
<file path=[Content_Types].xml><?xml version="1.0" encoding="utf-8"?>
<Types xmlns="http://schemas.openxmlformats.org/package/2006/content-types">
  <Default ContentType="application/x-fontdata" Extension="fntdata"/>
  <Default ContentType="image/gif" Extension="gif"/>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Lst>
  <p:sldSz cx="18288000" cy="10287000"/>
  <p:notesSz cx="6858000" cy="9144000"/>
  <p:embeddedFontLst>
    <p:embeddedFont>
      <p:font typeface="Agrandir" charset="1" panose="00000500000000000000"/>
      <p:regular r:id="rId62"/>
    </p:embeddedFont>
    <p:embeddedFont>
      <p:font typeface="Poppins" charset="1" panose="00000500000000000000"/>
      <p:regular r:id="rId63"/>
    </p:embeddedFont>
    <p:embeddedFont>
      <p:font typeface="Poppins Bold" charset="1" panose="00000800000000000000"/>
      <p:regular r:id="rId64"/>
    </p:embeddedFont>
    <p:embeddedFont>
      <p:font typeface="Poppins Italics" charset="1" panose="00000500000000000000"/>
      <p:regular r:id="rId65"/>
    </p:embeddedFont>
    <p:embeddedFont>
      <p:font typeface="Arial MT Pro" charset="1" panose="020B0502020202020204"/>
      <p:regular r:id="rId66"/>
    </p:embeddedFont>
    <p:embeddedFont>
      <p:font typeface="Arial MT Pro Bold" charset="1" panose="020B0802020202020204"/>
      <p:regular r:id="rId67"/>
    </p:embeddedFont>
    <p:embeddedFont>
      <p:font typeface="Arial MT Pro Bold Italics" charset="1" panose="020B0802020202090204"/>
      <p:regular r:id="rId68"/>
    </p:embeddedFont>
    <p:embeddedFont>
      <p:font typeface="Montserrat Classic" charset="1" panose="00000500000000000000"/>
      <p:regular r:id="rId69"/>
    </p:embeddedFont>
    <p:embeddedFont>
      <p:font typeface="Montserrat Extra-Bold Italics" charset="1" panose="00000900000000000000"/>
      <p:regular r:id="rId70"/>
    </p:embeddedFont>
    <p:embeddedFont>
      <p:font typeface="Montserrat Classic Bold" charset="1" panose="00000800000000000000"/>
      <p:regular r:id="rId71"/>
    </p:embeddedFont>
    <p:embeddedFont>
      <p:font typeface="Arimo" charset="1" panose="020B0604020202020204"/>
      <p:regular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slides/slide37.xml" Type="http://schemas.openxmlformats.org/officeDocument/2006/relationships/slide"/><Relationship Id="rId43" Target="slides/slide38.xml" Type="http://schemas.openxmlformats.org/officeDocument/2006/relationships/slide"/><Relationship Id="rId44" Target="slides/slide39.xml" Type="http://schemas.openxmlformats.org/officeDocument/2006/relationships/slide"/><Relationship Id="rId45" Target="slides/slide40.xml" Type="http://schemas.openxmlformats.org/officeDocument/2006/relationships/slide"/><Relationship Id="rId46" Target="slides/slide41.xml" Type="http://schemas.openxmlformats.org/officeDocument/2006/relationships/slide"/><Relationship Id="rId47" Target="slides/slide42.xml" Type="http://schemas.openxmlformats.org/officeDocument/2006/relationships/slide"/><Relationship Id="rId48" Target="slides/slide43.xml" Type="http://schemas.openxmlformats.org/officeDocument/2006/relationships/slide"/><Relationship Id="rId49" Target="slides/slide44.xml" Type="http://schemas.openxmlformats.org/officeDocument/2006/relationships/slide"/><Relationship Id="rId5" Target="tableStyles.xml" Type="http://schemas.openxmlformats.org/officeDocument/2006/relationships/tableStyles"/><Relationship Id="rId50" Target="slides/slide45.xml" Type="http://schemas.openxmlformats.org/officeDocument/2006/relationships/slide"/><Relationship Id="rId51" Target="slides/slide46.xml" Type="http://schemas.openxmlformats.org/officeDocument/2006/relationships/slide"/><Relationship Id="rId52" Target="slides/slide47.xml" Type="http://schemas.openxmlformats.org/officeDocument/2006/relationships/slide"/><Relationship Id="rId53" Target="slides/slide48.xml" Type="http://schemas.openxmlformats.org/officeDocument/2006/relationships/slide"/><Relationship Id="rId54" Target="slides/slide49.xml" Type="http://schemas.openxmlformats.org/officeDocument/2006/relationships/slide"/><Relationship Id="rId55" Target="slides/slide50.xml" Type="http://schemas.openxmlformats.org/officeDocument/2006/relationships/slide"/><Relationship Id="rId56" Target="slides/slide51.xml" Type="http://schemas.openxmlformats.org/officeDocument/2006/relationships/slide"/><Relationship Id="rId57" Target="slides/slide52.xml" Type="http://schemas.openxmlformats.org/officeDocument/2006/relationships/slide"/><Relationship Id="rId58" Target="slides/slide53.xml" Type="http://schemas.openxmlformats.org/officeDocument/2006/relationships/slide"/><Relationship Id="rId59" Target="slides/slide54.xml" Type="http://schemas.openxmlformats.org/officeDocument/2006/relationships/slide"/><Relationship Id="rId6" Target="slides/slide1.xml" Type="http://schemas.openxmlformats.org/officeDocument/2006/relationships/slide"/><Relationship Id="rId60" Target="slides/slide55.xml" Type="http://schemas.openxmlformats.org/officeDocument/2006/relationships/slide"/><Relationship Id="rId61" Target="slides/slide56.xml" Type="http://schemas.openxmlformats.org/officeDocument/2006/relationships/slide"/><Relationship Id="rId62" Target="fonts/font62.fntdata" Type="http://schemas.openxmlformats.org/officeDocument/2006/relationships/font"/><Relationship Id="rId63" Target="fonts/font63.fntdata" Type="http://schemas.openxmlformats.org/officeDocument/2006/relationships/font"/><Relationship Id="rId64" Target="fonts/font64.fntdata" Type="http://schemas.openxmlformats.org/officeDocument/2006/relationships/font"/><Relationship Id="rId65" Target="fonts/font65.fntdata" Type="http://schemas.openxmlformats.org/officeDocument/2006/relationships/font"/><Relationship Id="rId66" Target="fonts/font66.fntdata" Type="http://schemas.openxmlformats.org/officeDocument/2006/relationships/font"/><Relationship Id="rId67" Target="fonts/font67.fntdata" Type="http://schemas.openxmlformats.org/officeDocument/2006/relationships/font"/><Relationship Id="rId68" Target="fonts/font68.fntdata" Type="http://schemas.openxmlformats.org/officeDocument/2006/relationships/font"/><Relationship Id="rId69" Target="fonts/font69.fntdata" Type="http://schemas.openxmlformats.org/officeDocument/2006/relationships/font"/><Relationship Id="rId7" Target="slides/slide2.xml" Type="http://schemas.openxmlformats.org/officeDocument/2006/relationships/slide"/><Relationship Id="rId70" Target="fonts/font70.fntdata" Type="http://schemas.openxmlformats.org/officeDocument/2006/relationships/font"/><Relationship Id="rId71" Target="fonts/font71.fntdata" Type="http://schemas.openxmlformats.org/officeDocument/2006/relationships/font"/><Relationship Id="rId72" Target="fonts/font72.fntdata" Type="http://schemas.openxmlformats.org/officeDocument/2006/relationships/font"/><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png" Type="http://schemas.openxmlformats.org/officeDocument/2006/relationships/image"/><Relationship Id="rId11" Target="../media/image10.png" Type="http://schemas.openxmlformats.org/officeDocument/2006/relationships/image"/><Relationship Id="rId12" Target="../media/image11.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7.png" Type="http://schemas.openxmlformats.org/officeDocument/2006/relationships/image"/><Relationship Id="rId9" Target="../media/image8.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6.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6.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7.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8.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9.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30.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16.jpeg" Type="http://schemas.openxmlformats.org/officeDocument/2006/relationships/image"/><Relationship Id="rId5" Target="../media/image4.gif"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16.jpeg" Type="http://schemas.openxmlformats.org/officeDocument/2006/relationships/image"/><Relationship Id="rId5" Target="../media/image4.gif"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16.jpeg" Type="http://schemas.openxmlformats.org/officeDocument/2006/relationships/image"/><Relationship Id="rId5" Target="../media/image4.gif"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16.jpeg" Type="http://schemas.openxmlformats.org/officeDocument/2006/relationships/image"/><Relationship Id="rId5" Target="../media/image4.gif"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4.png" Type="http://schemas.openxmlformats.org/officeDocument/2006/relationships/image"/><Relationship Id="rId11" Target="../media/image9.png" Type="http://schemas.openxmlformats.org/officeDocument/2006/relationships/image"/><Relationship Id="rId12" Target="../media/image10.png" Type="http://schemas.openxmlformats.org/officeDocument/2006/relationships/image"/><Relationship Id="rId13" Target="../media/image11.svg" Type="http://schemas.openxmlformats.org/officeDocument/2006/relationships/image"/><Relationship Id="rId2" Target="../media/image1.png" Type="http://schemas.openxmlformats.org/officeDocument/2006/relationships/image"/><Relationship Id="rId3" Target="../media/image2.png" Type="http://schemas.openxmlformats.org/officeDocument/2006/relationships/image"/><Relationship Id="rId4" Target="../media/image3.png" Type="http://schemas.openxmlformats.org/officeDocument/2006/relationships/image"/><Relationship Id="rId5" Target="../media/image4.gif" Type="http://schemas.openxmlformats.org/officeDocument/2006/relationships/image"/><Relationship Id="rId6" Target="../media/image5.png" Type="http://schemas.openxmlformats.org/officeDocument/2006/relationships/image"/><Relationship Id="rId7" Target="../media/image6.svg" Type="http://schemas.openxmlformats.org/officeDocument/2006/relationships/image"/><Relationship Id="rId8" Target="../media/image12.png" Type="http://schemas.openxmlformats.org/officeDocument/2006/relationships/image"/><Relationship Id="rId9" Target="../media/image13.sv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16.jpeg" Type="http://schemas.openxmlformats.org/officeDocument/2006/relationships/image"/><Relationship Id="rId5" Target="../media/image4.gif"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34.png" Type="http://schemas.openxmlformats.org/officeDocument/2006/relationships/image"/><Relationship Id="rId7" Target="../media/image35.svg" Type="http://schemas.openxmlformats.org/officeDocument/2006/relationships/image"/><Relationship Id="rId8" Target="../media/image36.png" Type="http://schemas.openxmlformats.org/officeDocument/2006/relationships/image"/><Relationship Id="rId9" Target="../media/image37.sv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gif"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gif"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gif"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38.png" Type="http://schemas.openxmlformats.org/officeDocument/2006/relationships/image"/><Relationship Id="rId5" Target="../media/image39.svg" Type="http://schemas.openxmlformats.org/officeDocument/2006/relationships/image"/><Relationship Id="rId6" Target="../media/image4.gif"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40.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41.pn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42.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4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44.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44.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44.pn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44.pn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47.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48.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48.jpeg" Type="http://schemas.openxmlformats.org/officeDocument/2006/relationships/image"/><Relationship Id="rId5" Target="../media/image49.png" Type="http://schemas.openxmlformats.org/officeDocument/2006/relationships/image"/><Relationship Id="rId6" Target="../media/image50.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48.jpeg" Type="http://schemas.openxmlformats.org/officeDocument/2006/relationships/image"/><Relationship Id="rId5" Target="../media/image49.png" Type="http://schemas.openxmlformats.org/officeDocument/2006/relationships/image"/><Relationship Id="rId6" Target="../media/image50.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s>
</file>

<file path=ppt/slides/_rels/slide4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4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4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36.png" Type="http://schemas.openxmlformats.org/officeDocument/2006/relationships/image"/><Relationship Id="rId5" Target="../media/image37.svg" Type="http://schemas.openxmlformats.org/officeDocument/2006/relationships/image"/></Relationships>
</file>

<file path=ppt/slides/_rels/slide4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51.png" Type="http://schemas.openxmlformats.org/officeDocument/2006/relationships/image"/></Relationships>
</file>

<file path=ppt/slides/_rels/slide4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51.pn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s>
</file>

<file path=ppt/slides/_rels/slide4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51.pn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s>
</file>

<file path=ppt/slides/_rels/slide4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51.pn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s>
</file>

<file path=ppt/slides/_rels/slide4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51.pn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52.png" Type="http://schemas.openxmlformats.org/officeDocument/2006/relationships/image"/><Relationship Id="rId8" Target="../media/image53.svg" Type="http://schemas.openxmlformats.org/officeDocument/2006/relationships/image"/></Relationships>
</file>

<file path=ppt/slides/_rels/slide4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51.pn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52.png" Type="http://schemas.openxmlformats.org/officeDocument/2006/relationships/image"/><Relationship Id="rId8" Target="../media/image53.svg" Type="http://schemas.openxmlformats.org/officeDocument/2006/relationships/image"/></Relationships>
</file>

<file path=ppt/slides/_rels/slide4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5.svg" Type="http://schemas.openxmlformats.org/officeDocument/2006/relationships/image"/><Relationship Id="rId11" Target="../media/image56.png" Type="http://schemas.openxmlformats.org/officeDocument/2006/relationships/image"/><Relationship Id="rId2" Target="../media/image31.png" Type="http://schemas.openxmlformats.org/officeDocument/2006/relationships/image"/><Relationship Id="rId3" Target="../media/image19.png" Type="http://schemas.openxmlformats.org/officeDocument/2006/relationships/image"/><Relationship Id="rId4" Target="../media/image51.pn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52.png" Type="http://schemas.openxmlformats.org/officeDocument/2006/relationships/image"/><Relationship Id="rId8" Target="../media/image53.svg" Type="http://schemas.openxmlformats.org/officeDocument/2006/relationships/image"/><Relationship Id="rId9" Target="../media/image5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 Id="rId4" Target="../media/image1.png" Type="http://schemas.openxmlformats.org/officeDocument/2006/relationships/image"/><Relationship Id="rId5" Target="../media/image2.png" Type="http://schemas.openxmlformats.org/officeDocument/2006/relationships/image"/><Relationship Id="rId6" Target="../media/image17.png" Type="http://schemas.openxmlformats.org/officeDocument/2006/relationships/image"/><Relationship Id="rId7" Target="../media/image18.svg" Type="http://schemas.openxmlformats.org/officeDocument/2006/relationships/image"/></Relationships>
</file>

<file path=ppt/slides/_rels/slide5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57.png" Type="http://schemas.openxmlformats.org/officeDocument/2006/relationships/image"/><Relationship Id="rId5" Target="../media/image58.png" Type="http://schemas.openxmlformats.org/officeDocument/2006/relationships/image"/><Relationship Id="rId6" Target="../media/image59.svg" Type="http://schemas.openxmlformats.org/officeDocument/2006/relationships/image"/><Relationship Id="rId7" Target="../media/image60.png" Type="http://schemas.openxmlformats.org/officeDocument/2006/relationships/image"/></Relationships>
</file>

<file path=ppt/slides/_rels/slide5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5.svg" Type="http://schemas.openxmlformats.org/officeDocument/2006/relationships/image"/><Relationship Id="rId11" Target="../media/image56.png" Type="http://schemas.openxmlformats.org/officeDocument/2006/relationships/image"/><Relationship Id="rId2" Target="../media/image31.png" Type="http://schemas.openxmlformats.org/officeDocument/2006/relationships/image"/><Relationship Id="rId3" Target="../media/image19.png" Type="http://schemas.openxmlformats.org/officeDocument/2006/relationships/image"/><Relationship Id="rId4" Target="../media/image51.pn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52.png" Type="http://schemas.openxmlformats.org/officeDocument/2006/relationships/image"/><Relationship Id="rId8" Target="../media/image53.svg" Type="http://schemas.openxmlformats.org/officeDocument/2006/relationships/image"/><Relationship Id="rId9" Target="../media/image54.png" Type="http://schemas.openxmlformats.org/officeDocument/2006/relationships/image"/></Relationships>
</file>

<file path=ppt/slides/_rels/slide5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5.svg" Type="http://schemas.openxmlformats.org/officeDocument/2006/relationships/image"/><Relationship Id="rId11" Target="../media/image56.png" Type="http://schemas.openxmlformats.org/officeDocument/2006/relationships/image"/><Relationship Id="rId2" Target="../media/image31.png" Type="http://schemas.openxmlformats.org/officeDocument/2006/relationships/image"/><Relationship Id="rId3" Target="../media/image19.png" Type="http://schemas.openxmlformats.org/officeDocument/2006/relationships/image"/><Relationship Id="rId4" Target="../media/image61.png" Type="http://schemas.openxmlformats.org/officeDocument/2006/relationships/image"/><Relationship Id="rId5" Target="../media/image45.png" Type="http://schemas.openxmlformats.org/officeDocument/2006/relationships/image"/><Relationship Id="rId6" Target="../media/image46.svg" Type="http://schemas.openxmlformats.org/officeDocument/2006/relationships/image"/><Relationship Id="rId7" Target="../media/image52.png" Type="http://schemas.openxmlformats.org/officeDocument/2006/relationships/image"/><Relationship Id="rId8" Target="../media/image53.svg" Type="http://schemas.openxmlformats.org/officeDocument/2006/relationships/image"/><Relationship Id="rId9" Target="../media/image54.png" Type="http://schemas.openxmlformats.org/officeDocument/2006/relationships/image"/></Relationships>
</file>

<file path=ppt/slides/_rels/slide5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62.png" Type="http://schemas.openxmlformats.org/officeDocument/2006/relationships/image"/></Relationships>
</file>

<file path=ppt/slides/_rels/slide5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63.png" Type="http://schemas.openxmlformats.org/officeDocument/2006/relationships/image"/></Relationships>
</file>

<file path=ppt/slides/_rels/slide5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9.svg" Type="http://schemas.openxmlformats.org/officeDocument/2006/relationships/image"/><Relationship Id="rId11" Target="../media/image70.png" Type="http://schemas.openxmlformats.org/officeDocument/2006/relationships/image"/><Relationship Id="rId12" Target="../media/image71.svg" Type="http://schemas.openxmlformats.org/officeDocument/2006/relationships/image"/><Relationship Id="rId2" Target="../media/image31.png" Type="http://schemas.openxmlformats.org/officeDocument/2006/relationships/image"/><Relationship Id="rId3" Target="../media/image19.png" Type="http://schemas.openxmlformats.org/officeDocument/2006/relationships/image"/><Relationship Id="rId4" Target="../media/image63.png" Type="http://schemas.openxmlformats.org/officeDocument/2006/relationships/image"/><Relationship Id="rId5" Target="../media/image64.png" Type="http://schemas.openxmlformats.org/officeDocument/2006/relationships/image"/><Relationship Id="rId6" Target="../media/image65.svg" Type="http://schemas.openxmlformats.org/officeDocument/2006/relationships/image"/><Relationship Id="rId7" Target="../media/image66.png" Type="http://schemas.openxmlformats.org/officeDocument/2006/relationships/image"/><Relationship Id="rId8" Target="../media/image67.svg" Type="http://schemas.openxmlformats.org/officeDocument/2006/relationships/image"/><Relationship Id="rId9" Target="../media/image68.png" Type="http://schemas.openxmlformats.org/officeDocument/2006/relationships/image"/></Relationships>
</file>

<file path=ppt/slides/_rels/slide5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 Id="rId3" Target="../media/image19.png" Type="http://schemas.openxmlformats.org/officeDocument/2006/relationships/image"/><Relationship Id="rId4" Target="../media/image72.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19.png" Type="http://schemas.openxmlformats.org/officeDocument/2006/relationships/image"/><Relationship Id="rId5" Target="../media/image4.gif" Type="http://schemas.openxmlformats.org/officeDocument/2006/relationships/image"/><Relationship Id="rId6" Target="../media/image20.png" Type="http://schemas.openxmlformats.org/officeDocument/2006/relationships/image"/><Relationship Id="rId7" Target="../media/image21.png" Type="http://schemas.openxmlformats.org/officeDocument/2006/relationships/image"/><Relationship Id="rId8" Target="../media/image22.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3.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4.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png" Type="http://schemas.openxmlformats.org/officeDocument/2006/relationships/image"/><Relationship Id="rId3" Target="../media/image1.png" Type="http://schemas.openxmlformats.org/officeDocument/2006/relationships/image"/><Relationship Id="rId4" Target="../media/image25.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2926428"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992210" y="10551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4559317" y="-389771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74343" y="9387083"/>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52869" y="9387083"/>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94507" y="9387083"/>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3833473" y="4266610"/>
            <a:ext cx="14278576" cy="2411947"/>
          </a:xfrm>
          <a:prstGeom prst="rect">
            <a:avLst/>
          </a:prstGeom>
        </p:spPr>
        <p:txBody>
          <a:bodyPr anchor="t" rtlCol="false" tIns="0" lIns="0" bIns="0" rIns="0">
            <a:spAutoFit/>
          </a:bodyPr>
          <a:lstStyle/>
          <a:p>
            <a:pPr algn="l">
              <a:lnSpc>
                <a:spcPts val="8333"/>
              </a:lnSpc>
            </a:pPr>
            <a:r>
              <a:rPr lang="en-US" sz="8333" spc="-333">
                <a:solidFill>
                  <a:srgbClr val="FDFF0E"/>
                </a:solidFill>
                <a:latin typeface="Agrandir"/>
                <a:ea typeface="Agrandir"/>
                <a:cs typeface="Agrandir"/>
                <a:sym typeface="Agrandir"/>
              </a:rPr>
              <a:t>M3 Clinical MAB - Book Five: Clinical Containments</a:t>
            </a:r>
          </a:p>
        </p:txBody>
      </p:sp>
      <p:sp>
        <p:nvSpPr>
          <p:cNvPr name="TextBox 10" id="10"/>
          <p:cNvSpPr txBox="true"/>
          <p:nvPr/>
        </p:nvSpPr>
        <p:spPr>
          <a:xfrm rot="0">
            <a:off x="2479928" y="2352728"/>
            <a:ext cx="12991559" cy="1360353"/>
          </a:xfrm>
          <a:prstGeom prst="rect">
            <a:avLst/>
          </a:prstGeom>
        </p:spPr>
        <p:txBody>
          <a:bodyPr anchor="t" rtlCol="false" tIns="0" lIns="0" bIns="0" rIns="0">
            <a:spAutoFit/>
          </a:bodyPr>
          <a:lstStyle/>
          <a:p>
            <a:pPr algn="ctr">
              <a:lnSpc>
                <a:spcPts val="5344"/>
              </a:lnSpc>
            </a:pPr>
            <a:r>
              <a:rPr lang="en-US" sz="3817" spc="-152">
                <a:solidFill>
                  <a:srgbClr val="F6F6F6"/>
                </a:solidFill>
                <a:latin typeface="Poppins"/>
                <a:ea typeface="Poppins"/>
                <a:cs typeface="Poppins"/>
                <a:sym typeface="Poppins"/>
              </a:rPr>
              <a:t>Management of Assaultive Behavior (MAB) </a:t>
            </a:r>
          </a:p>
          <a:p>
            <a:pPr algn="ctr">
              <a:lnSpc>
                <a:spcPts val="5344"/>
              </a:lnSpc>
            </a:pPr>
            <a:r>
              <a:rPr lang="en-US" sz="3817" spc="-152">
                <a:solidFill>
                  <a:srgbClr val="F6F6F6"/>
                </a:solidFill>
                <a:latin typeface="Poppins"/>
                <a:ea typeface="Poppins"/>
                <a:cs typeface="Poppins"/>
                <a:sym typeface="Poppins"/>
              </a:rPr>
              <a:t>Workplace Violence Prevention Course...</a:t>
            </a:r>
          </a:p>
        </p:txBody>
      </p:sp>
      <p:grpSp>
        <p:nvGrpSpPr>
          <p:cNvPr name="Group 11" id="11"/>
          <p:cNvGrpSpPr/>
          <p:nvPr/>
        </p:nvGrpSpPr>
        <p:grpSpPr>
          <a:xfrm rot="0">
            <a:off x="7432657" y="8248561"/>
            <a:ext cx="3086100" cy="720832"/>
            <a:chOff x="0" y="0"/>
            <a:chExt cx="812800" cy="189849"/>
          </a:xfrm>
        </p:grpSpPr>
        <p:sp>
          <p:nvSpPr>
            <p:cNvPr name="Freeform 12" id="12"/>
            <p:cNvSpPr/>
            <p:nvPr/>
          </p:nvSpPr>
          <p:spPr>
            <a:xfrm flipH="false" flipV="false" rot="0">
              <a:off x="0" y="0"/>
              <a:ext cx="812800" cy="189849"/>
            </a:xfrm>
            <a:custGeom>
              <a:avLst/>
              <a:gdLst/>
              <a:ahLst/>
              <a:cxnLst/>
              <a:rect r="r" b="b" t="t" l="l"/>
              <a:pathLst>
                <a:path h="189849" w="812800">
                  <a:moveTo>
                    <a:pt x="94924" y="0"/>
                  </a:moveTo>
                  <a:lnTo>
                    <a:pt x="717876" y="0"/>
                  </a:lnTo>
                  <a:cubicBezTo>
                    <a:pt x="743051" y="0"/>
                    <a:pt x="767195" y="10001"/>
                    <a:pt x="784997" y="27803"/>
                  </a:cubicBezTo>
                  <a:cubicBezTo>
                    <a:pt x="802799" y="45605"/>
                    <a:pt x="812800" y="69749"/>
                    <a:pt x="812800" y="94924"/>
                  </a:cubicBezTo>
                  <a:lnTo>
                    <a:pt x="812800" y="94924"/>
                  </a:lnTo>
                  <a:cubicBezTo>
                    <a:pt x="812800" y="120100"/>
                    <a:pt x="802799" y="144244"/>
                    <a:pt x="784997" y="162046"/>
                  </a:cubicBezTo>
                  <a:cubicBezTo>
                    <a:pt x="767195" y="179848"/>
                    <a:pt x="743051" y="189849"/>
                    <a:pt x="717876" y="189849"/>
                  </a:cubicBezTo>
                  <a:lnTo>
                    <a:pt x="94924" y="189849"/>
                  </a:lnTo>
                  <a:cubicBezTo>
                    <a:pt x="69749" y="189849"/>
                    <a:pt x="45605" y="179848"/>
                    <a:pt x="27803" y="162046"/>
                  </a:cubicBezTo>
                  <a:cubicBezTo>
                    <a:pt x="10001" y="144244"/>
                    <a:pt x="0" y="120100"/>
                    <a:pt x="0" y="94924"/>
                  </a:cubicBezTo>
                  <a:lnTo>
                    <a:pt x="0" y="94924"/>
                  </a:lnTo>
                  <a:cubicBezTo>
                    <a:pt x="0" y="69749"/>
                    <a:pt x="10001" y="45605"/>
                    <a:pt x="27803" y="27803"/>
                  </a:cubicBezTo>
                  <a:cubicBezTo>
                    <a:pt x="45605" y="10001"/>
                    <a:pt x="69749" y="0"/>
                    <a:pt x="94924" y="0"/>
                  </a:cubicBezTo>
                  <a:close/>
                </a:path>
              </a:pathLst>
            </a:custGeom>
            <a:solidFill>
              <a:srgbClr val="000000">
                <a:alpha val="0"/>
              </a:srgbClr>
            </a:solidFill>
            <a:ln w="19050" cap="rnd">
              <a:solidFill>
                <a:srgbClr val="FDFF0E"/>
              </a:solidFill>
              <a:prstDash val="solid"/>
              <a:round/>
            </a:ln>
          </p:spPr>
        </p:sp>
        <p:sp>
          <p:nvSpPr>
            <p:cNvPr name="TextBox 13" id="13"/>
            <p:cNvSpPr txBox="true"/>
            <p:nvPr/>
          </p:nvSpPr>
          <p:spPr>
            <a:xfrm>
              <a:off x="0" y="-38100"/>
              <a:ext cx="812800" cy="227949"/>
            </a:xfrm>
            <a:prstGeom prst="rect">
              <a:avLst/>
            </a:prstGeom>
          </p:spPr>
          <p:txBody>
            <a:bodyPr anchor="ctr" rtlCol="false" tIns="50800" lIns="50800" bIns="50800" rIns="50800"/>
            <a:lstStyle/>
            <a:p>
              <a:pPr algn="ctr">
                <a:lnSpc>
                  <a:spcPts val="2659"/>
                </a:lnSpc>
              </a:pPr>
            </a:p>
          </p:txBody>
        </p:sp>
      </p:grpSp>
      <p:sp>
        <p:nvSpPr>
          <p:cNvPr name="Freeform 14" id="14"/>
          <p:cNvSpPr/>
          <p:nvPr/>
        </p:nvSpPr>
        <p:spPr>
          <a:xfrm flipH="false" flipV="false" rot="0">
            <a:off x="10044202" y="8532904"/>
            <a:ext cx="246604" cy="192659"/>
          </a:xfrm>
          <a:custGeom>
            <a:avLst/>
            <a:gdLst/>
            <a:ahLst/>
            <a:cxnLst/>
            <a:rect r="r" b="b" t="t" l="l"/>
            <a:pathLst>
              <a:path h="192659" w="246604">
                <a:moveTo>
                  <a:pt x="0" y="0"/>
                </a:moveTo>
                <a:lnTo>
                  <a:pt x="246604" y="0"/>
                </a:lnTo>
                <a:lnTo>
                  <a:pt x="246604" y="192659"/>
                </a:lnTo>
                <a:lnTo>
                  <a:pt x="0" y="192659"/>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5" id="15"/>
          <p:cNvSpPr txBox="true"/>
          <p:nvPr/>
        </p:nvSpPr>
        <p:spPr>
          <a:xfrm rot="0">
            <a:off x="7802472" y="8429526"/>
            <a:ext cx="2008576" cy="342265"/>
          </a:xfrm>
          <a:prstGeom prst="rect">
            <a:avLst/>
          </a:prstGeom>
        </p:spPr>
        <p:txBody>
          <a:bodyPr anchor="t" rtlCol="false" tIns="0" lIns="0" bIns="0" rIns="0">
            <a:spAutoFit/>
          </a:bodyPr>
          <a:lstStyle/>
          <a:p>
            <a:pPr algn="ctr">
              <a:lnSpc>
                <a:spcPts val="2659"/>
              </a:lnSpc>
            </a:pPr>
            <a:r>
              <a:rPr lang="en-US" b="true" sz="1899" spc="245">
                <a:solidFill>
                  <a:srgbClr val="FDFF0E"/>
                </a:solidFill>
                <a:latin typeface="Poppins Bold"/>
                <a:ea typeface="Poppins Bold"/>
                <a:cs typeface="Poppins Bold"/>
                <a:sym typeface="Poppins Bold"/>
              </a:rPr>
              <a:t>GET STARTED</a:t>
            </a:r>
          </a:p>
        </p:txBody>
      </p:sp>
      <p:sp>
        <p:nvSpPr>
          <p:cNvPr name="TextBox 16" id="1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grpSp>
        <p:nvGrpSpPr>
          <p:cNvPr name="Group 17" id="17"/>
          <p:cNvGrpSpPr/>
          <p:nvPr/>
        </p:nvGrpSpPr>
        <p:grpSpPr>
          <a:xfrm rot="0">
            <a:off x="1576043" y="4146129"/>
            <a:ext cx="1807770" cy="2178036"/>
            <a:chOff x="0" y="0"/>
            <a:chExt cx="2410360" cy="2904048"/>
          </a:xfrm>
        </p:grpSpPr>
        <p:sp>
          <p:nvSpPr>
            <p:cNvPr name="Freeform 18" id="18"/>
            <p:cNvSpPr/>
            <p:nvPr/>
          </p:nvSpPr>
          <p:spPr>
            <a:xfrm flipH="false" flipV="false" rot="0">
              <a:off x="0" y="0"/>
              <a:ext cx="2410360" cy="2904048"/>
            </a:xfrm>
            <a:custGeom>
              <a:avLst/>
              <a:gdLst/>
              <a:ahLst/>
              <a:cxnLst/>
              <a:rect r="r" b="b" t="t" l="l"/>
              <a:pathLst>
                <a:path h="2904048" w="2410360">
                  <a:moveTo>
                    <a:pt x="0" y="0"/>
                  </a:moveTo>
                  <a:lnTo>
                    <a:pt x="2410360" y="0"/>
                  </a:lnTo>
                  <a:lnTo>
                    <a:pt x="2410360" y="2904048"/>
                  </a:lnTo>
                  <a:lnTo>
                    <a:pt x="0" y="2904048"/>
                  </a:lnTo>
                  <a:lnTo>
                    <a:pt x="0" y="0"/>
                  </a:lnTo>
                  <a:close/>
                </a:path>
              </a:pathLst>
            </a:custGeom>
            <a:blipFill>
              <a:blip r:embed="rId10"/>
              <a:stretch>
                <a:fillRect l="0" t="0" r="0" b="0"/>
              </a:stretch>
            </a:blipFill>
          </p:spPr>
        </p:sp>
        <p:sp>
          <p:nvSpPr>
            <p:cNvPr name="Freeform 19" id="19"/>
            <p:cNvSpPr/>
            <p:nvPr/>
          </p:nvSpPr>
          <p:spPr>
            <a:xfrm flipH="false" flipV="false" rot="0">
              <a:off x="586707" y="545069"/>
              <a:ext cx="1322042" cy="1626673"/>
            </a:xfrm>
            <a:custGeom>
              <a:avLst/>
              <a:gdLst/>
              <a:ahLst/>
              <a:cxnLst/>
              <a:rect r="r" b="b" t="t" l="l"/>
              <a:pathLst>
                <a:path h="1626673" w="1322042">
                  <a:moveTo>
                    <a:pt x="0" y="0"/>
                  </a:moveTo>
                  <a:lnTo>
                    <a:pt x="1322042" y="0"/>
                  </a:lnTo>
                  <a:lnTo>
                    <a:pt x="1322042" y="1626673"/>
                  </a:lnTo>
                  <a:lnTo>
                    <a:pt x="0" y="162667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294636" y="4123598"/>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723971" y="8565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1422795" y="2969160"/>
            <a:ext cx="5188644" cy="5302418"/>
          </a:xfrm>
          <a:custGeom>
            <a:avLst/>
            <a:gdLst/>
            <a:ahLst/>
            <a:cxnLst/>
            <a:rect r="r" b="b" t="t" l="l"/>
            <a:pathLst>
              <a:path h="5302418" w="5188644">
                <a:moveTo>
                  <a:pt x="0" y="0"/>
                </a:moveTo>
                <a:lnTo>
                  <a:pt x="5188644" y="0"/>
                </a:lnTo>
                <a:lnTo>
                  <a:pt x="5188644" y="5302418"/>
                </a:lnTo>
                <a:lnTo>
                  <a:pt x="0" y="5302418"/>
                </a:lnTo>
                <a:lnTo>
                  <a:pt x="0" y="0"/>
                </a:lnTo>
                <a:close/>
              </a:path>
            </a:pathLst>
          </a:custGeom>
          <a:blipFill>
            <a:blip r:embed="rId4"/>
            <a:stretch>
              <a:fillRect l="-1096" t="0" r="-1096" b="0"/>
            </a:stretch>
          </a:blipFill>
        </p:spPr>
      </p:sp>
      <p:sp>
        <p:nvSpPr>
          <p:cNvPr name="TextBox 6" id="6"/>
          <p:cNvSpPr txBox="true"/>
          <p:nvPr/>
        </p:nvSpPr>
        <p:spPr>
          <a:xfrm rot="0">
            <a:off x="1422795" y="659130"/>
            <a:ext cx="8997529" cy="605790"/>
          </a:xfrm>
          <a:prstGeom prst="rect">
            <a:avLst/>
          </a:prstGeom>
        </p:spPr>
        <p:txBody>
          <a:bodyPr anchor="t" rtlCol="false" tIns="0" lIns="0" bIns="0" rIns="0">
            <a:spAutoFit/>
          </a:bodyPr>
          <a:lstStyle/>
          <a:p>
            <a:pPr algn="l">
              <a:lnSpc>
                <a:spcPts val="4409"/>
              </a:lnSpc>
            </a:pPr>
            <a:r>
              <a:rPr lang="en-US" sz="3150" b="true">
                <a:solidFill>
                  <a:srgbClr val="FDFF0E"/>
                </a:solidFill>
                <a:latin typeface="Arial MT Pro Bold"/>
                <a:ea typeface="Arial MT Pro Bold"/>
                <a:cs typeface="Arial MT Pro Bold"/>
                <a:sym typeface="Arial MT Pro Bold"/>
              </a:rPr>
              <a:t>The Right to Defend Yourself...</a:t>
            </a:r>
          </a:p>
        </p:txBody>
      </p:sp>
      <p:sp>
        <p:nvSpPr>
          <p:cNvPr name="TextBox 7" id="7"/>
          <p:cNvSpPr txBox="true"/>
          <p:nvPr/>
        </p:nvSpPr>
        <p:spPr>
          <a:xfrm rot="0">
            <a:off x="7599881" y="3092196"/>
            <a:ext cx="9328474" cy="3654933"/>
          </a:xfrm>
          <a:prstGeom prst="rect">
            <a:avLst/>
          </a:prstGeom>
        </p:spPr>
        <p:txBody>
          <a:bodyPr anchor="t" rtlCol="false" tIns="0" lIns="0" bIns="0" rIns="0">
            <a:spAutoFit/>
          </a:bodyPr>
          <a:lstStyle/>
          <a:p>
            <a:pPr algn="l">
              <a:lnSpc>
                <a:spcPts val="3185"/>
              </a:lnSpc>
            </a:pPr>
            <a:r>
              <a:rPr lang="en-US" sz="2699" spc="124">
                <a:solidFill>
                  <a:srgbClr val="FFFFFF"/>
                </a:solidFill>
                <a:latin typeface="Arial MT Pro"/>
                <a:ea typeface="Arial MT Pro"/>
                <a:cs typeface="Arial MT Pro"/>
                <a:sym typeface="Arial MT Pro"/>
              </a:rPr>
              <a:t>Th</a:t>
            </a:r>
            <a:r>
              <a:rPr lang="en-US" sz="2699" spc="124">
                <a:solidFill>
                  <a:srgbClr val="FFFFFF"/>
                </a:solidFill>
                <a:latin typeface="Arial MT Pro"/>
                <a:ea typeface="Arial MT Pro"/>
                <a:cs typeface="Arial MT Pro"/>
                <a:sym typeface="Arial MT Pro"/>
              </a:rPr>
              <a:t>is affirms that:</a:t>
            </a:r>
          </a:p>
          <a:p>
            <a:pPr algn="l">
              <a:lnSpc>
                <a:spcPts val="3185"/>
              </a:lnSpc>
            </a:pPr>
          </a:p>
          <a:p>
            <a:pPr algn="l" marL="582922" indent="-291461" lvl="1">
              <a:lnSpc>
                <a:spcPts val="3185"/>
              </a:lnSpc>
              <a:buFont typeface="Arial"/>
              <a:buChar char="•"/>
            </a:pPr>
            <a:r>
              <a:rPr lang="en-US" sz="2699" spc="124">
                <a:solidFill>
                  <a:srgbClr val="FFFFFF"/>
                </a:solidFill>
                <a:latin typeface="Arial MT Pro"/>
                <a:ea typeface="Arial MT Pro"/>
                <a:cs typeface="Arial MT Pro"/>
                <a:sym typeface="Arial MT Pro"/>
              </a:rPr>
              <a:t>Self-defense is a protected right.</a:t>
            </a:r>
          </a:p>
          <a:p>
            <a:pPr algn="l" marL="582922" indent="-291461" lvl="1">
              <a:lnSpc>
                <a:spcPts val="3185"/>
              </a:lnSpc>
              <a:buFont typeface="Arial"/>
              <a:buChar char="•"/>
            </a:pPr>
            <a:r>
              <a:rPr lang="en-US" sz="2699" spc="124">
                <a:solidFill>
                  <a:srgbClr val="FFFFFF"/>
                </a:solidFill>
                <a:latin typeface="Arial MT Pro"/>
                <a:ea typeface="Arial MT Pro"/>
                <a:cs typeface="Arial MT Pro"/>
                <a:sym typeface="Arial MT Pro"/>
              </a:rPr>
              <a:t>No individual—regardless of role or relationship—can legally prevent someone from removing themselves from danger.</a:t>
            </a:r>
          </a:p>
          <a:p>
            <a:pPr algn="l" marL="582922" indent="-291461" lvl="1">
              <a:lnSpc>
                <a:spcPts val="3185"/>
              </a:lnSpc>
              <a:buFont typeface="Arial"/>
              <a:buChar char="•"/>
            </a:pPr>
            <a:r>
              <a:rPr lang="en-US" sz="2699" spc="124">
                <a:solidFill>
                  <a:srgbClr val="FFFFFF"/>
                </a:solidFill>
                <a:latin typeface="Arial MT Pro"/>
                <a:ea typeface="Arial MT Pro"/>
                <a:cs typeface="Arial MT Pro"/>
                <a:sym typeface="Arial MT Pro"/>
              </a:rPr>
              <a:t>R</a:t>
            </a:r>
            <a:r>
              <a:rPr lang="en-US" sz="2699" spc="124">
                <a:solidFill>
                  <a:srgbClr val="FFFFFF"/>
                </a:solidFill>
                <a:latin typeface="Arial MT Pro"/>
                <a:ea typeface="Arial MT Pro"/>
                <a:cs typeface="Arial MT Pro"/>
                <a:sym typeface="Arial MT Pro"/>
              </a:rPr>
              <a:t>esponders must be trained to recognize when and how to disengage safely.</a:t>
            </a:r>
          </a:p>
          <a:p>
            <a:pPr algn="l">
              <a:lnSpc>
                <a:spcPts val="3185"/>
              </a:lnSpc>
            </a:pP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9" id="9"/>
          <p:cNvSpPr txBox="true"/>
          <p:nvPr/>
        </p:nvSpPr>
        <p:spPr>
          <a:xfrm rot="0">
            <a:off x="1422795" y="1311727"/>
            <a:ext cx="14215126" cy="1158240"/>
          </a:xfrm>
          <a:prstGeom prst="rect">
            <a:avLst/>
          </a:prstGeom>
        </p:spPr>
        <p:txBody>
          <a:bodyPr anchor="t" rtlCol="false" tIns="0" lIns="0" bIns="0" rIns="0">
            <a:spAutoFit/>
          </a:bodyPr>
          <a:lstStyle/>
          <a:p>
            <a:pPr algn="l">
              <a:lnSpc>
                <a:spcPts val="4409"/>
              </a:lnSpc>
            </a:pPr>
            <a:r>
              <a:rPr lang="en-US" sz="3150">
                <a:solidFill>
                  <a:srgbClr val="5CE1E6"/>
                </a:solidFill>
                <a:latin typeface="Arial MT Pro"/>
                <a:ea typeface="Arial MT Pro"/>
                <a:cs typeface="Arial MT Pro"/>
                <a:sym typeface="Arial MT Pro"/>
              </a:rPr>
              <a:t>“You have the legal right to defend yourself, and no one has th</a:t>
            </a:r>
            <a:r>
              <a:rPr lang="en-US" sz="3150">
                <a:solidFill>
                  <a:srgbClr val="5CE1E6"/>
                </a:solidFill>
                <a:latin typeface="Arial MT Pro"/>
                <a:ea typeface="Arial MT Pro"/>
                <a:cs typeface="Arial MT Pro"/>
                <a:sym typeface="Arial MT Pro"/>
              </a:rPr>
              <a:t>e right to impede your ability to leave.”</a:t>
            </a:r>
          </a:p>
        </p:txBody>
      </p:sp>
    </p:spTree>
  </p:cSld>
  <p:clrMapOvr>
    <a:masterClrMapping/>
  </p:clrMapOvr>
  <p:transition spd="fast">
    <p:circle/>
  </p:transition>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294636" y="4123598"/>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723971" y="8565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1422795" y="2969160"/>
            <a:ext cx="5188644" cy="5302418"/>
          </a:xfrm>
          <a:custGeom>
            <a:avLst/>
            <a:gdLst/>
            <a:ahLst/>
            <a:cxnLst/>
            <a:rect r="r" b="b" t="t" l="l"/>
            <a:pathLst>
              <a:path h="5302418" w="5188644">
                <a:moveTo>
                  <a:pt x="0" y="0"/>
                </a:moveTo>
                <a:lnTo>
                  <a:pt x="5188644" y="0"/>
                </a:lnTo>
                <a:lnTo>
                  <a:pt x="5188644" y="5302418"/>
                </a:lnTo>
                <a:lnTo>
                  <a:pt x="0" y="5302418"/>
                </a:lnTo>
                <a:lnTo>
                  <a:pt x="0" y="0"/>
                </a:lnTo>
                <a:close/>
              </a:path>
            </a:pathLst>
          </a:custGeom>
          <a:blipFill>
            <a:blip r:embed="rId4"/>
            <a:stretch>
              <a:fillRect l="-1096" t="0" r="-1096" b="0"/>
            </a:stretch>
          </a:blipFill>
        </p:spPr>
      </p:sp>
      <p:sp>
        <p:nvSpPr>
          <p:cNvPr name="TextBox 6" id="6"/>
          <p:cNvSpPr txBox="true"/>
          <p:nvPr/>
        </p:nvSpPr>
        <p:spPr>
          <a:xfrm rot="0">
            <a:off x="1422795" y="659130"/>
            <a:ext cx="8997529" cy="605790"/>
          </a:xfrm>
          <a:prstGeom prst="rect">
            <a:avLst/>
          </a:prstGeom>
        </p:spPr>
        <p:txBody>
          <a:bodyPr anchor="t" rtlCol="false" tIns="0" lIns="0" bIns="0" rIns="0">
            <a:spAutoFit/>
          </a:bodyPr>
          <a:lstStyle/>
          <a:p>
            <a:pPr algn="l">
              <a:lnSpc>
                <a:spcPts val="4409"/>
              </a:lnSpc>
            </a:pPr>
            <a:r>
              <a:rPr lang="en-US" sz="3150" b="true">
                <a:solidFill>
                  <a:srgbClr val="FDFF0E"/>
                </a:solidFill>
                <a:latin typeface="Arial MT Pro Bold"/>
                <a:ea typeface="Arial MT Pro Bold"/>
                <a:cs typeface="Arial MT Pro Bold"/>
                <a:sym typeface="Arial MT Pro Bold"/>
              </a:rPr>
              <a:t>Defining Imminent  Danger...</a:t>
            </a:r>
          </a:p>
        </p:txBody>
      </p:sp>
      <p:sp>
        <p:nvSpPr>
          <p:cNvPr name="TextBox 7" id="7"/>
          <p:cNvSpPr txBox="true"/>
          <p:nvPr/>
        </p:nvSpPr>
        <p:spPr>
          <a:xfrm rot="0">
            <a:off x="7599881" y="3092196"/>
            <a:ext cx="9328474" cy="3654933"/>
          </a:xfrm>
          <a:prstGeom prst="rect">
            <a:avLst/>
          </a:prstGeom>
        </p:spPr>
        <p:txBody>
          <a:bodyPr anchor="t" rtlCol="false" tIns="0" lIns="0" bIns="0" rIns="0">
            <a:spAutoFit/>
          </a:bodyPr>
          <a:lstStyle/>
          <a:p>
            <a:pPr algn="l" marL="582922" indent="-291461" lvl="1">
              <a:lnSpc>
                <a:spcPts val="3185"/>
              </a:lnSpc>
              <a:buFont typeface="Arial"/>
              <a:buChar char="•"/>
            </a:pPr>
            <a:r>
              <a:rPr lang="en-US" sz="2699" spc="124">
                <a:solidFill>
                  <a:srgbClr val="FFFFFF"/>
                </a:solidFill>
                <a:latin typeface="Arial MT Pro"/>
                <a:ea typeface="Arial MT Pro"/>
                <a:cs typeface="Arial MT Pro"/>
                <a:sym typeface="Arial MT Pro"/>
              </a:rPr>
              <a:t>The</a:t>
            </a:r>
            <a:r>
              <a:rPr lang="en-US" sz="2699" spc="124">
                <a:solidFill>
                  <a:srgbClr val="FFFFFF"/>
                </a:solidFill>
                <a:latin typeface="Arial MT Pro"/>
                <a:ea typeface="Arial MT Pro"/>
                <a:cs typeface="Arial MT Pro"/>
                <a:sym typeface="Arial MT Pro"/>
              </a:rPr>
              <a:t> responder’s perception and judgment are central to determining threat level.</a:t>
            </a:r>
          </a:p>
          <a:p>
            <a:pPr algn="l">
              <a:lnSpc>
                <a:spcPts val="3185"/>
              </a:lnSpc>
            </a:pPr>
          </a:p>
          <a:p>
            <a:pPr algn="l" marL="582922" indent="-291461" lvl="1">
              <a:lnSpc>
                <a:spcPts val="3185"/>
              </a:lnSpc>
              <a:buFont typeface="Arial"/>
              <a:buChar char="•"/>
            </a:pPr>
            <a:r>
              <a:rPr lang="en-US" sz="2699" spc="124">
                <a:solidFill>
                  <a:srgbClr val="FFFFFF"/>
                </a:solidFill>
                <a:latin typeface="Arial MT Pro"/>
                <a:ea typeface="Arial MT Pro"/>
                <a:cs typeface="Arial MT Pro"/>
                <a:sym typeface="Arial MT Pro"/>
              </a:rPr>
              <a:t>If a situation feels unsafe or escalating, the responder has the authority to act.</a:t>
            </a:r>
          </a:p>
          <a:p>
            <a:pPr algn="l">
              <a:lnSpc>
                <a:spcPts val="3185"/>
              </a:lnSpc>
            </a:pPr>
          </a:p>
          <a:p>
            <a:pPr algn="l" marL="582922" indent="-291461" lvl="1">
              <a:lnSpc>
                <a:spcPts val="3185"/>
              </a:lnSpc>
              <a:buFont typeface="Arial"/>
              <a:buChar char="•"/>
            </a:pPr>
            <a:r>
              <a:rPr lang="en-US" sz="2699" spc="124">
                <a:solidFill>
                  <a:srgbClr val="FFFFFF"/>
                </a:solidFill>
                <a:latin typeface="Arial MT Pro"/>
                <a:ea typeface="Arial MT Pro"/>
                <a:cs typeface="Arial MT Pro"/>
                <a:sym typeface="Arial MT Pro"/>
              </a:rPr>
              <a:t>This supports trauma-informed decision-making, where intuition and awareness are respected.</a:t>
            </a:r>
          </a:p>
          <a:p>
            <a:pPr algn="l">
              <a:lnSpc>
                <a:spcPts val="3185"/>
              </a:lnSpc>
            </a:pP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9" id="9"/>
          <p:cNvSpPr txBox="true"/>
          <p:nvPr/>
        </p:nvSpPr>
        <p:spPr>
          <a:xfrm rot="0">
            <a:off x="1422795" y="895350"/>
            <a:ext cx="14215126" cy="2263140"/>
          </a:xfrm>
          <a:prstGeom prst="rect">
            <a:avLst/>
          </a:prstGeom>
        </p:spPr>
        <p:txBody>
          <a:bodyPr anchor="t" rtlCol="false" tIns="0" lIns="0" bIns="0" rIns="0">
            <a:spAutoFit/>
          </a:bodyPr>
          <a:lstStyle/>
          <a:p>
            <a:pPr algn="l">
              <a:lnSpc>
                <a:spcPts val="4409"/>
              </a:lnSpc>
            </a:pPr>
          </a:p>
          <a:p>
            <a:pPr algn="l">
              <a:lnSpc>
                <a:spcPts val="4409"/>
              </a:lnSpc>
            </a:pPr>
            <a:r>
              <a:rPr lang="en-US" sz="3150" spc="144">
                <a:solidFill>
                  <a:srgbClr val="5CE1E6"/>
                </a:solidFill>
                <a:latin typeface="Arial MT Pro"/>
                <a:ea typeface="Arial MT Pro"/>
                <a:cs typeface="Arial MT Pro"/>
                <a:sym typeface="Arial MT Pro"/>
              </a:rPr>
              <a:t>“You, the Responder, define imminent danger to self and others.”</a:t>
            </a:r>
          </a:p>
          <a:p>
            <a:pPr algn="l">
              <a:lnSpc>
                <a:spcPts val="4409"/>
              </a:lnSpc>
            </a:pPr>
            <a:r>
              <a:rPr lang="en-US" sz="3150" spc="144">
                <a:solidFill>
                  <a:srgbClr val="5CE1E6"/>
                </a:solidFill>
                <a:latin typeface="Arial MT Pro"/>
                <a:ea typeface="Arial MT Pro"/>
                <a:cs typeface="Arial MT Pro"/>
                <a:sym typeface="Arial MT Pro"/>
              </a:rPr>
              <a:t>This is a</a:t>
            </a:r>
            <a:r>
              <a:rPr lang="en-US" sz="3150" spc="144">
                <a:solidFill>
                  <a:srgbClr val="5CE1E6"/>
                </a:solidFill>
                <a:latin typeface="Arial MT Pro"/>
                <a:ea typeface="Arial MT Pro"/>
                <a:cs typeface="Arial MT Pro"/>
                <a:sym typeface="Arial MT Pro"/>
              </a:rPr>
              <a:t> critical empowerment statement. It means:</a:t>
            </a:r>
          </a:p>
          <a:p>
            <a:pPr algn="l">
              <a:lnSpc>
                <a:spcPts val="4409"/>
              </a:lnSpc>
            </a:pPr>
          </a:p>
        </p:txBody>
      </p:sp>
    </p:spTree>
  </p:cSld>
  <p:clrMapOvr>
    <a:masterClrMapping/>
  </p:clrMapOvr>
  <p:transition spd="fast">
    <p:circle/>
  </p:transition>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294636" y="4123598"/>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723971" y="8565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2412610" y="3356688"/>
            <a:ext cx="4608576" cy="5901612"/>
          </a:xfrm>
          <a:custGeom>
            <a:avLst/>
            <a:gdLst/>
            <a:ahLst/>
            <a:cxnLst/>
            <a:rect r="r" b="b" t="t" l="l"/>
            <a:pathLst>
              <a:path h="5901612" w="4608576">
                <a:moveTo>
                  <a:pt x="0" y="0"/>
                </a:moveTo>
                <a:lnTo>
                  <a:pt x="4608576" y="0"/>
                </a:lnTo>
                <a:lnTo>
                  <a:pt x="4608576" y="5901612"/>
                </a:lnTo>
                <a:lnTo>
                  <a:pt x="0" y="5901612"/>
                </a:lnTo>
                <a:lnTo>
                  <a:pt x="0" y="0"/>
                </a:lnTo>
                <a:close/>
              </a:path>
            </a:pathLst>
          </a:custGeom>
          <a:blipFill>
            <a:blip r:embed="rId4"/>
            <a:stretch>
              <a:fillRect l="0" t="-21563" r="0" b="-17882"/>
            </a:stretch>
          </a:blipFill>
        </p:spPr>
      </p:sp>
      <p:sp>
        <p:nvSpPr>
          <p:cNvPr name="TextBox 6" id="6"/>
          <p:cNvSpPr txBox="true"/>
          <p:nvPr/>
        </p:nvSpPr>
        <p:spPr>
          <a:xfrm rot="0">
            <a:off x="1422795" y="571944"/>
            <a:ext cx="14895813" cy="730885"/>
          </a:xfrm>
          <a:prstGeom prst="rect">
            <a:avLst/>
          </a:prstGeom>
        </p:spPr>
        <p:txBody>
          <a:bodyPr anchor="t" rtlCol="false" tIns="0" lIns="0" bIns="0" rIns="0">
            <a:spAutoFit/>
          </a:bodyPr>
          <a:lstStyle/>
          <a:p>
            <a:pPr algn="l">
              <a:lnSpc>
                <a:spcPts val="5389"/>
              </a:lnSpc>
            </a:pPr>
            <a:r>
              <a:rPr lang="en-US" sz="3849" b="true">
                <a:solidFill>
                  <a:srgbClr val="FDFF0E"/>
                </a:solidFill>
                <a:latin typeface="Arial MT Pro Bold"/>
                <a:ea typeface="Arial MT Pro Bold"/>
                <a:cs typeface="Arial MT Pro Bold"/>
                <a:sym typeface="Arial MT Pro Bold"/>
              </a:rPr>
              <a:t>Protecting your core is fundamental for several reasons...</a:t>
            </a:r>
          </a:p>
        </p:txBody>
      </p:sp>
      <p:sp>
        <p:nvSpPr>
          <p:cNvPr name="TextBox 7" id="7"/>
          <p:cNvSpPr txBox="true"/>
          <p:nvPr/>
        </p:nvSpPr>
        <p:spPr>
          <a:xfrm rot="0">
            <a:off x="7599881" y="2945702"/>
            <a:ext cx="9328474" cy="5655183"/>
          </a:xfrm>
          <a:prstGeom prst="rect">
            <a:avLst/>
          </a:prstGeom>
        </p:spPr>
        <p:txBody>
          <a:bodyPr anchor="t" rtlCol="false" tIns="0" lIns="0" bIns="0" rIns="0">
            <a:spAutoFit/>
          </a:bodyPr>
          <a:lstStyle/>
          <a:p>
            <a:pPr algn="l">
              <a:lnSpc>
                <a:spcPts val="3185"/>
              </a:lnSpc>
            </a:pPr>
          </a:p>
          <a:p>
            <a:pPr algn="l" marL="582922" indent="-291461" lvl="1">
              <a:lnSpc>
                <a:spcPts val="3185"/>
              </a:lnSpc>
              <a:buAutoNum type="arabicPeriod" startAt="1"/>
            </a:pPr>
            <a:r>
              <a:rPr lang="en-US" sz="2699" spc="124">
                <a:solidFill>
                  <a:srgbClr val="FFFFFF"/>
                </a:solidFill>
                <a:latin typeface="Arial MT Pro"/>
                <a:ea typeface="Arial MT Pro"/>
                <a:cs typeface="Arial MT Pro"/>
                <a:sym typeface="Arial MT Pro"/>
              </a:rPr>
              <a:t>Stability</a:t>
            </a:r>
            <a:r>
              <a:rPr lang="en-US" sz="2699" spc="124">
                <a:solidFill>
                  <a:srgbClr val="FFFFFF"/>
                </a:solidFill>
                <a:latin typeface="Arial MT Pro"/>
                <a:ea typeface="Arial MT Pro"/>
                <a:cs typeface="Arial MT Pro"/>
                <a:sym typeface="Arial MT Pro"/>
              </a:rPr>
              <a:t> and Balance</a:t>
            </a:r>
          </a:p>
          <a:p>
            <a:pPr algn="l" marL="582922" indent="-291461" lvl="1">
              <a:lnSpc>
                <a:spcPts val="3185"/>
              </a:lnSpc>
              <a:buAutoNum type="arabicPeriod" startAt="1"/>
            </a:pPr>
            <a:r>
              <a:rPr lang="en-US" sz="2699" spc="124">
                <a:solidFill>
                  <a:srgbClr val="FFFFFF"/>
                </a:solidFill>
                <a:latin typeface="Arial MT Pro"/>
                <a:ea typeface="Arial MT Pro"/>
                <a:cs typeface="Arial MT Pro"/>
                <a:sym typeface="Arial MT Pro"/>
              </a:rPr>
              <a:t>Foundation of Movement: The core muscles stabilize your body, allowing you to maintain balance and posture in various activities, from walking to complex athletic movements.</a:t>
            </a:r>
          </a:p>
          <a:p>
            <a:pPr algn="l" marL="582922" indent="-291461" lvl="1">
              <a:lnSpc>
                <a:spcPts val="3185"/>
              </a:lnSpc>
              <a:buAutoNum type="arabicPeriod" startAt="1"/>
            </a:pPr>
            <a:r>
              <a:rPr lang="en-US" sz="2699" spc="124">
                <a:solidFill>
                  <a:srgbClr val="FFFFFF"/>
                </a:solidFill>
                <a:latin typeface="Arial MT Pro"/>
                <a:ea typeface="Arial MT Pro"/>
                <a:cs typeface="Arial MT Pro"/>
                <a:sym typeface="Arial MT Pro"/>
              </a:rPr>
              <a:t>Injury Prevention: A strong core helps prevent falls and injuries by providing a stable base for all movements.</a:t>
            </a:r>
          </a:p>
          <a:p>
            <a:pPr algn="l" marL="582922" indent="-291461" lvl="1">
              <a:lnSpc>
                <a:spcPts val="3185"/>
              </a:lnSpc>
              <a:buAutoNum type="arabicPeriod" startAt="1"/>
            </a:pPr>
            <a:r>
              <a:rPr lang="en-US" sz="2699" spc="124">
                <a:solidFill>
                  <a:srgbClr val="FFFFFF"/>
                </a:solidFill>
                <a:latin typeface="Arial MT Pro"/>
                <a:ea typeface="Arial MT Pro"/>
                <a:cs typeface="Arial MT Pro"/>
                <a:sym typeface="Arial MT Pro"/>
              </a:rPr>
              <a:t>Functional Strength</a:t>
            </a:r>
          </a:p>
          <a:p>
            <a:pPr algn="l" marL="582922" indent="-291461" lvl="1">
              <a:lnSpc>
                <a:spcPts val="3185"/>
              </a:lnSpc>
              <a:buAutoNum type="arabicPeriod" startAt="1"/>
            </a:pPr>
            <a:r>
              <a:rPr lang="en-US" sz="2699" spc="124">
                <a:solidFill>
                  <a:srgbClr val="FFFFFF"/>
                </a:solidFill>
                <a:latin typeface="Arial MT Pro"/>
                <a:ea typeface="Arial MT Pro"/>
                <a:cs typeface="Arial MT Pro"/>
                <a:sym typeface="Arial MT Pro"/>
              </a:rPr>
              <a:t>Posture and Alignment</a:t>
            </a:r>
          </a:p>
          <a:p>
            <a:pPr algn="l" marL="582922" indent="-291461" lvl="1">
              <a:lnSpc>
                <a:spcPts val="3185"/>
              </a:lnSpc>
              <a:buAutoNum type="arabicPeriod" startAt="1"/>
            </a:pPr>
            <a:r>
              <a:rPr lang="en-US" sz="2699" spc="124">
                <a:solidFill>
                  <a:srgbClr val="FFFFFF"/>
                </a:solidFill>
                <a:latin typeface="Arial MT Pro"/>
                <a:ea typeface="Arial MT Pro"/>
                <a:cs typeface="Arial MT Pro"/>
                <a:sym typeface="Arial MT Pro"/>
              </a:rPr>
              <a:t>Breathing and Circulation</a:t>
            </a:r>
          </a:p>
          <a:p>
            <a:pPr algn="l" marL="582922" indent="-291461" lvl="1">
              <a:lnSpc>
                <a:spcPts val="3185"/>
              </a:lnSpc>
              <a:buAutoNum type="arabicPeriod" startAt="1"/>
            </a:pPr>
            <a:r>
              <a:rPr lang="en-US" sz="2699" spc="124">
                <a:solidFill>
                  <a:srgbClr val="FFFFFF"/>
                </a:solidFill>
                <a:latin typeface="Arial MT Pro"/>
                <a:ea typeface="Arial MT Pro"/>
                <a:cs typeface="Arial MT Pro"/>
                <a:sym typeface="Arial MT Pro"/>
              </a:rPr>
              <a:t>Protection and Resilience</a:t>
            </a:r>
          </a:p>
          <a:p>
            <a:pPr algn="l" marL="582922" indent="-291461" lvl="1">
              <a:lnSpc>
                <a:spcPts val="3185"/>
              </a:lnSpc>
              <a:buAutoNum type="arabicPeriod" startAt="1"/>
            </a:pP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9" id="9"/>
          <p:cNvSpPr txBox="true"/>
          <p:nvPr/>
        </p:nvSpPr>
        <p:spPr>
          <a:xfrm rot="0">
            <a:off x="1422795" y="1379763"/>
            <a:ext cx="14215126" cy="1710690"/>
          </a:xfrm>
          <a:prstGeom prst="rect">
            <a:avLst/>
          </a:prstGeom>
        </p:spPr>
        <p:txBody>
          <a:bodyPr anchor="t" rtlCol="false" tIns="0" lIns="0" bIns="0" rIns="0">
            <a:spAutoFit/>
          </a:bodyPr>
          <a:lstStyle/>
          <a:p>
            <a:pPr algn="l">
              <a:lnSpc>
                <a:spcPts val="4409"/>
              </a:lnSpc>
            </a:pPr>
            <a:r>
              <a:rPr lang="en-US" sz="3150" i="true" b="true">
                <a:solidFill>
                  <a:srgbClr val="5CE1E6"/>
                </a:solidFill>
                <a:latin typeface="Arial MT Pro Bold Italics"/>
                <a:ea typeface="Arial MT Pro Bold Italics"/>
                <a:cs typeface="Arial MT Pro Bold Italics"/>
                <a:sym typeface="Arial MT Pro Bold Italics"/>
              </a:rPr>
              <a:t>The c</a:t>
            </a:r>
            <a:r>
              <a:rPr lang="en-US" sz="3150" i="true" b="true">
                <a:solidFill>
                  <a:srgbClr val="5CE1E6"/>
                </a:solidFill>
                <a:latin typeface="Arial MT Pro Bold Italics"/>
                <a:ea typeface="Arial MT Pro Bold Italics"/>
                <a:cs typeface="Arial MT Pro Bold Italics"/>
                <a:sym typeface="Arial MT Pro Bold Italics"/>
              </a:rPr>
              <a:t>ore plays a </a:t>
            </a:r>
            <a:r>
              <a:rPr lang="en-US" sz="3150" i="true" b="true">
                <a:solidFill>
                  <a:srgbClr val="5CE1E6"/>
                </a:solidFill>
                <a:latin typeface="Arial MT Pro Bold Italics"/>
                <a:ea typeface="Arial MT Pro Bold Italics"/>
                <a:cs typeface="Arial MT Pro Bold Italics"/>
                <a:sym typeface="Arial MT Pro Bold Italics"/>
              </a:rPr>
              <a:t>ce</a:t>
            </a:r>
            <a:r>
              <a:rPr lang="en-US" sz="3150" i="true" b="true">
                <a:solidFill>
                  <a:srgbClr val="5CE1E6"/>
                </a:solidFill>
                <a:latin typeface="Arial MT Pro Bold Italics"/>
                <a:ea typeface="Arial MT Pro Bold Italics"/>
                <a:cs typeface="Arial MT Pro Bold Italics"/>
                <a:sym typeface="Arial MT Pro Bold Italics"/>
              </a:rPr>
              <a:t>nt</a:t>
            </a:r>
            <a:r>
              <a:rPr lang="en-US" sz="3150" i="true" b="true">
                <a:solidFill>
                  <a:srgbClr val="5CE1E6"/>
                </a:solidFill>
                <a:latin typeface="Arial MT Pro Bold Italics"/>
                <a:ea typeface="Arial MT Pro Bold Italics"/>
                <a:cs typeface="Arial MT Pro Bold Italics"/>
                <a:sym typeface="Arial MT Pro Bold Italics"/>
              </a:rPr>
              <a:t>ral</a:t>
            </a:r>
            <a:r>
              <a:rPr lang="en-US" sz="3150" i="true" b="true">
                <a:solidFill>
                  <a:srgbClr val="5CE1E6"/>
                </a:solidFill>
                <a:latin typeface="Arial MT Pro Bold Italics"/>
                <a:ea typeface="Arial MT Pro Bold Italics"/>
                <a:cs typeface="Arial MT Pro Bold Italics"/>
                <a:sym typeface="Arial MT Pro Bold Italics"/>
              </a:rPr>
              <a:t> rol</a:t>
            </a:r>
            <a:r>
              <a:rPr lang="en-US" sz="3150" i="true" b="true">
                <a:solidFill>
                  <a:srgbClr val="5CE1E6"/>
                </a:solidFill>
                <a:latin typeface="Arial MT Pro Bold Italics"/>
                <a:ea typeface="Arial MT Pro Bold Italics"/>
                <a:cs typeface="Arial MT Pro Bold Italics"/>
                <a:sym typeface="Arial MT Pro Bold Italics"/>
              </a:rPr>
              <a:t>e</a:t>
            </a:r>
            <a:r>
              <a:rPr lang="en-US" sz="3150" i="true" b="true">
                <a:solidFill>
                  <a:srgbClr val="5CE1E6"/>
                </a:solidFill>
                <a:latin typeface="Arial MT Pro Bold Italics"/>
                <a:ea typeface="Arial MT Pro Bold Italics"/>
                <a:cs typeface="Arial MT Pro Bold Italics"/>
                <a:sym typeface="Arial MT Pro Bold Italics"/>
              </a:rPr>
              <a:t> in sel</a:t>
            </a:r>
            <a:r>
              <a:rPr lang="en-US" sz="3150" i="true" b="true">
                <a:solidFill>
                  <a:srgbClr val="5CE1E6"/>
                </a:solidFill>
                <a:latin typeface="Arial MT Pro Bold Italics"/>
                <a:ea typeface="Arial MT Pro Bold Italics"/>
                <a:cs typeface="Arial MT Pro Bold Italics"/>
                <a:sym typeface="Arial MT Pro Bold Italics"/>
              </a:rPr>
              <a:t>f-defense bec</a:t>
            </a:r>
            <a:r>
              <a:rPr lang="en-US" sz="3150" i="true" b="true">
                <a:solidFill>
                  <a:srgbClr val="5CE1E6"/>
                </a:solidFill>
                <a:latin typeface="Arial MT Pro Bold Italics"/>
                <a:ea typeface="Arial MT Pro Bold Italics"/>
                <a:cs typeface="Arial MT Pro Bold Italics"/>
                <a:sym typeface="Arial MT Pro Bold Italics"/>
              </a:rPr>
              <a:t>aus</a:t>
            </a:r>
            <a:r>
              <a:rPr lang="en-US" sz="3150" i="true" b="true">
                <a:solidFill>
                  <a:srgbClr val="5CE1E6"/>
                </a:solidFill>
                <a:latin typeface="Arial MT Pro Bold Italics"/>
                <a:ea typeface="Arial MT Pro Bold Italics"/>
                <a:cs typeface="Arial MT Pro Bold Italics"/>
                <a:sym typeface="Arial MT Pro Bold Italics"/>
              </a:rPr>
              <a:t>e i</a:t>
            </a:r>
            <a:r>
              <a:rPr lang="en-US" b="true" sz="3150" i="true">
                <a:solidFill>
                  <a:srgbClr val="5CE1E6"/>
                </a:solidFill>
                <a:latin typeface="Arial MT Pro Bold Italics"/>
                <a:ea typeface="Arial MT Pro Bold Italics"/>
                <a:cs typeface="Arial MT Pro Bold Italics"/>
                <a:sym typeface="Arial MT Pro Bold Italics"/>
              </a:rPr>
              <a:t>t acts as the powerhouse o</a:t>
            </a:r>
            <a:r>
              <a:rPr lang="en-US" b="true" sz="3150" i="true">
                <a:solidFill>
                  <a:srgbClr val="5CE1E6"/>
                </a:solidFill>
                <a:latin typeface="Arial MT Pro Bold Italics"/>
                <a:ea typeface="Arial MT Pro Bold Italics"/>
                <a:cs typeface="Arial MT Pro Bold Italics"/>
                <a:sym typeface="Arial MT Pro Bold Italics"/>
              </a:rPr>
              <a:t>f y</a:t>
            </a:r>
            <a:r>
              <a:rPr lang="en-US" b="true" sz="3150" i="true">
                <a:solidFill>
                  <a:srgbClr val="5CE1E6"/>
                </a:solidFill>
                <a:latin typeface="Arial MT Pro Bold Italics"/>
                <a:ea typeface="Arial MT Pro Bold Italics"/>
                <a:cs typeface="Arial MT Pro Bold Italics"/>
                <a:sym typeface="Arial MT Pro Bold Italics"/>
              </a:rPr>
              <a:t>our body—supporting mo</a:t>
            </a:r>
            <a:r>
              <a:rPr lang="en-US" b="true" sz="3150" i="true">
                <a:solidFill>
                  <a:srgbClr val="5CE1E6"/>
                </a:solidFill>
                <a:latin typeface="Arial MT Pro Bold Italics"/>
                <a:ea typeface="Arial MT Pro Bold Italics"/>
                <a:cs typeface="Arial MT Pro Bold Italics"/>
                <a:sym typeface="Arial MT Pro Bold Italics"/>
              </a:rPr>
              <a:t>v</a:t>
            </a:r>
            <a:r>
              <a:rPr lang="en-US" b="true" sz="3150" i="true">
                <a:solidFill>
                  <a:srgbClr val="5CE1E6"/>
                </a:solidFill>
                <a:latin typeface="Arial MT Pro Bold Italics"/>
                <a:ea typeface="Arial MT Pro Bold Italics"/>
                <a:cs typeface="Arial MT Pro Bold Italics"/>
                <a:sym typeface="Arial MT Pro Bold Italics"/>
              </a:rPr>
              <a:t>ement, st</a:t>
            </a:r>
            <a:r>
              <a:rPr lang="en-US" b="true" sz="3150" i="true">
                <a:solidFill>
                  <a:srgbClr val="5CE1E6"/>
                </a:solidFill>
                <a:latin typeface="Arial MT Pro Bold Italics"/>
                <a:ea typeface="Arial MT Pro Bold Italics"/>
                <a:cs typeface="Arial MT Pro Bold Italics"/>
                <a:sym typeface="Arial MT Pro Bold Italics"/>
              </a:rPr>
              <a:t>ability,</a:t>
            </a:r>
            <a:r>
              <a:rPr lang="en-US" b="true" sz="3150" i="true">
                <a:solidFill>
                  <a:srgbClr val="5CE1E6"/>
                </a:solidFill>
                <a:latin typeface="Arial MT Pro Bold Italics"/>
                <a:ea typeface="Arial MT Pro Bold Italics"/>
                <a:cs typeface="Arial MT Pro Bold Italics"/>
                <a:sym typeface="Arial MT Pro Bold Italics"/>
              </a:rPr>
              <a:t> and p</a:t>
            </a:r>
            <a:r>
              <a:rPr lang="en-US" b="true" sz="3150" i="true">
                <a:solidFill>
                  <a:srgbClr val="5CE1E6"/>
                </a:solidFill>
                <a:latin typeface="Arial MT Pro Bold Italics"/>
                <a:ea typeface="Arial MT Pro Bold Italics"/>
                <a:cs typeface="Arial MT Pro Bold Italics"/>
                <a:sym typeface="Arial MT Pro Bold Italics"/>
              </a:rPr>
              <a:t>rot</a:t>
            </a:r>
            <a:r>
              <a:rPr lang="en-US" b="true" sz="3150" i="true">
                <a:solidFill>
                  <a:srgbClr val="5CE1E6"/>
                </a:solidFill>
                <a:latin typeface="Arial MT Pro Bold Italics"/>
                <a:ea typeface="Arial MT Pro Bold Italics"/>
                <a:cs typeface="Arial MT Pro Bold Italics"/>
                <a:sym typeface="Arial MT Pro Bold Italics"/>
              </a:rPr>
              <a:t>ecti</a:t>
            </a:r>
            <a:r>
              <a:rPr lang="en-US" b="true" sz="3150" i="true">
                <a:solidFill>
                  <a:srgbClr val="5CE1E6"/>
                </a:solidFill>
                <a:latin typeface="Arial MT Pro Bold Italics"/>
                <a:ea typeface="Arial MT Pro Bold Italics"/>
                <a:cs typeface="Arial MT Pro Bold Italics"/>
                <a:sym typeface="Arial MT Pro Bold Italics"/>
              </a:rPr>
              <a:t>o</a:t>
            </a:r>
            <a:r>
              <a:rPr lang="en-US" b="true" sz="3150" i="true">
                <a:solidFill>
                  <a:srgbClr val="5CE1E6"/>
                </a:solidFill>
                <a:latin typeface="Arial MT Pro Bold Italics"/>
                <a:ea typeface="Arial MT Pro Bold Italics"/>
                <a:cs typeface="Arial MT Pro Bold Italics"/>
                <a:sym typeface="Arial MT Pro Bold Italics"/>
              </a:rPr>
              <a:t>n</a:t>
            </a:r>
            <a:r>
              <a:rPr lang="en-US" b="true" sz="3150" i="true">
                <a:solidFill>
                  <a:srgbClr val="5CE1E6"/>
                </a:solidFill>
                <a:latin typeface="Arial MT Pro Bold Italics"/>
                <a:ea typeface="Arial MT Pro Bold Italics"/>
                <a:cs typeface="Arial MT Pro Bold Italics"/>
                <a:sym typeface="Arial MT Pro Bold Italics"/>
              </a:rPr>
              <a:t>. </a:t>
            </a:r>
          </a:p>
        </p:txBody>
      </p:sp>
    </p:spTree>
  </p:cSld>
  <p:clrMapOvr>
    <a:masterClrMapping/>
  </p:clrMapOvr>
  <p:transition spd="fast">
    <p:circle/>
  </p:transition>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294636" y="4123598"/>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723971" y="8565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1422795" y="4566848"/>
            <a:ext cx="6218054" cy="4142779"/>
          </a:xfrm>
          <a:custGeom>
            <a:avLst/>
            <a:gdLst/>
            <a:ahLst/>
            <a:cxnLst/>
            <a:rect r="r" b="b" t="t" l="l"/>
            <a:pathLst>
              <a:path h="4142779" w="6218054">
                <a:moveTo>
                  <a:pt x="0" y="0"/>
                </a:moveTo>
                <a:lnTo>
                  <a:pt x="6218054" y="0"/>
                </a:lnTo>
                <a:lnTo>
                  <a:pt x="6218054" y="4142779"/>
                </a:lnTo>
                <a:lnTo>
                  <a:pt x="0" y="4142779"/>
                </a:lnTo>
                <a:lnTo>
                  <a:pt x="0" y="0"/>
                </a:lnTo>
                <a:close/>
              </a:path>
            </a:pathLst>
          </a:custGeom>
          <a:blipFill>
            <a:blip r:embed="rId4"/>
            <a:stretch>
              <a:fillRect l="0" t="0" r="0" b="0"/>
            </a:stretch>
          </a:blipFill>
        </p:spPr>
      </p:sp>
      <p:sp>
        <p:nvSpPr>
          <p:cNvPr name="TextBox 6" id="6"/>
          <p:cNvSpPr txBox="true"/>
          <p:nvPr/>
        </p:nvSpPr>
        <p:spPr>
          <a:xfrm rot="0">
            <a:off x="1422795" y="571944"/>
            <a:ext cx="14895813" cy="730885"/>
          </a:xfrm>
          <a:prstGeom prst="rect">
            <a:avLst/>
          </a:prstGeom>
        </p:spPr>
        <p:txBody>
          <a:bodyPr anchor="t" rtlCol="false" tIns="0" lIns="0" bIns="0" rIns="0">
            <a:spAutoFit/>
          </a:bodyPr>
          <a:lstStyle/>
          <a:p>
            <a:pPr algn="l">
              <a:lnSpc>
                <a:spcPts val="5389"/>
              </a:lnSpc>
            </a:pPr>
            <a:r>
              <a:rPr lang="en-US" sz="3849" b="true">
                <a:solidFill>
                  <a:srgbClr val="FDFF0E"/>
                </a:solidFill>
                <a:latin typeface="Arial MT Pro Bold"/>
                <a:ea typeface="Arial MT Pro Bold"/>
                <a:cs typeface="Arial MT Pro Bold"/>
                <a:sym typeface="Arial MT Pro Bold"/>
              </a:rPr>
              <a:t>MAB physical response principles: Body mass in motion</a:t>
            </a:r>
          </a:p>
        </p:txBody>
      </p:sp>
      <p:sp>
        <p:nvSpPr>
          <p:cNvPr name="TextBox 7" id="7"/>
          <p:cNvSpPr txBox="true"/>
          <p:nvPr/>
        </p:nvSpPr>
        <p:spPr>
          <a:xfrm rot="0">
            <a:off x="7930826" y="4254594"/>
            <a:ext cx="9328474" cy="4455033"/>
          </a:xfrm>
          <a:prstGeom prst="rect">
            <a:avLst/>
          </a:prstGeom>
        </p:spPr>
        <p:txBody>
          <a:bodyPr anchor="t" rtlCol="false" tIns="0" lIns="0" bIns="0" rIns="0">
            <a:spAutoFit/>
          </a:bodyPr>
          <a:lstStyle/>
          <a:p>
            <a:pPr algn="l" marL="582922" indent="-291461" lvl="1">
              <a:lnSpc>
                <a:spcPts val="3185"/>
              </a:lnSpc>
              <a:buFont typeface="Arial"/>
              <a:buChar char="•"/>
            </a:pPr>
            <a:r>
              <a:rPr lang="en-US" sz="2699" spc="124">
                <a:solidFill>
                  <a:srgbClr val="FFFFFF"/>
                </a:solidFill>
                <a:latin typeface="Arial MT Pro"/>
                <a:ea typeface="Arial MT Pro"/>
                <a:cs typeface="Arial MT Pro"/>
                <a:sym typeface="Arial MT Pro"/>
              </a:rPr>
              <a:t>Respo</a:t>
            </a:r>
            <a:r>
              <a:rPr lang="en-US" sz="2699" spc="124">
                <a:solidFill>
                  <a:srgbClr val="FFFFFF"/>
                </a:solidFill>
                <a:latin typeface="Arial MT Pro"/>
                <a:ea typeface="Arial MT Pro"/>
                <a:cs typeface="Arial MT Pro"/>
                <a:sym typeface="Arial MT Pro"/>
              </a:rPr>
              <a:t>nd</a:t>
            </a:r>
            <a:r>
              <a:rPr lang="en-US" sz="2699" spc="124">
                <a:solidFill>
                  <a:srgbClr val="FFFFFF"/>
                </a:solidFill>
                <a:latin typeface="Arial MT Pro"/>
                <a:ea typeface="Arial MT Pro"/>
                <a:cs typeface="Arial MT Pro"/>
                <a:sym typeface="Arial MT Pro"/>
              </a:rPr>
              <a:t>ers</a:t>
            </a:r>
            <a:r>
              <a:rPr lang="en-US" sz="2699" spc="124">
                <a:solidFill>
                  <a:srgbClr val="FFFFFF"/>
                </a:solidFill>
                <a:latin typeface="Arial MT Pro"/>
                <a:ea typeface="Arial MT Pro"/>
                <a:cs typeface="Arial MT Pro"/>
                <a:sym typeface="Arial MT Pro"/>
              </a:rPr>
              <a:t> a</a:t>
            </a:r>
            <a:r>
              <a:rPr lang="en-US" sz="2699" spc="124">
                <a:solidFill>
                  <a:srgbClr val="FFFFFF"/>
                </a:solidFill>
                <a:latin typeface="Arial MT Pro"/>
                <a:ea typeface="Arial MT Pro"/>
                <a:cs typeface="Arial MT Pro"/>
                <a:sym typeface="Arial MT Pro"/>
              </a:rPr>
              <a:t>r</a:t>
            </a:r>
            <a:r>
              <a:rPr lang="en-US" sz="2699" spc="124">
                <a:solidFill>
                  <a:srgbClr val="FFFFFF"/>
                </a:solidFill>
                <a:latin typeface="Arial MT Pro"/>
                <a:ea typeface="Arial MT Pro"/>
                <a:cs typeface="Arial MT Pro"/>
                <a:sym typeface="Arial MT Pro"/>
              </a:rPr>
              <a:t>e</a:t>
            </a:r>
            <a:r>
              <a:rPr lang="en-US" sz="2699" spc="124">
                <a:solidFill>
                  <a:srgbClr val="FFFFFF"/>
                </a:solidFill>
                <a:latin typeface="Arial MT Pro"/>
                <a:ea typeface="Arial MT Pro"/>
                <a:cs typeface="Arial MT Pro"/>
                <a:sym typeface="Arial MT Pro"/>
              </a:rPr>
              <a:t> </a:t>
            </a:r>
            <a:r>
              <a:rPr lang="en-US" sz="2699" spc="124">
                <a:solidFill>
                  <a:srgbClr val="FFFFFF"/>
                </a:solidFill>
                <a:latin typeface="Arial MT Pro"/>
                <a:ea typeface="Arial MT Pro"/>
                <a:cs typeface="Arial MT Pro"/>
                <a:sym typeface="Arial MT Pro"/>
              </a:rPr>
              <a:t>nat</a:t>
            </a:r>
            <a:r>
              <a:rPr lang="en-US" sz="2699" spc="124">
                <a:solidFill>
                  <a:srgbClr val="FFFFFF"/>
                </a:solidFill>
                <a:latin typeface="Arial MT Pro"/>
                <a:ea typeface="Arial MT Pro"/>
                <a:cs typeface="Arial MT Pro"/>
                <a:sym typeface="Arial MT Pro"/>
              </a:rPr>
              <a:t>urally</a:t>
            </a:r>
            <a:r>
              <a:rPr lang="en-US" sz="2699" spc="124">
                <a:solidFill>
                  <a:srgbClr val="FFFFFF"/>
                </a:solidFill>
                <a:latin typeface="Arial MT Pro"/>
                <a:ea typeface="Arial MT Pro"/>
                <a:cs typeface="Arial MT Pro"/>
                <a:sym typeface="Arial MT Pro"/>
              </a:rPr>
              <a:t> f</a:t>
            </a:r>
            <a:r>
              <a:rPr lang="en-US" sz="2699" spc="124">
                <a:solidFill>
                  <a:srgbClr val="FFFFFF"/>
                </a:solidFill>
                <a:latin typeface="Arial MT Pro"/>
                <a:ea typeface="Arial MT Pro"/>
                <a:cs typeface="Arial MT Pro"/>
                <a:sym typeface="Arial MT Pro"/>
              </a:rPr>
              <a:t>amiliar</a:t>
            </a:r>
            <a:r>
              <a:rPr lang="en-US" sz="2699" spc="124">
                <a:solidFill>
                  <a:srgbClr val="FFFFFF"/>
                </a:solidFill>
                <a:latin typeface="Arial MT Pro"/>
                <a:ea typeface="Arial MT Pro"/>
                <a:cs typeface="Arial MT Pro"/>
                <a:sym typeface="Arial MT Pro"/>
              </a:rPr>
              <a:t> </a:t>
            </a:r>
            <a:r>
              <a:rPr lang="en-US" sz="2699" spc="124">
                <a:solidFill>
                  <a:srgbClr val="FFFFFF"/>
                </a:solidFill>
                <a:latin typeface="Arial MT Pro"/>
                <a:ea typeface="Arial MT Pro"/>
                <a:cs typeface="Arial MT Pro"/>
                <a:sym typeface="Arial MT Pro"/>
              </a:rPr>
              <a:t>with m</a:t>
            </a:r>
            <a:r>
              <a:rPr lang="en-US" sz="2699" spc="124">
                <a:solidFill>
                  <a:srgbClr val="FFFFFF"/>
                </a:solidFill>
                <a:latin typeface="Arial MT Pro"/>
                <a:ea typeface="Arial MT Pro"/>
                <a:cs typeface="Arial MT Pro"/>
                <a:sym typeface="Arial MT Pro"/>
              </a:rPr>
              <a:t>ov</a:t>
            </a:r>
            <a:r>
              <a:rPr lang="en-US" sz="2699" spc="124">
                <a:solidFill>
                  <a:srgbClr val="FFFFFF"/>
                </a:solidFill>
                <a:latin typeface="Arial MT Pro"/>
                <a:ea typeface="Arial MT Pro"/>
                <a:cs typeface="Arial MT Pro"/>
                <a:sym typeface="Arial MT Pro"/>
              </a:rPr>
              <a:t>i</a:t>
            </a:r>
            <a:r>
              <a:rPr lang="en-US" sz="2699" spc="124">
                <a:solidFill>
                  <a:srgbClr val="FFFFFF"/>
                </a:solidFill>
                <a:latin typeface="Arial MT Pro"/>
                <a:ea typeface="Arial MT Pro"/>
                <a:cs typeface="Arial MT Pro"/>
                <a:sym typeface="Arial MT Pro"/>
              </a:rPr>
              <a:t>n</a:t>
            </a:r>
            <a:r>
              <a:rPr lang="en-US" sz="2699" spc="124">
                <a:solidFill>
                  <a:srgbClr val="FFFFFF"/>
                </a:solidFill>
                <a:latin typeface="Arial MT Pro"/>
                <a:ea typeface="Arial MT Pro"/>
                <a:cs typeface="Arial MT Pro"/>
                <a:sym typeface="Arial MT Pro"/>
              </a:rPr>
              <a:t>g</a:t>
            </a:r>
            <a:r>
              <a:rPr lang="en-US" sz="2699" spc="124">
                <a:solidFill>
                  <a:srgbClr val="FFFFFF"/>
                </a:solidFill>
                <a:latin typeface="Arial MT Pro"/>
                <a:ea typeface="Arial MT Pro"/>
                <a:cs typeface="Arial MT Pro"/>
                <a:sym typeface="Arial MT Pro"/>
              </a:rPr>
              <a:t> </a:t>
            </a:r>
            <a:r>
              <a:rPr lang="en-US" sz="2699" spc="124">
                <a:solidFill>
                  <a:srgbClr val="FFFFFF"/>
                </a:solidFill>
                <a:latin typeface="Arial MT Pro"/>
                <a:ea typeface="Arial MT Pro"/>
                <a:cs typeface="Arial MT Pro"/>
                <a:sym typeface="Arial MT Pro"/>
              </a:rPr>
              <a:t>t</a:t>
            </a:r>
            <a:r>
              <a:rPr lang="en-US" sz="2699" spc="124">
                <a:solidFill>
                  <a:srgbClr val="FFFFFF"/>
                </a:solidFill>
                <a:latin typeface="Arial MT Pro"/>
                <a:ea typeface="Arial MT Pro"/>
                <a:cs typeface="Arial MT Pro"/>
                <a:sym typeface="Arial MT Pro"/>
              </a:rPr>
              <a:t>he</a:t>
            </a:r>
            <a:r>
              <a:rPr lang="en-US" sz="2699" spc="124">
                <a:solidFill>
                  <a:srgbClr val="FFFFFF"/>
                </a:solidFill>
                <a:latin typeface="Arial MT Pro"/>
                <a:ea typeface="Arial MT Pro"/>
                <a:cs typeface="Arial MT Pro"/>
                <a:sym typeface="Arial MT Pro"/>
              </a:rPr>
              <a:t>ir</a:t>
            </a:r>
            <a:r>
              <a:rPr lang="en-US" sz="2699" spc="124">
                <a:solidFill>
                  <a:srgbClr val="FFFFFF"/>
                </a:solidFill>
                <a:latin typeface="Arial MT Pro"/>
                <a:ea typeface="Arial MT Pro"/>
                <a:cs typeface="Arial MT Pro"/>
                <a:sym typeface="Arial MT Pro"/>
              </a:rPr>
              <a:t> o</a:t>
            </a:r>
            <a:r>
              <a:rPr lang="en-US" sz="2699" spc="124">
                <a:solidFill>
                  <a:srgbClr val="FFFFFF"/>
                </a:solidFill>
                <a:latin typeface="Arial MT Pro"/>
                <a:ea typeface="Arial MT Pro"/>
                <a:cs typeface="Arial MT Pro"/>
                <a:sym typeface="Arial MT Pro"/>
              </a:rPr>
              <a:t>wn body</a:t>
            </a:r>
            <a:r>
              <a:rPr lang="en-US" sz="2699" spc="124">
                <a:solidFill>
                  <a:srgbClr val="FFFFFF"/>
                </a:solidFill>
                <a:latin typeface="Arial MT Pro"/>
                <a:ea typeface="Arial MT Pro"/>
                <a:cs typeface="Arial MT Pro"/>
                <a:sym typeface="Arial MT Pro"/>
              </a:rPr>
              <a:t> m</a:t>
            </a:r>
            <a:r>
              <a:rPr lang="en-US" sz="2699" spc="124">
                <a:solidFill>
                  <a:srgbClr val="FFFFFF"/>
                </a:solidFill>
                <a:latin typeface="Arial MT Pro"/>
                <a:ea typeface="Arial MT Pro"/>
                <a:cs typeface="Arial MT Pro"/>
                <a:sym typeface="Arial MT Pro"/>
              </a:rPr>
              <a:t>a</a:t>
            </a:r>
            <a:r>
              <a:rPr lang="en-US" sz="2699" spc="124">
                <a:solidFill>
                  <a:srgbClr val="FFFFFF"/>
                </a:solidFill>
                <a:latin typeface="Arial MT Pro"/>
                <a:ea typeface="Arial MT Pro"/>
                <a:cs typeface="Arial MT Pro"/>
                <a:sym typeface="Arial MT Pro"/>
              </a:rPr>
              <a:t>s</a:t>
            </a:r>
            <a:r>
              <a:rPr lang="en-US" sz="2699" spc="124">
                <a:solidFill>
                  <a:srgbClr val="FFFFFF"/>
                </a:solidFill>
                <a:latin typeface="Arial MT Pro"/>
                <a:ea typeface="Arial MT Pro"/>
                <a:cs typeface="Arial MT Pro"/>
                <a:sym typeface="Arial MT Pro"/>
              </a:rPr>
              <a:t>s—it’</a:t>
            </a:r>
            <a:r>
              <a:rPr lang="en-US" sz="2699" spc="124">
                <a:solidFill>
                  <a:srgbClr val="FFFFFF"/>
                </a:solidFill>
                <a:latin typeface="Arial MT Pro"/>
                <a:ea typeface="Arial MT Pro"/>
                <a:cs typeface="Arial MT Pro"/>
                <a:sym typeface="Arial MT Pro"/>
              </a:rPr>
              <a:t>s s</a:t>
            </a:r>
            <a:r>
              <a:rPr lang="en-US" sz="2699" spc="124">
                <a:solidFill>
                  <a:srgbClr val="FFFFFF"/>
                </a:solidFill>
                <a:latin typeface="Arial MT Pro"/>
                <a:ea typeface="Arial MT Pro"/>
                <a:cs typeface="Arial MT Pro"/>
                <a:sym typeface="Arial MT Pro"/>
              </a:rPr>
              <a:t>ome</a:t>
            </a:r>
            <a:r>
              <a:rPr lang="en-US" sz="2699" spc="124">
                <a:solidFill>
                  <a:srgbClr val="FFFFFF"/>
                </a:solidFill>
                <a:latin typeface="Arial MT Pro"/>
                <a:ea typeface="Arial MT Pro"/>
                <a:cs typeface="Arial MT Pro"/>
                <a:sym typeface="Arial MT Pro"/>
              </a:rPr>
              <a:t>t</a:t>
            </a:r>
            <a:r>
              <a:rPr lang="en-US" sz="2699" spc="124">
                <a:solidFill>
                  <a:srgbClr val="FFFFFF"/>
                </a:solidFill>
                <a:latin typeface="Arial MT Pro"/>
                <a:ea typeface="Arial MT Pro"/>
                <a:cs typeface="Arial MT Pro"/>
                <a:sym typeface="Arial MT Pro"/>
              </a:rPr>
              <a:t>h</a:t>
            </a:r>
            <a:r>
              <a:rPr lang="en-US" sz="2699" spc="124">
                <a:solidFill>
                  <a:srgbClr val="FFFFFF"/>
                </a:solidFill>
                <a:latin typeface="Arial MT Pro"/>
                <a:ea typeface="Arial MT Pro"/>
                <a:cs typeface="Arial MT Pro"/>
                <a:sym typeface="Arial MT Pro"/>
              </a:rPr>
              <a:t>i</a:t>
            </a:r>
            <a:r>
              <a:rPr lang="en-US" sz="2699" spc="124">
                <a:solidFill>
                  <a:srgbClr val="FFFFFF"/>
                </a:solidFill>
                <a:latin typeface="Arial MT Pro"/>
                <a:ea typeface="Arial MT Pro"/>
                <a:cs typeface="Arial MT Pro"/>
                <a:sym typeface="Arial MT Pro"/>
              </a:rPr>
              <a:t>ng w</a:t>
            </a:r>
            <a:r>
              <a:rPr lang="en-US" sz="2699" spc="124">
                <a:solidFill>
                  <a:srgbClr val="FFFFFF"/>
                </a:solidFill>
                <a:latin typeface="Arial MT Pro"/>
                <a:ea typeface="Arial MT Pro"/>
                <a:cs typeface="Arial MT Pro"/>
                <a:sym typeface="Arial MT Pro"/>
              </a:rPr>
              <a:t>e </a:t>
            </a:r>
            <a:r>
              <a:rPr lang="en-US" sz="2699" spc="124">
                <a:solidFill>
                  <a:srgbClr val="FFFFFF"/>
                </a:solidFill>
                <a:latin typeface="Arial MT Pro"/>
                <a:ea typeface="Arial MT Pro"/>
                <a:cs typeface="Arial MT Pro"/>
                <a:sym typeface="Arial MT Pro"/>
              </a:rPr>
              <a:t>d</a:t>
            </a:r>
            <a:r>
              <a:rPr lang="en-US" sz="2699" spc="124">
                <a:solidFill>
                  <a:srgbClr val="FFFFFF"/>
                </a:solidFill>
                <a:latin typeface="Arial MT Pro"/>
                <a:ea typeface="Arial MT Pro"/>
                <a:cs typeface="Arial MT Pro"/>
                <a:sym typeface="Arial MT Pro"/>
              </a:rPr>
              <a:t>o</a:t>
            </a:r>
            <a:r>
              <a:rPr lang="en-US" sz="2699" spc="124">
                <a:solidFill>
                  <a:srgbClr val="FFFFFF"/>
                </a:solidFill>
                <a:latin typeface="Arial MT Pro"/>
                <a:ea typeface="Arial MT Pro"/>
                <a:cs typeface="Arial MT Pro"/>
                <a:sym typeface="Arial MT Pro"/>
              </a:rPr>
              <a:t> eve</a:t>
            </a:r>
            <a:r>
              <a:rPr lang="en-US" sz="2699" spc="124">
                <a:solidFill>
                  <a:srgbClr val="FFFFFF"/>
                </a:solidFill>
                <a:latin typeface="Arial MT Pro"/>
                <a:ea typeface="Arial MT Pro"/>
                <a:cs typeface="Arial MT Pro"/>
                <a:sym typeface="Arial MT Pro"/>
              </a:rPr>
              <a:t>r</a:t>
            </a:r>
            <a:r>
              <a:rPr lang="en-US" sz="2699" spc="124">
                <a:solidFill>
                  <a:srgbClr val="FFFFFF"/>
                </a:solidFill>
                <a:latin typeface="Arial MT Pro"/>
                <a:ea typeface="Arial MT Pro"/>
                <a:cs typeface="Arial MT Pro"/>
                <a:sym typeface="Arial MT Pro"/>
              </a:rPr>
              <a:t>y</a:t>
            </a:r>
            <a:r>
              <a:rPr lang="en-US" sz="2699" spc="124">
                <a:solidFill>
                  <a:srgbClr val="FFFFFF"/>
                </a:solidFill>
                <a:latin typeface="Arial MT Pro"/>
                <a:ea typeface="Arial MT Pro"/>
                <a:cs typeface="Arial MT Pro"/>
                <a:sym typeface="Arial MT Pro"/>
              </a:rPr>
              <a:t> d</a:t>
            </a:r>
            <a:r>
              <a:rPr lang="en-US" sz="2699" spc="124">
                <a:solidFill>
                  <a:srgbClr val="FFFFFF"/>
                </a:solidFill>
                <a:latin typeface="Arial MT Pro"/>
                <a:ea typeface="Arial MT Pro"/>
                <a:cs typeface="Arial MT Pro"/>
                <a:sym typeface="Arial MT Pro"/>
              </a:rPr>
              <a:t>a</a:t>
            </a:r>
            <a:r>
              <a:rPr lang="en-US" sz="2699" spc="124">
                <a:solidFill>
                  <a:srgbClr val="FFFFFF"/>
                </a:solidFill>
                <a:latin typeface="Arial MT Pro"/>
                <a:ea typeface="Arial MT Pro"/>
                <a:cs typeface="Arial MT Pro"/>
                <a:sym typeface="Arial MT Pro"/>
              </a:rPr>
              <a:t>y</a:t>
            </a:r>
            <a:r>
              <a:rPr lang="en-US" sz="2699" spc="124">
                <a:solidFill>
                  <a:srgbClr val="FFFFFF"/>
                </a:solidFill>
                <a:latin typeface="Arial MT Pro"/>
                <a:ea typeface="Arial MT Pro"/>
                <a:cs typeface="Arial MT Pro"/>
                <a:sym typeface="Arial MT Pro"/>
              </a:rPr>
              <a:t>.</a:t>
            </a:r>
          </a:p>
          <a:p>
            <a:pPr algn="l">
              <a:lnSpc>
                <a:spcPts val="3185"/>
              </a:lnSpc>
            </a:pPr>
          </a:p>
          <a:p>
            <a:pPr algn="l" marL="582922" indent="-291461" lvl="1">
              <a:lnSpc>
                <a:spcPts val="3185"/>
              </a:lnSpc>
              <a:buFont typeface="Arial"/>
              <a:buChar char="•"/>
            </a:pPr>
            <a:r>
              <a:rPr lang="en-US" sz="2699" spc="124">
                <a:solidFill>
                  <a:srgbClr val="FFFFFF"/>
                </a:solidFill>
                <a:latin typeface="Arial MT Pro"/>
                <a:ea typeface="Arial MT Pro"/>
                <a:cs typeface="Arial MT Pro"/>
                <a:sym typeface="Arial MT Pro"/>
              </a:rPr>
              <a:t>Th</a:t>
            </a:r>
            <a:r>
              <a:rPr lang="en-US" sz="2699" spc="124">
                <a:solidFill>
                  <a:srgbClr val="FFFFFF"/>
                </a:solidFill>
                <a:latin typeface="Arial MT Pro"/>
                <a:ea typeface="Arial MT Pro"/>
                <a:cs typeface="Arial MT Pro"/>
                <a:sym typeface="Arial MT Pro"/>
              </a:rPr>
              <a:t>i</a:t>
            </a:r>
            <a:r>
              <a:rPr lang="en-US" sz="2699" spc="124">
                <a:solidFill>
                  <a:srgbClr val="FFFFFF"/>
                </a:solidFill>
                <a:latin typeface="Arial MT Pro"/>
                <a:ea typeface="Arial MT Pro"/>
                <a:cs typeface="Arial MT Pro"/>
                <a:sym typeface="Arial MT Pro"/>
              </a:rPr>
              <a:t>s</a:t>
            </a:r>
            <a:r>
              <a:rPr lang="en-US" sz="2699" spc="124">
                <a:solidFill>
                  <a:srgbClr val="FFFFFF"/>
                </a:solidFill>
                <a:latin typeface="Arial MT Pro"/>
                <a:ea typeface="Arial MT Pro"/>
                <a:cs typeface="Arial MT Pro"/>
                <a:sym typeface="Arial MT Pro"/>
              </a:rPr>
              <a:t> </a:t>
            </a:r>
            <a:r>
              <a:rPr lang="en-US" sz="2699" spc="124">
                <a:solidFill>
                  <a:srgbClr val="FFFFFF"/>
                </a:solidFill>
                <a:latin typeface="Arial MT Pro"/>
                <a:ea typeface="Arial MT Pro"/>
                <a:cs typeface="Arial MT Pro"/>
                <a:sym typeface="Arial MT Pro"/>
              </a:rPr>
              <a:t>fa</a:t>
            </a:r>
            <a:r>
              <a:rPr lang="en-US" sz="2699" spc="124">
                <a:solidFill>
                  <a:srgbClr val="FFFFFF"/>
                </a:solidFill>
                <a:latin typeface="Arial MT Pro"/>
                <a:ea typeface="Arial MT Pro"/>
                <a:cs typeface="Arial MT Pro"/>
                <a:sym typeface="Arial MT Pro"/>
              </a:rPr>
              <a:t>mi</a:t>
            </a:r>
            <a:r>
              <a:rPr lang="en-US" sz="2699" spc="124">
                <a:solidFill>
                  <a:srgbClr val="FFFFFF"/>
                </a:solidFill>
                <a:latin typeface="Arial MT Pro"/>
                <a:ea typeface="Arial MT Pro"/>
                <a:cs typeface="Arial MT Pro"/>
                <a:sym typeface="Arial MT Pro"/>
              </a:rPr>
              <a:t>li</a:t>
            </a:r>
            <a:r>
              <a:rPr lang="en-US" sz="2699" spc="124">
                <a:solidFill>
                  <a:srgbClr val="FFFFFF"/>
                </a:solidFill>
                <a:latin typeface="Arial MT Pro"/>
                <a:ea typeface="Arial MT Pro"/>
                <a:cs typeface="Arial MT Pro"/>
                <a:sym typeface="Arial MT Pro"/>
              </a:rPr>
              <a:t>a</a:t>
            </a:r>
            <a:r>
              <a:rPr lang="en-US" sz="2699" spc="124">
                <a:solidFill>
                  <a:srgbClr val="FFFFFF"/>
                </a:solidFill>
                <a:latin typeface="Arial MT Pro"/>
                <a:ea typeface="Arial MT Pro"/>
                <a:cs typeface="Arial MT Pro"/>
                <a:sym typeface="Arial MT Pro"/>
              </a:rPr>
              <a:t>r</a:t>
            </a:r>
            <a:r>
              <a:rPr lang="en-US" sz="2699" spc="124">
                <a:solidFill>
                  <a:srgbClr val="FFFFFF"/>
                </a:solidFill>
                <a:latin typeface="Arial MT Pro"/>
                <a:ea typeface="Arial MT Pro"/>
                <a:cs typeface="Arial MT Pro"/>
                <a:sym typeface="Arial MT Pro"/>
              </a:rPr>
              <a:t>i</a:t>
            </a:r>
            <a:r>
              <a:rPr lang="en-US" sz="2699" spc="124">
                <a:solidFill>
                  <a:srgbClr val="FFFFFF"/>
                </a:solidFill>
                <a:latin typeface="Arial MT Pro"/>
                <a:ea typeface="Arial MT Pro"/>
                <a:cs typeface="Arial MT Pro"/>
                <a:sym typeface="Arial MT Pro"/>
              </a:rPr>
              <a:t>ty</a:t>
            </a:r>
            <a:r>
              <a:rPr lang="en-US" sz="2699" spc="124">
                <a:solidFill>
                  <a:srgbClr val="FFFFFF"/>
                </a:solidFill>
                <a:latin typeface="Arial MT Pro"/>
                <a:ea typeface="Arial MT Pro"/>
                <a:cs typeface="Arial MT Pro"/>
                <a:sym typeface="Arial MT Pro"/>
              </a:rPr>
              <a:t> b</a:t>
            </a:r>
            <a:r>
              <a:rPr lang="en-US" sz="2699" spc="124">
                <a:solidFill>
                  <a:srgbClr val="FFFFFF"/>
                </a:solidFill>
                <a:latin typeface="Arial MT Pro"/>
                <a:ea typeface="Arial MT Pro"/>
                <a:cs typeface="Arial MT Pro"/>
                <a:sym typeface="Arial MT Pro"/>
              </a:rPr>
              <a:t>e</a:t>
            </a:r>
            <a:r>
              <a:rPr lang="en-US" sz="2699" spc="124">
                <a:solidFill>
                  <a:srgbClr val="FFFFFF"/>
                </a:solidFill>
                <a:latin typeface="Arial MT Pro"/>
                <a:ea typeface="Arial MT Pro"/>
                <a:cs typeface="Arial MT Pro"/>
                <a:sym typeface="Arial MT Pro"/>
              </a:rPr>
              <a:t>c</a:t>
            </a:r>
            <a:r>
              <a:rPr lang="en-US" sz="2699" spc="124">
                <a:solidFill>
                  <a:srgbClr val="FFFFFF"/>
                </a:solidFill>
                <a:latin typeface="Arial MT Pro"/>
                <a:ea typeface="Arial MT Pro"/>
                <a:cs typeface="Arial MT Pro"/>
                <a:sym typeface="Arial MT Pro"/>
              </a:rPr>
              <a:t>om</a:t>
            </a:r>
            <a:r>
              <a:rPr lang="en-US" sz="2699" spc="124">
                <a:solidFill>
                  <a:srgbClr val="FFFFFF"/>
                </a:solidFill>
                <a:latin typeface="Arial MT Pro"/>
                <a:ea typeface="Arial MT Pro"/>
                <a:cs typeface="Arial MT Pro"/>
                <a:sym typeface="Arial MT Pro"/>
              </a:rPr>
              <a:t>e</a:t>
            </a:r>
            <a:r>
              <a:rPr lang="en-US" sz="2699" spc="124">
                <a:solidFill>
                  <a:srgbClr val="FFFFFF"/>
                </a:solidFill>
                <a:latin typeface="Arial MT Pro"/>
                <a:ea typeface="Arial MT Pro"/>
                <a:cs typeface="Arial MT Pro"/>
                <a:sym typeface="Arial MT Pro"/>
              </a:rPr>
              <a:t>s</a:t>
            </a:r>
            <a:r>
              <a:rPr lang="en-US" sz="2699" spc="124">
                <a:solidFill>
                  <a:srgbClr val="FFFFFF"/>
                </a:solidFill>
                <a:latin typeface="Arial MT Pro"/>
                <a:ea typeface="Arial MT Pro"/>
                <a:cs typeface="Arial MT Pro"/>
                <a:sym typeface="Arial MT Pro"/>
              </a:rPr>
              <a:t> a str</a:t>
            </a:r>
            <a:r>
              <a:rPr lang="en-US" sz="2699" spc="124">
                <a:solidFill>
                  <a:srgbClr val="FFFFFF"/>
                </a:solidFill>
                <a:latin typeface="Arial MT Pro"/>
                <a:ea typeface="Arial MT Pro"/>
                <a:cs typeface="Arial MT Pro"/>
                <a:sym typeface="Arial MT Pro"/>
              </a:rPr>
              <a:t>at</a:t>
            </a:r>
            <a:r>
              <a:rPr lang="en-US" sz="2699" spc="124">
                <a:solidFill>
                  <a:srgbClr val="FFFFFF"/>
                </a:solidFill>
                <a:latin typeface="Arial MT Pro"/>
                <a:ea typeface="Arial MT Pro"/>
                <a:cs typeface="Arial MT Pro"/>
                <a:sym typeface="Arial MT Pro"/>
              </a:rPr>
              <a:t>e</a:t>
            </a:r>
            <a:r>
              <a:rPr lang="en-US" sz="2699" spc="124">
                <a:solidFill>
                  <a:srgbClr val="FFFFFF"/>
                </a:solidFill>
                <a:latin typeface="Arial MT Pro"/>
                <a:ea typeface="Arial MT Pro"/>
                <a:cs typeface="Arial MT Pro"/>
                <a:sym typeface="Arial MT Pro"/>
              </a:rPr>
              <a:t>g</a:t>
            </a:r>
            <a:r>
              <a:rPr lang="en-US" sz="2699" spc="124">
                <a:solidFill>
                  <a:srgbClr val="FFFFFF"/>
                </a:solidFill>
                <a:latin typeface="Arial MT Pro"/>
                <a:ea typeface="Arial MT Pro"/>
                <a:cs typeface="Arial MT Pro"/>
                <a:sym typeface="Arial MT Pro"/>
              </a:rPr>
              <a:t>i</a:t>
            </a:r>
            <a:r>
              <a:rPr lang="en-US" sz="2699" spc="124">
                <a:solidFill>
                  <a:srgbClr val="FFFFFF"/>
                </a:solidFill>
                <a:latin typeface="Arial MT Pro"/>
                <a:ea typeface="Arial MT Pro"/>
                <a:cs typeface="Arial MT Pro"/>
                <a:sym typeface="Arial MT Pro"/>
              </a:rPr>
              <a:t>c</a:t>
            </a:r>
            <a:r>
              <a:rPr lang="en-US" sz="2699" spc="124">
                <a:solidFill>
                  <a:srgbClr val="FFFFFF"/>
                </a:solidFill>
                <a:latin typeface="Arial MT Pro"/>
                <a:ea typeface="Arial MT Pro"/>
                <a:cs typeface="Arial MT Pro"/>
                <a:sym typeface="Arial MT Pro"/>
              </a:rPr>
              <a:t> </a:t>
            </a:r>
            <a:r>
              <a:rPr lang="en-US" sz="2699" spc="124">
                <a:solidFill>
                  <a:srgbClr val="FFFFFF"/>
                </a:solidFill>
                <a:latin typeface="Arial MT Pro"/>
                <a:ea typeface="Arial MT Pro"/>
                <a:cs typeface="Arial MT Pro"/>
                <a:sym typeface="Arial MT Pro"/>
              </a:rPr>
              <a:t>ad</a:t>
            </a:r>
            <a:r>
              <a:rPr lang="en-US" sz="2699" spc="124">
                <a:solidFill>
                  <a:srgbClr val="FFFFFF"/>
                </a:solidFill>
                <a:latin typeface="Arial MT Pro"/>
                <a:ea typeface="Arial MT Pro"/>
                <a:cs typeface="Arial MT Pro"/>
                <a:sym typeface="Arial MT Pro"/>
              </a:rPr>
              <a:t>va</a:t>
            </a:r>
            <a:r>
              <a:rPr lang="en-US" sz="2699" spc="124">
                <a:solidFill>
                  <a:srgbClr val="FFFFFF"/>
                </a:solidFill>
                <a:latin typeface="Arial MT Pro"/>
                <a:ea typeface="Arial MT Pro"/>
                <a:cs typeface="Arial MT Pro"/>
                <a:sym typeface="Arial MT Pro"/>
              </a:rPr>
              <a:t>nt</a:t>
            </a:r>
            <a:r>
              <a:rPr lang="en-US" sz="2699" spc="124">
                <a:solidFill>
                  <a:srgbClr val="FFFFFF"/>
                </a:solidFill>
                <a:latin typeface="Arial MT Pro"/>
                <a:ea typeface="Arial MT Pro"/>
                <a:cs typeface="Arial MT Pro"/>
                <a:sym typeface="Arial MT Pro"/>
              </a:rPr>
              <a:t>a</a:t>
            </a:r>
            <a:r>
              <a:rPr lang="en-US" sz="2699" spc="124">
                <a:solidFill>
                  <a:srgbClr val="FFFFFF"/>
                </a:solidFill>
                <a:latin typeface="Arial MT Pro"/>
                <a:ea typeface="Arial MT Pro"/>
                <a:cs typeface="Arial MT Pro"/>
                <a:sym typeface="Arial MT Pro"/>
              </a:rPr>
              <a:t>g</a:t>
            </a:r>
            <a:r>
              <a:rPr lang="en-US" sz="2699" spc="124">
                <a:solidFill>
                  <a:srgbClr val="FFFFFF"/>
                </a:solidFill>
                <a:latin typeface="Arial MT Pro"/>
                <a:ea typeface="Arial MT Pro"/>
                <a:cs typeface="Arial MT Pro"/>
                <a:sym typeface="Arial MT Pro"/>
              </a:rPr>
              <a:t>e </a:t>
            </a:r>
            <a:r>
              <a:rPr lang="en-US" sz="2699" spc="124">
                <a:solidFill>
                  <a:srgbClr val="FFFFFF"/>
                </a:solidFill>
                <a:latin typeface="Arial MT Pro"/>
                <a:ea typeface="Arial MT Pro"/>
                <a:cs typeface="Arial MT Pro"/>
                <a:sym typeface="Arial MT Pro"/>
              </a:rPr>
              <a:t>du</a:t>
            </a:r>
            <a:r>
              <a:rPr lang="en-US" sz="2699" spc="124">
                <a:solidFill>
                  <a:srgbClr val="FFFFFF"/>
                </a:solidFill>
                <a:latin typeface="Arial MT Pro"/>
                <a:ea typeface="Arial MT Pro"/>
                <a:cs typeface="Arial MT Pro"/>
                <a:sym typeface="Arial MT Pro"/>
              </a:rPr>
              <a:t>ring </a:t>
            </a:r>
            <a:r>
              <a:rPr lang="en-US" sz="2699" spc="124">
                <a:solidFill>
                  <a:srgbClr val="FFFFFF"/>
                </a:solidFill>
                <a:latin typeface="Arial MT Pro"/>
                <a:ea typeface="Arial MT Pro"/>
                <a:cs typeface="Arial MT Pro"/>
                <a:sym typeface="Arial MT Pro"/>
              </a:rPr>
              <a:t>an</a:t>
            </a:r>
            <a:r>
              <a:rPr lang="en-US" sz="2699" spc="124">
                <a:solidFill>
                  <a:srgbClr val="FFFFFF"/>
                </a:solidFill>
                <a:latin typeface="Arial MT Pro"/>
                <a:ea typeface="Arial MT Pro"/>
                <a:cs typeface="Arial MT Pro"/>
                <a:sym typeface="Arial MT Pro"/>
              </a:rPr>
              <a:t> </a:t>
            </a:r>
            <a:r>
              <a:rPr lang="en-US" sz="2699" spc="124">
                <a:solidFill>
                  <a:srgbClr val="FFFFFF"/>
                </a:solidFill>
                <a:latin typeface="Arial MT Pro"/>
                <a:ea typeface="Arial MT Pro"/>
                <a:cs typeface="Arial MT Pro"/>
                <a:sym typeface="Arial MT Pro"/>
              </a:rPr>
              <a:t>ass</a:t>
            </a:r>
            <a:r>
              <a:rPr lang="en-US" sz="2699" spc="124">
                <a:solidFill>
                  <a:srgbClr val="FFFFFF"/>
                </a:solidFill>
                <a:latin typeface="Arial MT Pro"/>
                <a:ea typeface="Arial MT Pro"/>
                <a:cs typeface="Arial MT Pro"/>
                <a:sym typeface="Arial MT Pro"/>
              </a:rPr>
              <a:t>a</a:t>
            </a:r>
            <a:r>
              <a:rPr lang="en-US" sz="2699" spc="124">
                <a:solidFill>
                  <a:srgbClr val="FFFFFF"/>
                </a:solidFill>
                <a:latin typeface="Arial MT Pro"/>
                <a:ea typeface="Arial MT Pro"/>
                <a:cs typeface="Arial MT Pro"/>
                <a:sym typeface="Arial MT Pro"/>
              </a:rPr>
              <a:t>u</a:t>
            </a:r>
            <a:r>
              <a:rPr lang="en-US" sz="2699" spc="124">
                <a:solidFill>
                  <a:srgbClr val="FFFFFF"/>
                </a:solidFill>
                <a:latin typeface="Arial MT Pro"/>
                <a:ea typeface="Arial MT Pro"/>
                <a:cs typeface="Arial MT Pro"/>
                <a:sym typeface="Arial MT Pro"/>
              </a:rPr>
              <a:t>ltive </a:t>
            </a:r>
            <a:r>
              <a:rPr lang="en-US" sz="2699" spc="124">
                <a:solidFill>
                  <a:srgbClr val="FFFFFF"/>
                </a:solidFill>
                <a:latin typeface="Arial MT Pro"/>
                <a:ea typeface="Arial MT Pro"/>
                <a:cs typeface="Arial MT Pro"/>
                <a:sym typeface="Arial MT Pro"/>
              </a:rPr>
              <a:t>i</a:t>
            </a:r>
            <a:r>
              <a:rPr lang="en-US" sz="2699" spc="124">
                <a:solidFill>
                  <a:srgbClr val="FFFFFF"/>
                </a:solidFill>
                <a:latin typeface="Arial MT Pro"/>
                <a:ea typeface="Arial MT Pro"/>
                <a:cs typeface="Arial MT Pro"/>
                <a:sym typeface="Arial MT Pro"/>
              </a:rPr>
              <a:t>n</a:t>
            </a:r>
            <a:r>
              <a:rPr lang="en-US" sz="2699" spc="124">
                <a:solidFill>
                  <a:srgbClr val="FFFFFF"/>
                </a:solidFill>
                <a:latin typeface="Arial MT Pro"/>
                <a:ea typeface="Arial MT Pro"/>
                <a:cs typeface="Arial MT Pro"/>
                <a:sym typeface="Arial MT Pro"/>
              </a:rPr>
              <a:t>c</a:t>
            </a:r>
            <a:r>
              <a:rPr lang="en-US" sz="2699" spc="124">
                <a:solidFill>
                  <a:srgbClr val="FFFFFF"/>
                </a:solidFill>
                <a:latin typeface="Arial MT Pro"/>
                <a:ea typeface="Arial MT Pro"/>
                <a:cs typeface="Arial MT Pro"/>
                <a:sym typeface="Arial MT Pro"/>
              </a:rPr>
              <a:t>i</a:t>
            </a:r>
            <a:r>
              <a:rPr lang="en-US" sz="2699" spc="124">
                <a:solidFill>
                  <a:srgbClr val="FFFFFF"/>
                </a:solidFill>
                <a:latin typeface="Arial MT Pro"/>
                <a:ea typeface="Arial MT Pro"/>
                <a:cs typeface="Arial MT Pro"/>
                <a:sym typeface="Arial MT Pro"/>
              </a:rPr>
              <a:t>de</a:t>
            </a:r>
            <a:r>
              <a:rPr lang="en-US" sz="2699" spc="124">
                <a:solidFill>
                  <a:srgbClr val="FFFFFF"/>
                </a:solidFill>
                <a:latin typeface="Arial MT Pro"/>
                <a:ea typeface="Arial MT Pro"/>
                <a:cs typeface="Arial MT Pro"/>
                <a:sym typeface="Arial MT Pro"/>
              </a:rPr>
              <a:t>nt</a:t>
            </a:r>
            <a:r>
              <a:rPr lang="en-US" sz="2699" spc="124">
                <a:solidFill>
                  <a:srgbClr val="FFFFFF"/>
                </a:solidFill>
                <a:latin typeface="Arial MT Pro"/>
                <a:ea typeface="Arial MT Pro"/>
                <a:cs typeface="Arial MT Pro"/>
                <a:sym typeface="Arial MT Pro"/>
              </a:rPr>
              <a:t>,</a:t>
            </a:r>
            <a:r>
              <a:rPr lang="en-US" sz="2699" spc="124">
                <a:solidFill>
                  <a:srgbClr val="FFFFFF"/>
                </a:solidFill>
                <a:latin typeface="Arial MT Pro"/>
                <a:ea typeface="Arial MT Pro"/>
                <a:cs typeface="Arial MT Pro"/>
                <a:sym typeface="Arial MT Pro"/>
              </a:rPr>
              <a:t> </a:t>
            </a:r>
            <a:r>
              <a:rPr lang="en-US" sz="2699" spc="124">
                <a:solidFill>
                  <a:srgbClr val="FFFFFF"/>
                </a:solidFill>
                <a:latin typeface="Arial MT Pro"/>
                <a:ea typeface="Arial MT Pro"/>
                <a:cs typeface="Arial MT Pro"/>
                <a:sym typeface="Arial MT Pro"/>
              </a:rPr>
              <a:t>whe</a:t>
            </a:r>
            <a:r>
              <a:rPr lang="en-US" sz="2699" spc="124">
                <a:solidFill>
                  <a:srgbClr val="FFFFFF"/>
                </a:solidFill>
                <a:latin typeface="Arial MT Pro"/>
                <a:ea typeface="Arial MT Pro"/>
                <a:cs typeface="Arial MT Pro"/>
                <a:sym typeface="Arial MT Pro"/>
              </a:rPr>
              <a:t>re </a:t>
            </a:r>
            <a:r>
              <a:rPr lang="en-US" sz="2699" spc="124">
                <a:solidFill>
                  <a:srgbClr val="FFFFFF"/>
                </a:solidFill>
                <a:latin typeface="Arial MT Pro"/>
                <a:ea typeface="Arial MT Pro"/>
                <a:cs typeface="Arial MT Pro"/>
                <a:sym typeface="Arial MT Pro"/>
              </a:rPr>
              <a:t>t</a:t>
            </a:r>
            <a:r>
              <a:rPr lang="en-US" sz="2699" spc="124">
                <a:solidFill>
                  <a:srgbClr val="FFFFFF"/>
                </a:solidFill>
                <a:latin typeface="Arial MT Pro"/>
                <a:ea typeface="Arial MT Pro"/>
                <a:cs typeface="Arial MT Pro"/>
                <a:sym typeface="Arial MT Pro"/>
              </a:rPr>
              <a:t>he </a:t>
            </a:r>
            <a:r>
              <a:rPr lang="en-US" sz="2699" spc="124">
                <a:solidFill>
                  <a:srgbClr val="FFFFFF"/>
                </a:solidFill>
                <a:latin typeface="Arial MT Pro"/>
                <a:ea typeface="Arial MT Pro"/>
                <a:cs typeface="Arial MT Pro"/>
                <a:sym typeface="Arial MT Pro"/>
              </a:rPr>
              <a:t>agg</a:t>
            </a:r>
            <a:r>
              <a:rPr lang="en-US" sz="2699" spc="124">
                <a:solidFill>
                  <a:srgbClr val="FFFFFF"/>
                </a:solidFill>
                <a:latin typeface="Arial MT Pro"/>
                <a:ea typeface="Arial MT Pro"/>
                <a:cs typeface="Arial MT Pro"/>
                <a:sym typeface="Arial MT Pro"/>
              </a:rPr>
              <a:t>re</a:t>
            </a:r>
            <a:r>
              <a:rPr lang="en-US" sz="2699" spc="124">
                <a:solidFill>
                  <a:srgbClr val="FFFFFF"/>
                </a:solidFill>
                <a:latin typeface="Arial MT Pro"/>
                <a:ea typeface="Arial MT Pro"/>
                <a:cs typeface="Arial MT Pro"/>
                <a:sym typeface="Arial MT Pro"/>
              </a:rPr>
              <a:t>ssor’s</a:t>
            </a:r>
            <a:r>
              <a:rPr lang="en-US" sz="2699" spc="124">
                <a:solidFill>
                  <a:srgbClr val="FFFFFF"/>
                </a:solidFill>
                <a:latin typeface="Arial MT Pro"/>
                <a:ea typeface="Arial MT Pro"/>
                <a:cs typeface="Arial MT Pro"/>
                <a:sym typeface="Arial MT Pro"/>
              </a:rPr>
              <a:t> </a:t>
            </a:r>
            <a:r>
              <a:rPr lang="en-US" sz="2699" spc="124">
                <a:solidFill>
                  <a:srgbClr val="FFFFFF"/>
                </a:solidFill>
                <a:latin typeface="Arial MT Pro"/>
                <a:ea typeface="Arial MT Pro"/>
                <a:cs typeface="Arial MT Pro"/>
                <a:sym typeface="Arial MT Pro"/>
              </a:rPr>
              <a:t>body m</a:t>
            </a:r>
            <a:r>
              <a:rPr lang="en-US" sz="2699" spc="124">
                <a:solidFill>
                  <a:srgbClr val="FFFFFF"/>
                </a:solidFill>
                <a:latin typeface="Arial MT Pro"/>
                <a:ea typeface="Arial MT Pro"/>
                <a:cs typeface="Arial MT Pro"/>
                <a:sym typeface="Arial MT Pro"/>
              </a:rPr>
              <a:t>a</a:t>
            </a:r>
            <a:r>
              <a:rPr lang="en-US" sz="2699" spc="124">
                <a:solidFill>
                  <a:srgbClr val="FFFFFF"/>
                </a:solidFill>
                <a:latin typeface="Arial MT Pro"/>
                <a:ea typeface="Arial MT Pro"/>
                <a:cs typeface="Arial MT Pro"/>
                <a:sym typeface="Arial MT Pro"/>
              </a:rPr>
              <a:t>s</a:t>
            </a:r>
            <a:r>
              <a:rPr lang="en-US" sz="2699" spc="124">
                <a:solidFill>
                  <a:srgbClr val="FFFFFF"/>
                </a:solidFill>
                <a:latin typeface="Arial MT Pro"/>
                <a:ea typeface="Arial MT Pro"/>
                <a:cs typeface="Arial MT Pro"/>
                <a:sym typeface="Arial MT Pro"/>
              </a:rPr>
              <a:t>s </a:t>
            </a:r>
            <a:r>
              <a:rPr lang="en-US" sz="2699" spc="124">
                <a:solidFill>
                  <a:srgbClr val="FFFFFF"/>
                </a:solidFill>
                <a:latin typeface="Arial MT Pro"/>
                <a:ea typeface="Arial MT Pro"/>
                <a:cs typeface="Arial MT Pro"/>
                <a:sym typeface="Arial MT Pro"/>
              </a:rPr>
              <a:t>rem</a:t>
            </a:r>
            <a:r>
              <a:rPr lang="en-US" sz="2699" spc="124">
                <a:solidFill>
                  <a:srgbClr val="FFFFFF"/>
                </a:solidFill>
                <a:latin typeface="Arial MT Pro"/>
                <a:ea typeface="Arial MT Pro"/>
                <a:cs typeface="Arial MT Pro"/>
                <a:sym typeface="Arial MT Pro"/>
              </a:rPr>
              <a:t>a</a:t>
            </a:r>
            <a:r>
              <a:rPr lang="en-US" sz="2699" spc="124">
                <a:solidFill>
                  <a:srgbClr val="FFFFFF"/>
                </a:solidFill>
                <a:latin typeface="Arial MT Pro"/>
                <a:ea typeface="Arial MT Pro"/>
                <a:cs typeface="Arial MT Pro"/>
                <a:sym typeface="Arial MT Pro"/>
              </a:rPr>
              <a:t>i</a:t>
            </a:r>
            <a:r>
              <a:rPr lang="en-US" sz="2699" spc="124">
                <a:solidFill>
                  <a:srgbClr val="FFFFFF"/>
                </a:solidFill>
                <a:latin typeface="Arial MT Pro"/>
                <a:ea typeface="Arial MT Pro"/>
                <a:cs typeface="Arial MT Pro"/>
                <a:sym typeface="Arial MT Pro"/>
              </a:rPr>
              <a:t>n</a:t>
            </a:r>
            <a:r>
              <a:rPr lang="en-US" sz="2699" spc="124">
                <a:solidFill>
                  <a:srgbClr val="FFFFFF"/>
                </a:solidFill>
                <a:latin typeface="Arial MT Pro"/>
                <a:ea typeface="Arial MT Pro"/>
                <a:cs typeface="Arial MT Pro"/>
                <a:sym typeface="Arial MT Pro"/>
              </a:rPr>
              <a:t>s</a:t>
            </a:r>
            <a:r>
              <a:rPr lang="en-US" sz="2699" spc="124">
                <a:solidFill>
                  <a:srgbClr val="FFFFFF"/>
                </a:solidFill>
                <a:latin typeface="Arial MT Pro"/>
                <a:ea typeface="Arial MT Pro"/>
                <a:cs typeface="Arial MT Pro"/>
                <a:sym typeface="Arial MT Pro"/>
              </a:rPr>
              <a:t> </a:t>
            </a:r>
            <a:r>
              <a:rPr lang="en-US" sz="2699" spc="124">
                <a:solidFill>
                  <a:srgbClr val="FFFFFF"/>
                </a:solidFill>
                <a:latin typeface="Arial MT Pro"/>
                <a:ea typeface="Arial MT Pro"/>
                <a:cs typeface="Arial MT Pro"/>
                <a:sym typeface="Arial MT Pro"/>
              </a:rPr>
              <a:t>co</a:t>
            </a:r>
            <a:r>
              <a:rPr lang="en-US" sz="2699" spc="124">
                <a:solidFill>
                  <a:srgbClr val="FFFFFF"/>
                </a:solidFill>
                <a:latin typeface="Arial MT Pro"/>
                <a:ea typeface="Arial MT Pro"/>
                <a:cs typeface="Arial MT Pro"/>
                <a:sym typeface="Arial MT Pro"/>
              </a:rPr>
              <a:t>ns</a:t>
            </a:r>
            <a:r>
              <a:rPr lang="en-US" sz="2699" spc="124">
                <a:solidFill>
                  <a:srgbClr val="FFFFFF"/>
                </a:solidFill>
                <a:latin typeface="Arial MT Pro"/>
                <a:ea typeface="Arial MT Pro"/>
                <a:cs typeface="Arial MT Pro"/>
                <a:sym typeface="Arial MT Pro"/>
              </a:rPr>
              <a:t>tant.</a:t>
            </a:r>
            <a:r>
              <a:rPr lang="en-US" sz="2699" spc="124">
                <a:solidFill>
                  <a:srgbClr val="FFFFFF"/>
                </a:solidFill>
                <a:latin typeface="Arial MT Pro"/>
                <a:ea typeface="Arial MT Pro"/>
                <a:cs typeface="Arial MT Pro"/>
                <a:sym typeface="Arial MT Pro"/>
              </a:rPr>
              <a:t> </a:t>
            </a:r>
          </a:p>
          <a:p>
            <a:pPr algn="l">
              <a:lnSpc>
                <a:spcPts val="3185"/>
              </a:lnSpc>
            </a:pPr>
          </a:p>
          <a:p>
            <a:pPr algn="l" marL="582922" indent="-291461" lvl="1">
              <a:lnSpc>
                <a:spcPts val="3185"/>
              </a:lnSpc>
              <a:buFont typeface="Arial"/>
              <a:buChar char="•"/>
            </a:pPr>
            <a:r>
              <a:rPr lang="en-US" sz="2699" spc="124">
                <a:solidFill>
                  <a:srgbClr val="FFFFFF"/>
                </a:solidFill>
                <a:latin typeface="Arial MT Pro"/>
                <a:ea typeface="Arial MT Pro"/>
                <a:cs typeface="Arial MT Pro"/>
                <a:sym typeface="Arial MT Pro"/>
              </a:rPr>
              <a:t>B</a:t>
            </a:r>
            <a:r>
              <a:rPr lang="en-US" sz="2699" spc="124">
                <a:solidFill>
                  <a:srgbClr val="FFFFFF"/>
                </a:solidFill>
                <a:latin typeface="Arial MT Pro"/>
                <a:ea typeface="Arial MT Pro"/>
                <a:cs typeface="Arial MT Pro"/>
                <a:sym typeface="Arial MT Pro"/>
              </a:rPr>
              <a:t>y r</a:t>
            </a:r>
            <a:r>
              <a:rPr lang="en-US" sz="2699" spc="124">
                <a:solidFill>
                  <a:srgbClr val="FFFFFF"/>
                </a:solidFill>
                <a:latin typeface="Arial MT Pro"/>
                <a:ea typeface="Arial MT Pro"/>
                <a:cs typeface="Arial MT Pro"/>
                <a:sym typeface="Arial MT Pro"/>
              </a:rPr>
              <a:t>ec</a:t>
            </a:r>
            <a:r>
              <a:rPr lang="en-US" sz="2699" spc="124">
                <a:solidFill>
                  <a:srgbClr val="FFFFFF"/>
                </a:solidFill>
                <a:latin typeface="Arial MT Pro"/>
                <a:ea typeface="Arial MT Pro"/>
                <a:cs typeface="Arial MT Pro"/>
                <a:sym typeface="Arial MT Pro"/>
              </a:rPr>
              <a:t>o</a:t>
            </a:r>
            <a:r>
              <a:rPr lang="en-US" sz="2699" spc="124">
                <a:solidFill>
                  <a:srgbClr val="FFFFFF"/>
                </a:solidFill>
                <a:latin typeface="Arial MT Pro"/>
                <a:ea typeface="Arial MT Pro"/>
                <a:cs typeface="Arial MT Pro"/>
                <a:sym typeface="Arial MT Pro"/>
              </a:rPr>
              <a:t>gn</a:t>
            </a:r>
            <a:r>
              <a:rPr lang="en-US" sz="2699" spc="124">
                <a:solidFill>
                  <a:srgbClr val="FFFFFF"/>
                </a:solidFill>
                <a:latin typeface="Arial MT Pro"/>
                <a:ea typeface="Arial MT Pro"/>
                <a:cs typeface="Arial MT Pro"/>
                <a:sym typeface="Arial MT Pro"/>
              </a:rPr>
              <a:t>i</a:t>
            </a:r>
            <a:r>
              <a:rPr lang="en-US" sz="2699" spc="124">
                <a:solidFill>
                  <a:srgbClr val="FFFFFF"/>
                </a:solidFill>
                <a:latin typeface="Arial MT Pro"/>
                <a:ea typeface="Arial MT Pro"/>
                <a:cs typeface="Arial MT Pro"/>
                <a:sym typeface="Arial MT Pro"/>
              </a:rPr>
              <a:t>z</a:t>
            </a:r>
            <a:r>
              <a:rPr lang="en-US" sz="2699" spc="124">
                <a:solidFill>
                  <a:srgbClr val="FFFFFF"/>
                </a:solidFill>
                <a:latin typeface="Arial MT Pro"/>
                <a:ea typeface="Arial MT Pro"/>
                <a:cs typeface="Arial MT Pro"/>
                <a:sym typeface="Arial MT Pro"/>
              </a:rPr>
              <a:t>ing a</a:t>
            </a:r>
            <a:r>
              <a:rPr lang="en-US" sz="2699" spc="124">
                <a:solidFill>
                  <a:srgbClr val="FFFFFF"/>
                </a:solidFill>
                <a:latin typeface="Arial MT Pro"/>
                <a:ea typeface="Arial MT Pro"/>
                <a:cs typeface="Arial MT Pro"/>
                <a:sym typeface="Arial MT Pro"/>
              </a:rPr>
              <a:t>nd</a:t>
            </a:r>
            <a:r>
              <a:rPr lang="en-US" sz="2699" spc="124">
                <a:solidFill>
                  <a:srgbClr val="FFFFFF"/>
                </a:solidFill>
                <a:latin typeface="Arial MT Pro"/>
                <a:ea typeface="Arial MT Pro"/>
                <a:cs typeface="Arial MT Pro"/>
                <a:sym typeface="Arial MT Pro"/>
              </a:rPr>
              <a:t> </a:t>
            </a:r>
            <a:r>
              <a:rPr lang="en-US" sz="2699" spc="124">
                <a:solidFill>
                  <a:srgbClr val="FFFFFF"/>
                </a:solidFill>
                <a:latin typeface="Arial MT Pro"/>
                <a:ea typeface="Arial MT Pro"/>
                <a:cs typeface="Arial MT Pro"/>
                <a:sym typeface="Arial MT Pro"/>
              </a:rPr>
              <a:t>r</a:t>
            </a:r>
            <a:r>
              <a:rPr lang="en-US" sz="2699" spc="124">
                <a:solidFill>
                  <a:srgbClr val="FFFFFF"/>
                </a:solidFill>
                <a:latin typeface="Arial MT Pro"/>
                <a:ea typeface="Arial MT Pro"/>
                <a:cs typeface="Arial MT Pro"/>
                <a:sym typeface="Arial MT Pro"/>
              </a:rPr>
              <a:t>e</a:t>
            </a:r>
            <a:r>
              <a:rPr lang="en-US" sz="2699" spc="124">
                <a:solidFill>
                  <a:srgbClr val="FFFFFF"/>
                </a:solidFill>
                <a:latin typeface="Arial MT Pro"/>
                <a:ea typeface="Arial MT Pro"/>
                <a:cs typeface="Arial MT Pro"/>
                <a:sym typeface="Arial MT Pro"/>
              </a:rPr>
              <a:t>dir</a:t>
            </a:r>
            <a:r>
              <a:rPr lang="en-US" sz="2699" spc="124">
                <a:solidFill>
                  <a:srgbClr val="FFFFFF"/>
                </a:solidFill>
                <a:latin typeface="Arial MT Pro"/>
                <a:ea typeface="Arial MT Pro"/>
                <a:cs typeface="Arial MT Pro"/>
                <a:sym typeface="Arial MT Pro"/>
              </a:rPr>
              <a:t>e</a:t>
            </a:r>
            <a:r>
              <a:rPr lang="en-US" sz="2699" spc="124">
                <a:solidFill>
                  <a:srgbClr val="FFFFFF"/>
                </a:solidFill>
                <a:latin typeface="Arial MT Pro"/>
                <a:ea typeface="Arial MT Pro"/>
                <a:cs typeface="Arial MT Pro"/>
                <a:sym typeface="Arial MT Pro"/>
              </a:rPr>
              <a:t>cting</a:t>
            </a:r>
            <a:r>
              <a:rPr lang="en-US" sz="2699" spc="124">
                <a:solidFill>
                  <a:srgbClr val="FFFFFF"/>
                </a:solidFill>
                <a:latin typeface="Arial MT Pro"/>
                <a:ea typeface="Arial MT Pro"/>
                <a:cs typeface="Arial MT Pro"/>
                <a:sym typeface="Arial MT Pro"/>
              </a:rPr>
              <a:t> </a:t>
            </a:r>
            <a:r>
              <a:rPr lang="en-US" sz="2699" spc="124">
                <a:solidFill>
                  <a:srgbClr val="FFFFFF"/>
                </a:solidFill>
                <a:latin typeface="Arial MT Pro"/>
                <a:ea typeface="Arial MT Pro"/>
                <a:cs typeface="Arial MT Pro"/>
                <a:sym typeface="Arial MT Pro"/>
              </a:rPr>
              <a:t>th</a:t>
            </a:r>
            <a:r>
              <a:rPr lang="en-US" sz="2699" spc="124">
                <a:solidFill>
                  <a:srgbClr val="FFFFFF"/>
                </a:solidFill>
                <a:latin typeface="Arial MT Pro"/>
                <a:ea typeface="Arial MT Pro"/>
                <a:cs typeface="Arial MT Pro"/>
                <a:sym typeface="Arial MT Pro"/>
              </a:rPr>
              <a:t>a</a:t>
            </a:r>
            <a:r>
              <a:rPr lang="en-US" sz="2699" spc="124">
                <a:solidFill>
                  <a:srgbClr val="FFFFFF"/>
                </a:solidFill>
                <a:latin typeface="Arial MT Pro"/>
                <a:ea typeface="Arial MT Pro"/>
                <a:cs typeface="Arial MT Pro"/>
                <a:sym typeface="Arial MT Pro"/>
              </a:rPr>
              <a:t>t</a:t>
            </a:r>
            <a:r>
              <a:rPr lang="en-US" sz="2699" spc="124">
                <a:solidFill>
                  <a:srgbClr val="FFFFFF"/>
                </a:solidFill>
                <a:latin typeface="Arial MT Pro"/>
                <a:ea typeface="Arial MT Pro"/>
                <a:cs typeface="Arial MT Pro"/>
                <a:sym typeface="Arial MT Pro"/>
              </a:rPr>
              <a:t> motion</a:t>
            </a:r>
            <a:r>
              <a:rPr lang="en-US" sz="2699" spc="124">
                <a:solidFill>
                  <a:srgbClr val="FFFFFF"/>
                </a:solidFill>
                <a:latin typeface="Arial MT Pro"/>
                <a:ea typeface="Arial MT Pro"/>
                <a:cs typeface="Arial MT Pro"/>
                <a:sym typeface="Arial MT Pro"/>
              </a:rPr>
              <a:t>,</a:t>
            </a:r>
            <a:r>
              <a:rPr lang="en-US" sz="2699" spc="124">
                <a:solidFill>
                  <a:srgbClr val="FFFFFF"/>
                </a:solidFill>
                <a:latin typeface="Arial MT Pro"/>
                <a:ea typeface="Arial MT Pro"/>
                <a:cs typeface="Arial MT Pro"/>
                <a:sym typeface="Arial MT Pro"/>
              </a:rPr>
              <a:t> res</a:t>
            </a:r>
            <a:r>
              <a:rPr lang="en-US" sz="2699" spc="124">
                <a:solidFill>
                  <a:srgbClr val="FFFFFF"/>
                </a:solidFill>
                <a:latin typeface="Arial MT Pro"/>
                <a:ea typeface="Arial MT Pro"/>
                <a:cs typeface="Arial MT Pro"/>
                <a:sym typeface="Arial MT Pro"/>
              </a:rPr>
              <a:t>pond</a:t>
            </a:r>
            <a:r>
              <a:rPr lang="en-US" sz="2699" spc="124">
                <a:solidFill>
                  <a:srgbClr val="FFFFFF"/>
                </a:solidFill>
                <a:latin typeface="Arial MT Pro"/>
                <a:ea typeface="Arial MT Pro"/>
                <a:cs typeface="Arial MT Pro"/>
                <a:sym typeface="Arial MT Pro"/>
              </a:rPr>
              <a:t>e</a:t>
            </a:r>
            <a:r>
              <a:rPr lang="en-US" sz="2699" spc="124">
                <a:solidFill>
                  <a:srgbClr val="FFFFFF"/>
                </a:solidFill>
                <a:latin typeface="Arial MT Pro"/>
                <a:ea typeface="Arial MT Pro"/>
                <a:cs typeface="Arial MT Pro"/>
                <a:sym typeface="Arial MT Pro"/>
              </a:rPr>
              <a:t>rs</a:t>
            </a:r>
            <a:r>
              <a:rPr lang="en-US" sz="2699" spc="124">
                <a:solidFill>
                  <a:srgbClr val="FFFFFF"/>
                </a:solidFill>
                <a:latin typeface="Arial MT Pro"/>
                <a:ea typeface="Arial MT Pro"/>
                <a:cs typeface="Arial MT Pro"/>
                <a:sym typeface="Arial MT Pro"/>
              </a:rPr>
              <a:t> </a:t>
            </a:r>
            <a:r>
              <a:rPr lang="en-US" sz="2699" spc="124">
                <a:solidFill>
                  <a:srgbClr val="FFFFFF"/>
                </a:solidFill>
                <a:latin typeface="Arial MT Pro"/>
                <a:ea typeface="Arial MT Pro"/>
                <a:cs typeface="Arial MT Pro"/>
                <a:sym typeface="Arial MT Pro"/>
              </a:rPr>
              <a:t>c</a:t>
            </a:r>
            <a:r>
              <a:rPr lang="en-US" sz="2699" spc="124">
                <a:solidFill>
                  <a:srgbClr val="FFFFFF"/>
                </a:solidFill>
                <a:latin typeface="Arial MT Pro"/>
                <a:ea typeface="Arial MT Pro"/>
                <a:cs typeface="Arial MT Pro"/>
                <a:sym typeface="Arial MT Pro"/>
              </a:rPr>
              <a:t>an </a:t>
            </a:r>
            <a:r>
              <a:rPr lang="en-US" sz="2699" spc="124">
                <a:solidFill>
                  <a:srgbClr val="FFFFFF"/>
                </a:solidFill>
                <a:latin typeface="Arial MT Pro"/>
                <a:ea typeface="Arial MT Pro"/>
                <a:cs typeface="Arial MT Pro"/>
                <a:sym typeface="Arial MT Pro"/>
              </a:rPr>
              <a:t>d</a:t>
            </a:r>
            <a:r>
              <a:rPr lang="en-US" sz="2699" spc="124">
                <a:solidFill>
                  <a:srgbClr val="FFFFFF"/>
                </a:solidFill>
                <a:latin typeface="Arial MT Pro"/>
                <a:ea typeface="Arial MT Pro"/>
                <a:cs typeface="Arial MT Pro"/>
                <a:sym typeface="Arial MT Pro"/>
              </a:rPr>
              <a:t>i</a:t>
            </a:r>
            <a:r>
              <a:rPr lang="en-US" sz="2699" spc="124">
                <a:solidFill>
                  <a:srgbClr val="FFFFFF"/>
                </a:solidFill>
                <a:latin typeface="Arial MT Pro"/>
                <a:ea typeface="Arial MT Pro"/>
                <a:cs typeface="Arial MT Pro"/>
                <a:sym typeface="Arial MT Pro"/>
              </a:rPr>
              <a:t>s</a:t>
            </a:r>
            <a:r>
              <a:rPr lang="en-US" sz="2699" spc="124">
                <a:solidFill>
                  <a:srgbClr val="FFFFFF"/>
                </a:solidFill>
                <a:latin typeface="Arial MT Pro"/>
                <a:ea typeface="Arial MT Pro"/>
                <a:cs typeface="Arial MT Pro"/>
                <a:sym typeface="Arial MT Pro"/>
              </a:rPr>
              <a:t>en</a:t>
            </a:r>
            <a:r>
              <a:rPr lang="en-US" sz="2699" spc="124">
                <a:solidFill>
                  <a:srgbClr val="FFFFFF"/>
                </a:solidFill>
                <a:latin typeface="Arial MT Pro"/>
                <a:ea typeface="Arial MT Pro"/>
                <a:cs typeface="Arial MT Pro"/>
                <a:sym typeface="Arial MT Pro"/>
              </a:rPr>
              <a:t>gag</a:t>
            </a:r>
            <a:r>
              <a:rPr lang="en-US" sz="2699" spc="124">
                <a:solidFill>
                  <a:srgbClr val="FFFFFF"/>
                </a:solidFill>
                <a:latin typeface="Arial MT Pro"/>
                <a:ea typeface="Arial MT Pro"/>
                <a:cs typeface="Arial MT Pro"/>
                <a:sym typeface="Arial MT Pro"/>
              </a:rPr>
              <a:t>e</a:t>
            </a:r>
            <a:r>
              <a:rPr lang="en-US" sz="2699" spc="124">
                <a:solidFill>
                  <a:srgbClr val="FFFFFF"/>
                </a:solidFill>
                <a:latin typeface="Arial MT Pro"/>
                <a:ea typeface="Arial MT Pro"/>
                <a:cs typeface="Arial MT Pro"/>
                <a:sym typeface="Arial MT Pro"/>
              </a:rPr>
              <a:t> s</a:t>
            </a:r>
            <a:r>
              <a:rPr lang="en-US" sz="2699" spc="124">
                <a:solidFill>
                  <a:srgbClr val="FFFFFF"/>
                </a:solidFill>
                <a:latin typeface="Arial MT Pro"/>
                <a:ea typeface="Arial MT Pro"/>
                <a:cs typeface="Arial MT Pro"/>
                <a:sym typeface="Arial MT Pro"/>
              </a:rPr>
              <a:t>a</a:t>
            </a:r>
            <a:r>
              <a:rPr lang="en-US" sz="2699" spc="124">
                <a:solidFill>
                  <a:srgbClr val="FFFFFF"/>
                </a:solidFill>
                <a:latin typeface="Arial MT Pro"/>
                <a:ea typeface="Arial MT Pro"/>
                <a:cs typeface="Arial MT Pro"/>
                <a:sym typeface="Arial MT Pro"/>
              </a:rPr>
              <a:t>fely</a:t>
            </a:r>
            <a:r>
              <a:rPr lang="en-US" sz="2699" spc="124">
                <a:solidFill>
                  <a:srgbClr val="FFFFFF"/>
                </a:solidFill>
                <a:latin typeface="Arial MT Pro"/>
                <a:ea typeface="Arial MT Pro"/>
                <a:cs typeface="Arial MT Pro"/>
                <a:sym typeface="Arial MT Pro"/>
              </a:rPr>
              <a:t> and </a:t>
            </a:r>
            <a:r>
              <a:rPr lang="en-US" sz="2699" spc="124">
                <a:solidFill>
                  <a:srgbClr val="FFFFFF"/>
                </a:solidFill>
                <a:latin typeface="Arial MT Pro"/>
                <a:ea typeface="Arial MT Pro"/>
                <a:cs typeface="Arial MT Pro"/>
                <a:sym typeface="Arial MT Pro"/>
              </a:rPr>
              <a:t>effe</a:t>
            </a:r>
            <a:r>
              <a:rPr lang="en-US" sz="2699" spc="124">
                <a:solidFill>
                  <a:srgbClr val="FFFFFF"/>
                </a:solidFill>
                <a:latin typeface="Arial MT Pro"/>
                <a:ea typeface="Arial MT Pro"/>
                <a:cs typeface="Arial MT Pro"/>
                <a:sym typeface="Arial MT Pro"/>
              </a:rPr>
              <a:t>cti</a:t>
            </a:r>
            <a:r>
              <a:rPr lang="en-US" sz="2699" spc="124">
                <a:solidFill>
                  <a:srgbClr val="FFFFFF"/>
                </a:solidFill>
                <a:latin typeface="Arial MT Pro"/>
                <a:ea typeface="Arial MT Pro"/>
                <a:cs typeface="Arial MT Pro"/>
                <a:sym typeface="Arial MT Pro"/>
              </a:rPr>
              <a:t>v</a:t>
            </a:r>
            <a:r>
              <a:rPr lang="en-US" sz="2699" spc="124">
                <a:solidFill>
                  <a:srgbClr val="FFFFFF"/>
                </a:solidFill>
                <a:latin typeface="Arial MT Pro"/>
                <a:ea typeface="Arial MT Pro"/>
                <a:cs typeface="Arial MT Pro"/>
                <a:sym typeface="Arial MT Pro"/>
              </a:rPr>
              <a:t>e</a:t>
            </a:r>
            <a:r>
              <a:rPr lang="en-US" sz="2699" spc="124">
                <a:solidFill>
                  <a:srgbClr val="FFFFFF"/>
                </a:solidFill>
                <a:latin typeface="Arial MT Pro"/>
                <a:ea typeface="Arial MT Pro"/>
                <a:cs typeface="Arial MT Pro"/>
                <a:sym typeface="Arial MT Pro"/>
              </a:rPr>
              <a:t>ly wi</a:t>
            </a:r>
            <a:r>
              <a:rPr lang="en-US" sz="2699" spc="124">
                <a:solidFill>
                  <a:srgbClr val="FFFFFF"/>
                </a:solidFill>
                <a:latin typeface="Arial MT Pro"/>
                <a:ea typeface="Arial MT Pro"/>
                <a:cs typeface="Arial MT Pro"/>
                <a:sym typeface="Arial MT Pro"/>
              </a:rPr>
              <a:t>t</a:t>
            </a:r>
            <a:r>
              <a:rPr lang="en-US" sz="2699" spc="124">
                <a:solidFill>
                  <a:srgbClr val="FFFFFF"/>
                </a:solidFill>
                <a:latin typeface="Arial MT Pro"/>
                <a:ea typeface="Arial MT Pro"/>
                <a:cs typeface="Arial MT Pro"/>
                <a:sym typeface="Arial MT Pro"/>
              </a:rPr>
              <a:t>h</a:t>
            </a:r>
            <a:r>
              <a:rPr lang="en-US" sz="2699" spc="124">
                <a:solidFill>
                  <a:srgbClr val="FFFFFF"/>
                </a:solidFill>
                <a:latin typeface="Arial MT Pro"/>
                <a:ea typeface="Arial MT Pro"/>
                <a:cs typeface="Arial MT Pro"/>
                <a:sym typeface="Arial MT Pro"/>
              </a:rPr>
              <a:t>o</a:t>
            </a:r>
            <a:r>
              <a:rPr lang="en-US" sz="2699" spc="124">
                <a:solidFill>
                  <a:srgbClr val="FFFFFF"/>
                </a:solidFill>
                <a:latin typeface="Arial MT Pro"/>
                <a:ea typeface="Arial MT Pro"/>
                <a:cs typeface="Arial MT Pro"/>
                <a:sym typeface="Arial MT Pro"/>
              </a:rPr>
              <a:t>ut</a:t>
            </a:r>
            <a:r>
              <a:rPr lang="en-US" sz="2699" spc="124">
                <a:solidFill>
                  <a:srgbClr val="FFFFFF"/>
                </a:solidFill>
                <a:latin typeface="Arial MT Pro"/>
                <a:ea typeface="Arial MT Pro"/>
                <a:cs typeface="Arial MT Pro"/>
                <a:sym typeface="Arial MT Pro"/>
              </a:rPr>
              <a:t> es</a:t>
            </a:r>
            <a:r>
              <a:rPr lang="en-US" sz="2699" spc="124">
                <a:solidFill>
                  <a:srgbClr val="FFFFFF"/>
                </a:solidFill>
                <a:latin typeface="Arial MT Pro"/>
                <a:ea typeface="Arial MT Pro"/>
                <a:cs typeface="Arial MT Pro"/>
                <a:sym typeface="Arial MT Pro"/>
              </a:rPr>
              <a:t>ca</a:t>
            </a:r>
            <a:r>
              <a:rPr lang="en-US" sz="2699" spc="124">
                <a:solidFill>
                  <a:srgbClr val="FFFFFF"/>
                </a:solidFill>
                <a:latin typeface="Arial MT Pro"/>
                <a:ea typeface="Arial MT Pro"/>
                <a:cs typeface="Arial MT Pro"/>
                <a:sym typeface="Arial MT Pro"/>
              </a:rPr>
              <a:t>l</a:t>
            </a:r>
            <a:r>
              <a:rPr lang="en-US" sz="2699" spc="124">
                <a:solidFill>
                  <a:srgbClr val="FFFFFF"/>
                </a:solidFill>
                <a:latin typeface="Arial MT Pro"/>
                <a:ea typeface="Arial MT Pro"/>
                <a:cs typeface="Arial MT Pro"/>
                <a:sym typeface="Arial MT Pro"/>
              </a:rPr>
              <a:t>at</a:t>
            </a:r>
            <a:r>
              <a:rPr lang="en-US" sz="2699" spc="124">
                <a:solidFill>
                  <a:srgbClr val="FFFFFF"/>
                </a:solidFill>
                <a:latin typeface="Arial MT Pro"/>
                <a:ea typeface="Arial MT Pro"/>
                <a:cs typeface="Arial MT Pro"/>
                <a:sym typeface="Arial MT Pro"/>
              </a:rPr>
              <a:t>in</a:t>
            </a:r>
            <a:r>
              <a:rPr lang="en-US" sz="2699" spc="124">
                <a:solidFill>
                  <a:srgbClr val="FFFFFF"/>
                </a:solidFill>
                <a:latin typeface="Arial MT Pro"/>
                <a:ea typeface="Arial MT Pro"/>
                <a:cs typeface="Arial MT Pro"/>
                <a:sym typeface="Arial MT Pro"/>
              </a:rPr>
              <a:t>g for</a:t>
            </a:r>
            <a:r>
              <a:rPr lang="en-US" sz="2699" spc="124">
                <a:solidFill>
                  <a:srgbClr val="FFFFFF"/>
                </a:solidFill>
                <a:latin typeface="Arial MT Pro"/>
                <a:ea typeface="Arial MT Pro"/>
                <a:cs typeface="Arial MT Pro"/>
                <a:sym typeface="Arial MT Pro"/>
              </a:rPr>
              <a:t>ce</a:t>
            </a:r>
            <a:r>
              <a:rPr lang="en-US" sz="2699" spc="124">
                <a:solidFill>
                  <a:srgbClr val="FFFFFF"/>
                </a:solidFill>
                <a:latin typeface="Arial MT Pro"/>
                <a:ea typeface="Arial MT Pro"/>
                <a:cs typeface="Arial MT Pro"/>
                <a:sym typeface="Arial MT Pro"/>
              </a:rPr>
              <a:t>.</a:t>
            </a:r>
          </a:p>
          <a:p>
            <a:pPr algn="l">
              <a:lnSpc>
                <a:spcPts val="3185"/>
              </a:lnSpc>
            </a:pP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9" id="9"/>
          <p:cNvSpPr txBox="true"/>
          <p:nvPr/>
        </p:nvSpPr>
        <p:spPr>
          <a:xfrm rot="0">
            <a:off x="1422795" y="1379763"/>
            <a:ext cx="14215126" cy="2815590"/>
          </a:xfrm>
          <a:prstGeom prst="rect">
            <a:avLst/>
          </a:prstGeom>
        </p:spPr>
        <p:txBody>
          <a:bodyPr anchor="t" rtlCol="false" tIns="0" lIns="0" bIns="0" rIns="0">
            <a:spAutoFit/>
          </a:bodyPr>
          <a:lstStyle/>
          <a:p>
            <a:pPr algn="l">
              <a:lnSpc>
                <a:spcPts val="4409"/>
              </a:lnSpc>
            </a:pPr>
            <a:r>
              <a:rPr lang="en-US" sz="3150" i="true" b="true">
                <a:solidFill>
                  <a:srgbClr val="5CE1E6"/>
                </a:solidFill>
                <a:latin typeface="Arial MT Pro Bold Italics"/>
                <a:ea typeface="Arial MT Pro Bold Italics"/>
                <a:cs typeface="Arial MT Pro Bold Italics"/>
                <a:sym typeface="Arial MT Pro Bold Italics"/>
              </a:rPr>
              <a:t>MABPRO emphasizes technique </a:t>
            </a:r>
            <a:r>
              <a:rPr lang="en-US" sz="3150" i="true" b="true">
                <a:solidFill>
                  <a:srgbClr val="5CE1E6"/>
                </a:solidFill>
                <a:latin typeface="Arial MT Pro Bold Italics"/>
                <a:ea typeface="Arial MT Pro Bold Italics"/>
                <a:cs typeface="Arial MT Pro Bold Italics"/>
                <a:sym typeface="Arial MT Pro Bold Italics"/>
              </a:rPr>
              <a:t>over strength. Physical power—wh</a:t>
            </a:r>
            <a:r>
              <a:rPr lang="en-US" sz="3150" i="true" b="true">
                <a:solidFill>
                  <a:srgbClr val="5CE1E6"/>
                </a:solidFill>
                <a:latin typeface="Arial MT Pro Bold Italics"/>
                <a:ea typeface="Arial MT Pro Bold Italics"/>
                <a:cs typeface="Arial MT Pro Bold Italics"/>
                <a:sym typeface="Arial MT Pro Bold Italics"/>
              </a:rPr>
              <a:t>e</a:t>
            </a:r>
            <a:r>
              <a:rPr lang="en-US" sz="3150" i="true" b="true">
                <a:solidFill>
                  <a:srgbClr val="5CE1E6"/>
                </a:solidFill>
                <a:latin typeface="Arial MT Pro Bold Italics"/>
                <a:ea typeface="Arial MT Pro Bold Italics"/>
                <a:cs typeface="Arial MT Pro Bold Italics"/>
                <a:sym typeface="Arial MT Pro Bold Italics"/>
              </a:rPr>
              <a:t>the</a:t>
            </a:r>
            <a:r>
              <a:rPr lang="en-US" sz="3150" i="true" b="true">
                <a:solidFill>
                  <a:srgbClr val="5CE1E6"/>
                </a:solidFill>
                <a:latin typeface="Arial MT Pro Bold Italics"/>
                <a:ea typeface="Arial MT Pro Bold Italics"/>
                <a:cs typeface="Arial MT Pro Bold Italics"/>
                <a:sym typeface="Arial MT Pro Bold Italics"/>
              </a:rPr>
              <a:t>r</a:t>
            </a:r>
            <a:r>
              <a:rPr lang="en-US" sz="3150" i="true" b="true">
                <a:solidFill>
                  <a:srgbClr val="5CE1E6"/>
                </a:solidFill>
                <a:latin typeface="Arial MT Pro Bold Italics"/>
                <a:ea typeface="Arial MT Pro Bold Italics"/>
                <a:cs typeface="Arial MT Pro Bold Italics"/>
                <a:sym typeface="Arial MT Pro Bold Italics"/>
              </a:rPr>
              <a:t> from th</a:t>
            </a:r>
            <a:r>
              <a:rPr lang="en-US" sz="3150" i="true" b="true">
                <a:solidFill>
                  <a:srgbClr val="5CE1E6"/>
                </a:solidFill>
                <a:latin typeface="Arial MT Pro Bold Italics"/>
                <a:ea typeface="Arial MT Pro Bold Italics"/>
                <a:cs typeface="Arial MT Pro Bold Italics"/>
                <a:sym typeface="Arial MT Pro Bold Italics"/>
              </a:rPr>
              <a:t>e</a:t>
            </a:r>
            <a:r>
              <a:rPr lang="en-US" sz="3150" i="true" b="true">
                <a:solidFill>
                  <a:srgbClr val="5CE1E6"/>
                </a:solidFill>
                <a:latin typeface="Arial MT Pro Bold Italics"/>
                <a:ea typeface="Arial MT Pro Bold Italics"/>
                <a:cs typeface="Arial MT Pro Bold Italics"/>
                <a:sym typeface="Arial MT Pro Bold Italics"/>
              </a:rPr>
              <a:t> respon</a:t>
            </a:r>
            <a:r>
              <a:rPr lang="en-US" sz="3150" i="true" b="true">
                <a:solidFill>
                  <a:srgbClr val="5CE1E6"/>
                </a:solidFill>
                <a:latin typeface="Arial MT Pro Bold Italics"/>
                <a:ea typeface="Arial MT Pro Bold Italics"/>
                <a:cs typeface="Arial MT Pro Bold Italics"/>
                <a:sym typeface="Arial MT Pro Bold Italics"/>
              </a:rPr>
              <a:t>der or the aggressor—is limited and c</a:t>
            </a:r>
            <a:r>
              <a:rPr lang="en-US" sz="3150" i="true" b="true">
                <a:solidFill>
                  <a:srgbClr val="5CE1E6"/>
                </a:solidFill>
                <a:latin typeface="Arial MT Pro Bold Italics"/>
                <a:ea typeface="Arial MT Pro Bold Italics"/>
                <a:cs typeface="Arial MT Pro Bold Italics"/>
                <a:sym typeface="Arial MT Pro Bold Italics"/>
              </a:rPr>
              <a:t>an quickly l</a:t>
            </a:r>
            <a:r>
              <a:rPr lang="en-US" sz="3150" i="true" b="true">
                <a:solidFill>
                  <a:srgbClr val="5CE1E6"/>
                </a:solidFill>
                <a:latin typeface="Arial MT Pro Bold Italics"/>
                <a:ea typeface="Arial MT Pro Bold Italics"/>
                <a:cs typeface="Arial MT Pro Bold Italics"/>
                <a:sym typeface="Arial MT Pro Bold Italics"/>
              </a:rPr>
              <a:t>ead </a:t>
            </a:r>
            <a:r>
              <a:rPr lang="en-US" b="true" sz="3150" i="true">
                <a:solidFill>
                  <a:srgbClr val="5CE1E6"/>
                </a:solidFill>
                <a:latin typeface="Arial MT Pro Bold Italics"/>
                <a:ea typeface="Arial MT Pro Bold Italics"/>
                <a:cs typeface="Arial MT Pro Bold Italics"/>
                <a:sym typeface="Arial MT Pro Bold Italics"/>
              </a:rPr>
              <a:t>to fatigue. Instead of relying on</a:t>
            </a:r>
            <a:r>
              <a:rPr lang="en-US" b="true" sz="3150" i="true">
                <a:solidFill>
                  <a:srgbClr val="5CE1E6"/>
                </a:solidFill>
                <a:latin typeface="Arial MT Pro Bold Italics"/>
                <a:ea typeface="Arial MT Pro Bold Italics"/>
                <a:cs typeface="Arial MT Pro Bold Italics"/>
                <a:sym typeface="Arial MT Pro Bold Italics"/>
              </a:rPr>
              <a:t> f</a:t>
            </a:r>
            <a:r>
              <a:rPr lang="en-US" b="true" sz="3150" i="true">
                <a:solidFill>
                  <a:srgbClr val="5CE1E6"/>
                </a:solidFill>
                <a:latin typeface="Arial MT Pro Bold Italics"/>
                <a:ea typeface="Arial MT Pro Bold Italics"/>
                <a:cs typeface="Arial MT Pro Bold Italics"/>
                <a:sym typeface="Arial MT Pro Bold Italics"/>
              </a:rPr>
              <a:t>orce, MABPRO teaches responders to apply the least restrictive intervention by le</a:t>
            </a:r>
            <a:r>
              <a:rPr lang="en-US" b="true" sz="3150" i="true">
                <a:solidFill>
                  <a:srgbClr val="5CE1E6"/>
                </a:solidFill>
                <a:latin typeface="Arial MT Pro Bold Italics"/>
                <a:ea typeface="Arial MT Pro Bold Italics"/>
                <a:cs typeface="Arial MT Pro Bold Italics"/>
                <a:sym typeface="Arial MT Pro Bold Italics"/>
              </a:rPr>
              <a:t>v</a:t>
            </a:r>
            <a:r>
              <a:rPr lang="en-US" b="true" sz="3150" i="true">
                <a:solidFill>
                  <a:srgbClr val="5CE1E6"/>
                </a:solidFill>
                <a:latin typeface="Arial MT Pro Bold Italics"/>
                <a:ea typeface="Arial MT Pro Bold Italics"/>
                <a:cs typeface="Arial MT Pro Bold Italics"/>
                <a:sym typeface="Arial MT Pro Bold Italics"/>
              </a:rPr>
              <a:t>eraging their underst</a:t>
            </a:r>
            <a:r>
              <a:rPr lang="en-US" b="true" sz="3150" i="true">
                <a:solidFill>
                  <a:srgbClr val="5CE1E6"/>
                </a:solidFill>
                <a:latin typeface="Arial MT Pro Bold Italics"/>
                <a:ea typeface="Arial MT Pro Bold Italics"/>
                <a:cs typeface="Arial MT Pro Bold Italics"/>
                <a:sym typeface="Arial MT Pro Bold Italics"/>
              </a:rPr>
              <a:t>anding of Body</a:t>
            </a:r>
            <a:r>
              <a:rPr lang="en-US" b="true" sz="3150" i="true">
                <a:solidFill>
                  <a:srgbClr val="5CE1E6"/>
                </a:solidFill>
                <a:latin typeface="Arial MT Pro Bold Italics"/>
                <a:ea typeface="Arial MT Pro Bold Italics"/>
                <a:cs typeface="Arial MT Pro Bold Italics"/>
                <a:sym typeface="Arial MT Pro Bold Italics"/>
              </a:rPr>
              <a:t> Mass in M</a:t>
            </a:r>
            <a:r>
              <a:rPr lang="en-US" b="true" sz="3150" i="true">
                <a:solidFill>
                  <a:srgbClr val="5CE1E6"/>
                </a:solidFill>
                <a:latin typeface="Arial MT Pro Bold Italics"/>
                <a:ea typeface="Arial MT Pro Bold Italics"/>
                <a:cs typeface="Arial MT Pro Bold Italics"/>
                <a:sym typeface="Arial MT Pro Bold Italics"/>
              </a:rPr>
              <a:t>ot</a:t>
            </a:r>
            <a:r>
              <a:rPr lang="en-US" b="true" sz="3150" i="true">
                <a:solidFill>
                  <a:srgbClr val="5CE1E6"/>
                </a:solidFill>
                <a:latin typeface="Arial MT Pro Bold Italics"/>
                <a:ea typeface="Arial MT Pro Bold Italics"/>
                <a:cs typeface="Arial MT Pro Bold Italics"/>
                <a:sym typeface="Arial MT Pro Bold Italics"/>
              </a:rPr>
              <a:t>i</a:t>
            </a:r>
            <a:r>
              <a:rPr lang="en-US" b="true" sz="3150" i="true">
                <a:solidFill>
                  <a:srgbClr val="5CE1E6"/>
                </a:solidFill>
                <a:latin typeface="Arial MT Pro Bold Italics"/>
                <a:ea typeface="Arial MT Pro Bold Italics"/>
                <a:cs typeface="Arial MT Pro Bold Italics"/>
                <a:sym typeface="Arial MT Pro Bold Italics"/>
              </a:rPr>
              <a:t>o</a:t>
            </a:r>
            <a:r>
              <a:rPr lang="en-US" b="true" sz="3150" i="true">
                <a:solidFill>
                  <a:srgbClr val="5CE1E6"/>
                </a:solidFill>
                <a:latin typeface="Arial MT Pro Bold Italics"/>
                <a:ea typeface="Arial MT Pro Bold Italics"/>
                <a:cs typeface="Arial MT Pro Bold Italics"/>
                <a:sym typeface="Arial MT Pro Bold Italics"/>
              </a:rPr>
              <a:t>n</a:t>
            </a:r>
            <a:r>
              <a:rPr lang="en-US" b="true" sz="3150" i="true">
                <a:solidFill>
                  <a:srgbClr val="5CE1E6"/>
                </a:solidFill>
                <a:latin typeface="Arial MT Pro Bold Italics"/>
                <a:ea typeface="Arial MT Pro Bold Italics"/>
                <a:cs typeface="Arial MT Pro Bold Italics"/>
                <a:sym typeface="Arial MT Pro Bold Italics"/>
              </a:rPr>
              <a:t>.</a:t>
            </a:r>
          </a:p>
        </p:txBody>
      </p:sp>
    </p:spTree>
  </p:cSld>
  <p:clrMapOvr>
    <a:masterClrMapping/>
  </p:clrMapOvr>
  <p:transition spd="fast">
    <p:circle/>
  </p:transition>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294636" y="4123598"/>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723971" y="8565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1422795" y="3650742"/>
            <a:ext cx="5975208" cy="4650606"/>
          </a:xfrm>
          <a:custGeom>
            <a:avLst/>
            <a:gdLst/>
            <a:ahLst/>
            <a:cxnLst/>
            <a:rect r="r" b="b" t="t" l="l"/>
            <a:pathLst>
              <a:path h="4650606" w="5975208">
                <a:moveTo>
                  <a:pt x="0" y="0"/>
                </a:moveTo>
                <a:lnTo>
                  <a:pt x="5975208" y="0"/>
                </a:lnTo>
                <a:lnTo>
                  <a:pt x="5975208" y="4650606"/>
                </a:lnTo>
                <a:lnTo>
                  <a:pt x="0" y="4650606"/>
                </a:lnTo>
                <a:lnTo>
                  <a:pt x="0" y="0"/>
                </a:lnTo>
                <a:close/>
              </a:path>
            </a:pathLst>
          </a:custGeom>
          <a:blipFill>
            <a:blip r:embed="rId4"/>
            <a:stretch>
              <a:fillRect l="-18124" t="0" r="-18124" b="0"/>
            </a:stretch>
          </a:blipFill>
        </p:spPr>
      </p:sp>
      <p:sp>
        <p:nvSpPr>
          <p:cNvPr name="TextBox 6" id="6"/>
          <p:cNvSpPr txBox="true"/>
          <p:nvPr/>
        </p:nvSpPr>
        <p:spPr>
          <a:xfrm rot="0">
            <a:off x="1422795" y="571944"/>
            <a:ext cx="16689254" cy="730885"/>
          </a:xfrm>
          <a:prstGeom prst="rect">
            <a:avLst/>
          </a:prstGeom>
        </p:spPr>
        <p:txBody>
          <a:bodyPr anchor="t" rtlCol="false" tIns="0" lIns="0" bIns="0" rIns="0">
            <a:spAutoFit/>
          </a:bodyPr>
          <a:lstStyle/>
          <a:p>
            <a:pPr algn="l">
              <a:lnSpc>
                <a:spcPts val="5389"/>
              </a:lnSpc>
            </a:pPr>
            <a:r>
              <a:rPr lang="en-US" sz="3849" b="true">
                <a:solidFill>
                  <a:srgbClr val="FDFF0E"/>
                </a:solidFill>
                <a:latin typeface="Arial MT Pro Bold"/>
                <a:ea typeface="Arial MT Pro Bold"/>
                <a:cs typeface="Arial MT Pro Bold"/>
                <a:sym typeface="Arial MT Pro Bold"/>
              </a:rPr>
              <a:t>MAB physical response principles: Purposeful body mechanics...</a:t>
            </a:r>
          </a:p>
        </p:txBody>
      </p:sp>
      <p:sp>
        <p:nvSpPr>
          <p:cNvPr name="TextBox 7" id="7"/>
          <p:cNvSpPr txBox="true"/>
          <p:nvPr/>
        </p:nvSpPr>
        <p:spPr>
          <a:xfrm rot="0">
            <a:off x="7930826" y="3603117"/>
            <a:ext cx="9328474" cy="5655183"/>
          </a:xfrm>
          <a:prstGeom prst="rect">
            <a:avLst/>
          </a:prstGeom>
        </p:spPr>
        <p:txBody>
          <a:bodyPr anchor="t" rtlCol="false" tIns="0" lIns="0" bIns="0" rIns="0">
            <a:spAutoFit/>
          </a:bodyPr>
          <a:lstStyle/>
          <a:p>
            <a:pPr algn="l">
              <a:lnSpc>
                <a:spcPts val="3185"/>
              </a:lnSpc>
            </a:pPr>
            <a:r>
              <a:rPr lang="en-US" sz="2699" spc="124" b="true">
                <a:solidFill>
                  <a:srgbClr val="FDFF0E"/>
                </a:solidFill>
                <a:latin typeface="Arial MT Pro Bold"/>
                <a:ea typeface="Arial MT Pro Bold"/>
                <a:cs typeface="Arial MT Pro Bold"/>
                <a:sym typeface="Arial MT Pro Bold"/>
              </a:rPr>
              <a:t>Leverage &amp; Balance</a:t>
            </a:r>
          </a:p>
          <a:p>
            <a:pPr algn="l">
              <a:lnSpc>
                <a:spcPts val="3185"/>
              </a:lnSpc>
            </a:pPr>
          </a:p>
          <a:p>
            <a:pPr algn="l" marL="582922" indent="-291461" lvl="1">
              <a:lnSpc>
                <a:spcPts val="3185"/>
              </a:lnSpc>
              <a:buFont typeface="Arial"/>
              <a:buChar char="•"/>
            </a:pPr>
            <a:r>
              <a:rPr lang="en-US" sz="2699" spc="124">
                <a:solidFill>
                  <a:srgbClr val="FDFF0E"/>
                </a:solidFill>
                <a:latin typeface="Arial MT Pro"/>
                <a:ea typeface="Arial MT Pro"/>
                <a:cs typeface="Arial MT Pro"/>
                <a:sym typeface="Arial MT Pro"/>
              </a:rPr>
              <a:t>Leverage:</a:t>
            </a:r>
            <a:r>
              <a:rPr lang="en-US" sz="2699" spc="124">
                <a:solidFill>
                  <a:srgbClr val="FFFFFF"/>
                </a:solidFill>
                <a:latin typeface="Arial MT Pro"/>
                <a:ea typeface="Arial MT Pro"/>
                <a:cs typeface="Arial MT Pro"/>
                <a:sym typeface="Arial MT Pro"/>
              </a:rPr>
              <a:t> </a:t>
            </a:r>
            <a:r>
              <a:rPr lang="en-US" sz="2699" spc="124">
                <a:solidFill>
                  <a:srgbClr val="FFFFFF"/>
                </a:solidFill>
                <a:latin typeface="Arial MT Pro"/>
                <a:ea typeface="Arial MT Pro"/>
                <a:cs typeface="Arial MT Pro"/>
                <a:sym typeface="Arial MT Pro"/>
              </a:rPr>
              <a:t>Respo</a:t>
            </a:r>
            <a:r>
              <a:rPr lang="en-US" sz="2699" spc="124">
                <a:solidFill>
                  <a:srgbClr val="FFFFFF"/>
                </a:solidFill>
                <a:latin typeface="Arial MT Pro"/>
                <a:ea typeface="Arial MT Pro"/>
                <a:cs typeface="Arial MT Pro"/>
                <a:sym typeface="Arial MT Pro"/>
              </a:rPr>
              <a:t>nd</a:t>
            </a:r>
            <a:r>
              <a:rPr lang="en-US" sz="2699" spc="124">
                <a:solidFill>
                  <a:srgbClr val="FFFFFF"/>
                </a:solidFill>
                <a:latin typeface="Arial MT Pro"/>
                <a:ea typeface="Arial MT Pro"/>
                <a:cs typeface="Arial MT Pro"/>
                <a:sym typeface="Arial MT Pro"/>
              </a:rPr>
              <a:t>ers</a:t>
            </a:r>
            <a:r>
              <a:rPr lang="en-US" sz="2699" spc="124">
                <a:solidFill>
                  <a:srgbClr val="FFFFFF"/>
                </a:solidFill>
                <a:latin typeface="Arial MT Pro"/>
                <a:ea typeface="Arial MT Pro"/>
                <a:cs typeface="Arial MT Pro"/>
                <a:sym typeface="Arial MT Pro"/>
              </a:rPr>
              <a:t> lea</a:t>
            </a:r>
            <a:r>
              <a:rPr lang="en-US" sz="2699" spc="124">
                <a:solidFill>
                  <a:srgbClr val="FFFFFF"/>
                </a:solidFill>
                <a:latin typeface="Arial MT Pro"/>
                <a:ea typeface="Arial MT Pro"/>
                <a:cs typeface="Arial MT Pro"/>
                <a:sym typeface="Arial MT Pro"/>
              </a:rPr>
              <a:t>rn </a:t>
            </a:r>
            <a:r>
              <a:rPr lang="en-US" sz="2699" spc="124">
                <a:solidFill>
                  <a:srgbClr val="FFFFFF"/>
                </a:solidFill>
                <a:latin typeface="Arial MT Pro"/>
                <a:ea typeface="Arial MT Pro"/>
                <a:cs typeface="Arial MT Pro"/>
                <a:sym typeface="Arial MT Pro"/>
              </a:rPr>
              <a:t>to </a:t>
            </a:r>
            <a:r>
              <a:rPr lang="en-US" sz="2699" spc="124">
                <a:solidFill>
                  <a:srgbClr val="FFFFFF"/>
                </a:solidFill>
                <a:latin typeface="Arial MT Pro"/>
                <a:ea typeface="Arial MT Pro"/>
                <a:cs typeface="Arial MT Pro"/>
                <a:sym typeface="Arial MT Pro"/>
              </a:rPr>
              <a:t>apply</a:t>
            </a:r>
            <a:r>
              <a:rPr lang="en-US" sz="2699" spc="124">
                <a:solidFill>
                  <a:srgbClr val="FFFFFF"/>
                </a:solidFill>
                <a:latin typeface="Arial MT Pro"/>
                <a:ea typeface="Arial MT Pro"/>
                <a:cs typeface="Arial MT Pro"/>
                <a:sym typeface="Arial MT Pro"/>
              </a:rPr>
              <a:t> </a:t>
            </a:r>
            <a:r>
              <a:rPr lang="en-US" sz="2699" spc="124">
                <a:solidFill>
                  <a:srgbClr val="FFFFFF"/>
                </a:solidFill>
                <a:latin typeface="Arial MT Pro"/>
                <a:ea typeface="Arial MT Pro"/>
                <a:cs typeface="Arial MT Pro"/>
                <a:sym typeface="Arial MT Pro"/>
              </a:rPr>
              <a:t>minimal</a:t>
            </a:r>
            <a:r>
              <a:rPr lang="en-US" sz="2699" spc="124">
                <a:solidFill>
                  <a:srgbClr val="FFFFFF"/>
                </a:solidFill>
                <a:latin typeface="Arial MT Pro"/>
                <a:ea typeface="Arial MT Pro"/>
                <a:cs typeface="Arial MT Pro"/>
                <a:sym typeface="Arial MT Pro"/>
              </a:rPr>
              <a:t> effor</a:t>
            </a:r>
            <a:r>
              <a:rPr lang="en-US" sz="2699" spc="124">
                <a:solidFill>
                  <a:srgbClr val="FFFFFF"/>
                </a:solidFill>
                <a:latin typeface="Arial MT Pro"/>
                <a:ea typeface="Arial MT Pro"/>
                <a:cs typeface="Arial MT Pro"/>
                <a:sym typeface="Arial MT Pro"/>
              </a:rPr>
              <a:t>t f</a:t>
            </a:r>
            <a:r>
              <a:rPr lang="en-US" sz="2699" spc="124">
                <a:solidFill>
                  <a:srgbClr val="FFFFFF"/>
                </a:solidFill>
                <a:latin typeface="Arial MT Pro"/>
                <a:ea typeface="Arial MT Pro"/>
                <a:cs typeface="Arial MT Pro"/>
                <a:sym typeface="Arial MT Pro"/>
              </a:rPr>
              <a:t>or max</a:t>
            </a:r>
            <a:r>
              <a:rPr lang="en-US" sz="2699" spc="124">
                <a:solidFill>
                  <a:srgbClr val="FFFFFF"/>
                </a:solidFill>
                <a:latin typeface="Arial MT Pro"/>
                <a:ea typeface="Arial MT Pro"/>
                <a:cs typeface="Arial MT Pro"/>
                <a:sym typeface="Arial MT Pro"/>
              </a:rPr>
              <a:t>imum</a:t>
            </a:r>
            <a:r>
              <a:rPr lang="en-US" sz="2699" spc="124">
                <a:solidFill>
                  <a:srgbClr val="FFFFFF"/>
                </a:solidFill>
                <a:latin typeface="Arial MT Pro"/>
                <a:ea typeface="Arial MT Pro"/>
                <a:cs typeface="Arial MT Pro"/>
                <a:sym typeface="Arial MT Pro"/>
              </a:rPr>
              <a:t> effect</a:t>
            </a:r>
            <a:r>
              <a:rPr lang="en-US" sz="2699" spc="124">
                <a:solidFill>
                  <a:srgbClr val="FFFFFF"/>
                </a:solidFill>
                <a:latin typeface="Arial MT Pro"/>
                <a:ea typeface="Arial MT Pro"/>
                <a:cs typeface="Arial MT Pro"/>
                <a:sym typeface="Arial MT Pro"/>
              </a:rPr>
              <a:t> by</a:t>
            </a:r>
            <a:r>
              <a:rPr lang="en-US" sz="2699" spc="124">
                <a:solidFill>
                  <a:srgbClr val="FFFFFF"/>
                </a:solidFill>
                <a:latin typeface="Arial MT Pro"/>
                <a:ea typeface="Arial MT Pro"/>
                <a:cs typeface="Arial MT Pro"/>
                <a:sym typeface="Arial MT Pro"/>
              </a:rPr>
              <a:t> u</a:t>
            </a:r>
            <a:r>
              <a:rPr lang="en-US" sz="2699" spc="124">
                <a:solidFill>
                  <a:srgbClr val="FFFFFF"/>
                </a:solidFill>
                <a:latin typeface="Arial MT Pro"/>
                <a:ea typeface="Arial MT Pro"/>
                <a:cs typeface="Arial MT Pro"/>
                <a:sym typeface="Arial MT Pro"/>
              </a:rPr>
              <a:t>sing leverage.</a:t>
            </a:r>
            <a:r>
              <a:rPr lang="en-US" sz="2699" spc="124">
                <a:solidFill>
                  <a:srgbClr val="FFFFFF"/>
                </a:solidFill>
                <a:latin typeface="Arial MT Pro"/>
                <a:ea typeface="Arial MT Pro"/>
                <a:cs typeface="Arial MT Pro"/>
                <a:sym typeface="Arial MT Pro"/>
              </a:rPr>
              <a:t> Targ</a:t>
            </a:r>
            <a:r>
              <a:rPr lang="en-US" sz="2699" spc="124">
                <a:solidFill>
                  <a:srgbClr val="FFFFFF"/>
                </a:solidFill>
                <a:latin typeface="Arial MT Pro"/>
                <a:ea typeface="Arial MT Pro"/>
                <a:cs typeface="Arial MT Pro"/>
                <a:sym typeface="Arial MT Pro"/>
              </a:rPr>
              <a:t>e</a:t>
            </a:r>
            <a:r>
              <a:rPr lang="en-US" sz="2699" spc="124">
                <a:solidFill>
                  <a:srgbClr val="FFFFFF"/>
                </a:solidFill>
                <a:latin typeface="Arial MT Pro"/>
                <a:ea typeface="Arial MT Pro"/>
                <a:cs typeface="Arial MT Pro"/>
                <a:sym typeface="Arial MT Pro"/>
              </a:rPr>
              <a:t>ti</a:t>
            </a:r>
            <a:r>
              <a:rPr lang="en-US" sz="2699" spc="124">
                <a:solidFill>
                  <a:srgbClr val="FFFFFF"/>
                </a:solidFill>
                <a:latin typeface="Arial MT Pro"/>
                <a:ea typeface="Arial MT Pro"/>
                <a:cs typeface="Arial MT Pro"/>
                <a:sym typeface="Arial MT Pro"/>
              </a:rPr>
              <a:t>ng joints</a:t>
            </a:r>
            <a:r>
              <a:rPr lang="en-US" sz="2699" spc="124">
                <a:solidFill>
                  <a:srgbClr val="FFFFFF"/>
                </a:solidFill>
                <a:latin typeface="Arial MT Pro"/>
                <a:ea typeface="Arial MT Pro"/>
                <a:cs typeface="Arial MT Pro"/>
                <a:sym typeface="Arial MT Pro"/>
              </a:rPr>
              <a:t> or</a:t>
            </a:r>
            <a:r>
              <a:rPr lang="en-US" sz="2699" spc="124">
                <a:solidFill>
                  <a:srgbClr val="FFFFFF"/>
                </a:solidFill>
                <a:latin typeface="Arial MT Pro"/>
                <a:ea typeface="Arial MT Pro"/>
                <a:cs typeface="Arial MT Pro"/>
                <a:sym typeface="Arial MT Pro"/>
              </a:rPr>
              <a:t> pressure</a:t>
            </a:r>
            <a:r>
              <a:rPr lang="en-US" sz="2699" spc="124">
                <a:solidFill>
                  <a:srgbClr val="FFFFFF"/>
                </a:solidFill>
                <a:latin typeface="Arial MT Pro"/>
                <a:ea typeface="Arial MT Pro"/>
                <a:cs typeface="Arial MT Pro"/>
                <a:sym typeface="Arial MT Pro"/>
              </a:rPr>
              <a:t> point</a:t>
            </a:r>
            <a:r>
              <a:rPr lang="en-US" sz="2699" spc="124">
                <a:solidFill>
                  <a:srgbClr val="FFFFFF"/>
                </a:solidFill>
                <a:latin typeface="Arial MT Pro"/>
                <a:ea typeface="Arial MT Pro"/>
                <a:cs typeface="Arial MT Pro"/>
                <a:sym typeface="Arial MT Pro"/>
              </a:rPr>
              <a:t>s</a:t>
            </a:r>
            <a:r>
              <a:rPr lang="en-US" sz="2699" spc="124">
                <a:solidFill>
                  <a:srgbClr val="FFFFFF"/>
                </a:solidFill>
                <a:latin typeface="Arial MT Pro"/>
                <a:ea typeface="Arial MT Pro"/>
                <a:cs typeface="Arial MT Pro"/>
                <a:sym typeface="Arial MT Pro"/>
              </a:rPr>
              <a:t> cre</a:t>
            </a:r>
            <a:r>
              <a:rPr lang="en-US" sz="2699" spc="124">
                <a:solidFill>
                  <a:srgbClr val="FFFFFF"/>
                </a:solidFill>
                <a:latin typeface="Arial MT Pro"/>
                <a:ea typeface="Arial MT Pro"/>
                <a:cs typeface="Arial MT Pro"/>
                <a:sym typeface="Arial MT Pro"/>
              </a:rPr>
              <a:t>at</a:t>
            </a:r>
            <a:r>
              <a:rPr lang="en-US" sz="2699" spc="124">
                <a:solidFill>
                  <a:srgbClr val="FFFFFF"/>
                </a:solidFill>
                <a:latin typeface="Arial MT Pro"/>
                <a:ea typeface="Arial MT Pro"/>
                <a:cs typeface="Arial MT Pro"/>
                <a:sym typeface="Arial MT Pro"/>
              </a:rPr>
              <a:t>e</a:t>
            </a:r>
            <a:r>
              <a:rPr lang="en-US" sz="2699" spc="124">
                <a:solidFill>
                  <a:srgbClr val="FFFFFF"/>
                </a:solidFill>
                <a:latin typeface="Arial MT Pro"/>
                <a:ea typeface="Arial MT Pro"/>
                <a:cs typeface="Arial MT Pro"/>
                <a:sym typeface="Arial MT Pro"/>
              </a:rPr>
              <a:t>s</a:t>
            </a:r>
            <a:r>
              <a:rPr lang="en-US" sz="2699" spc="124">
                <a:solidFill>
                  <a:srgbClr val="FFFFFF"/>
                </a:solidFill>
                <a:latin typeface="Arial MT Pro"/>
                <a:ea typeface="Arial MT Pro"/>
                <a:cs typeface="Arial MT Pro"/>
                <a:sym typeface="Arial MT Pro"/>
              </a:rPr>
              <a:t> a mechani</a:t>
            </a:r>
            <a:r>
              <a:rPr lang="en-US" sz="2699" spc="124">
                <a:solidFill>
                  <a:srgbClr val="FFFFFF"/>
                </a:solidFill>
                <a:latin typeface="Arial MT Pro"/>
                <a:ea typeface="Arial MT Pro"/>
                <a:cs typeface="Arial MT Pro"/>
                <a:sym typeface="Arial MT Pro"/>
              </a:rPr>
              <a:t>cal</a:t>
            </a:r>
            <a:r>
              <a:rPr lang="en-US" sz="2699" spc="124">
                <a:solidFill>
                  <a:srgbClr val="FFFFFF"/>
                </a:solidFill>
                <a:latin typeface="Arial MT Pro"/>
                <a:ea typeface="Arial MT Pro"/>
                <a:cs typeface="Arial MT Pro"/>
                <a:sym typeface="Arial MT Pro"/>
              </a:rPr>
              <a:t> </a:t>
            </a:r>
            <a:r>
              <a:rPr lang="en-US" sz="2699" spc="124">
                <a:solidFill>
                  <a:srgbClr val="FFFFFF"/>
                </a:solidFill>
                <a:latin typeface="Arial MT Pro"/>
                <a:ea typeface="Arial MT Pro"/>
                <a:cs typeface="Arial MT Pro"/>
                <a:sym typeface="Arial MT Pro"/>
              </a:rPr>
              <a:t>ad</a:t>
            </a:r>
            <a:r>
              <a:rPr lang="en-US" sz="2699" spc="124">
                <a:solidFill>
                  <a:srgbClr val="FFFFFF"/>
                </a:solidFill>
                <a:latin typeface="Arial MT Pro"/>
                <a:ea typeface="Arial MT Pro"/>
                <a:cs typeface="Arial MT Pro"/>
                <a:sym typeface="Arial MT Pro"/>
              </a:rPr>
              <a:t>va</a:t>
            </a:r>
            <a:r>
              <a:rPr lang="en-US" sz="2699" spc="124">
                <a:solidFill>
                  <a:srgbClr val="FFFFFF"/>
                </a:solidFill>
                <a:latin typeface="Arial MT Pro"/>
                <a:ea typeface="Arial MT Pro"/>
                <a:cs typeface="Arial MT Pro"/>
                <a:sym typeface="Arial MT Pro"/>
              </a:rPr>
              <a:t>nt</a:t>
            </a:r>
            <a:r>
              <a:rPr lang="en-US" sz="2699" spc="124">
                <a:solidFill>
                  <a:srgbClr val="FFFFFF"/>
                </a:solidFill>
                <a:latin typeface="Arial MT Pro"/>
                <a:ea typeface="Arial MT Pro"/>
                <a:cs typeface="Arial MT Pro"/>
                <a:sym typeface="Arial MT Pro"/>
              </a:rPr>
              <a:t>a</a:t>
            </a:r>
            <a:r>
              <a:rPr lang="en-US" sz="2699" spc="124">
                <a:solidFill>
                  <a:srgbClr val="FFFFFF"/>
                </a:solidFill>
                <a:latin typeface="Arial MT Pro"/>
                <a:ea typeface="Arial MT Pro"/>
                <a:cs typeface="Arial MT Pro"/>
                <a:sym typeface="Arial MT Pro"/>
              </a:rPr>
              <a:t>g</a:t>
            </a:r>
            <a:r>
              <a:rPr lang="en-US" sz="2699" spc="124">
                <a:solidFill>
                  <a:srgbClr val="FFFFFF"/>
                </a:solidFill>
                <a:latin typeface="Arial MT Pro"/>
                <a:ea typeface="Arial MT Pro"/>
                <a:cs typeface="Arial MT Pro"/>
                <a:sym typeface="Arial MT Pro"/>
              </a:rPr>
              <a:t>e th</a:t>
            </a:r>
            <a:r>
              <a:rPr lang="en-US" sz="2699" spc="124">
                <a:solidFill>
                  <a:srgbClr val="FFFFFF"/>
                </a:solidFill>
                <a:latin typeface="Arial MT Pro"/>
                <a:ea typeface="Arial MT Pro"/>
                <a:cs typeface="Arial MT Pro"/>
                <a:sym typeface="Arial MT Pro"/>
              </a:rPr>
              <a:t>at</a:t>
            </a:r>
            <a:r>
              <a:rPr lang="en-US" sz="2699" spc="124">
                <a:solidFill>
                  <a:srgbClr val="FFFFFF"/>
                </a:solidFill>
                <a:latin typeface="Arial MT Pro"/>
                <a:ea typeface="Arial MT Pro"/>
                <a:cs typeface="Arial MT Pro"/>
                <a:sym typeface="Arial MT Pro"/>
              </a:rPr>
              <a:t> helps redire</a:t>
            </a:r>
            <a:r>
              <a:rPr lang="en-US" sz="2699" spc="124">
                <a:solidFill>
                  <a:srgbClr val="FFFFFF"/>
                </a:solidFill>
                <a:latin typeface="Arial MT Pro"/>
                <a:ea typeface="Arial MT Pro"/>
                <a:cs typeface="Arial MT Pro"/>
                <a:sym typeface="Arial MT Pro"/>
              </a:rPr>
              <a:t>c</a:t>
            </a:r>
            <a:r>
              <a:rPr lang="en-US" sz="2699" spc="124">
                <a:solidFill>
                  <a:srgbClr val="FFFFFF"/>
                </a:solidFill>
                <a:latin typeface="Arial MT Pro"/>
                <a:ea typeface="Arial MT Pro"/>
                <a:cs typeface="Arial MT Pro"/>
                <a:sym typeface="Arial MT Pro"/>
              </a:rPr>
              <a:t>t or neu</a:t>
            </a:r>
            <a:r>
              <a:rPr lang="en-US" sz="2699" spc="124">
                <a:solidFill>
                  <a:srgbClr val="FFFFFF"/>
                </a:solidFill>
                <a:latin typeface="Arial MT Pro"/>
                <a:ea typeface="Arial MT Pro"/>
                <a:cs typeface="Arial MT Pro"/>
                <a:sym typeface="Arial MT Pro"/>
              </a:rPr>
              <a:t>traliz</a:t>
            </a:r>
            <a:r>
              <a:rPr lang="en-US" sz="2699" spc="124">
                <a:solidFill>
                  <a:srgbClr val="FFFFFF"/>
                </a:solidFill>
                <a:latin typeface="Arial MT Pro"/>
                <a:ea typeface="Arial MT Pro"/>
                <a:cs typeface="Arial MT Pro"/>
                <a:sym typeface="Arial MT Pro"/>
              </a:rPr>
              <a:t>e </a:t>
            </a:r>
            <a:r>
              <a:rPr lang="en-US" sz="2699" spc="124">
                <a:solidFill>
                  <a:srgbClr val="FFFFFF"/>
                </a:solidFill>
                <a:latin typeface="Arial MT Pro"/>
                <a:ea typeface="Arial MT Pro"/>
                <a:cs typeface="Arial MT Pro"/>
                <a:sym typeface="Arial MT Pro"/>
              </a:rPr>
              <a:t>agg</a:t>
            </a:r>
            <a:r>
              <a:rPr lang="en-US" sz="2699" spc="124">
                <a:solidFill>
                  <a:srgbClr val="FFFFFF"/>
                </a:solidFill>
                <a:latin typeface="Arial MT Pro"/>
                <a:ea typeface="Arial MT Pro"/>
                <a:cs typeface="Arial MT Pro"/>
                <a:sym typeface="Arial MT Pro"/>
              </a:rPr>
              <a:t>re</a:t>
            </a:r>
            <a:r>
              <a:rPr lang="en-US" sz="2699" spc="124">
                <a:solidFill>
                  <a:srgbClr val="FFFFFF"/>
                </a:solidFill>
                <a:latin typeface="Arial MT Pro"/>
                <a:ea typeface="Arial MT Pro"/>
                <a:cs typeface="Arial MT Pro"/>
                <a:sym typeface="Arial MT Pro"/>
              </a:rPr>
              <a:t>ssion</a:t>
            </a:r>
            <a:r>
              <a:rPr lang="en-US" sz="2699" spc="124">
                <a:solidFill>
                  <a:srgbClr val="FFFFFF"/>
                </a:solidFill>
                <a:latin typeface="Arial MT Pro"/>
                <a:ea typeface="Arial MT Pro"/>
                <a:cs typeface="Arial MT Pro"/>
                <a:sym typeface="Arial MT Pro"/>
              </a:rPr>
              <a:t> with</a:t>
            </a:r>
            <a:r>
              <a:rPr lang="en-US" sz="2699" spc="124">
                <a:solidFill>
                  <a:srgbClr val="FFFFFF"/>
                </a:solidFill>
                <a:latin typeface="Arial MT Pro"/>
                <a:ea typeface="Arial MT Pro"/>
                <a:cs typeface="Arial MT Pro"/>
                <a:sym typeface="Arial MT Pro"/>
              </a:rPr>
              <a:t>out exces</a:t>
            </a:r>
            <a:r>
              <a:rPr lang="en-US" sz="2699" spc="124">
                <a:solidFill>
                  <a:srgbClr val="FFFFFF"/>
                </a:solidFill>
                <a:latin typeface="Arial MT Pro"/>
                <a:ea typeface="Arial MT Pro"/>
                <a:cs typeface="Arial MT Pro"/>
                <a:sym typeface="Arial MT Pro"/>
              </a:rPr>
              <a:t>sive fo</a:t>
            </a:r>
            <a:r>
              <a:rPr lang="en-US" sz="2699" spc="124">
                <a:solidFill>
                  <a:srgbClr val="FFFFFF"/>
                </a:solidFill>
                <a:latin typeface="Arial MT Pro"/>
                <a:ea typeface="Arial MT Pro"/>
                <a:cs typeface="Arial MT Pro"/>
                <a:sym typeface="Arial MT Pro"/>
              </a:rPr>
              <a:t>rce.</a:t>
            </a:r>
          </a:p>
          <a:p>
            <a:pPr algn="l">
              <a:lnSpc>
                <a:spcPts val="3185"/>
              </a:lnSpc>
            </a:pPr>
          </a:p>
          <a:p>
            <a:pPr algn="l" marL="582922" indent="-291461" lvl="1">
              <a:lnSpc>
                <a:spcPts val="3185"/>
              </a:lnSpc>
              <a:buFont typeface="Arial"/>
              <a:buChar char="•"/>
            </a:pPr>
            <a:r>
              <a:rPr lang="en-US" sz="2699" spc="124">
                <a:solidFill>
                  <a:srgbClr val="FDFF0E"/>
                </a:solidFill>
                <a:latin typeface="Arial MT Pro"/>
                <a:ea typeface="Arial MT Pro"/>
                <a:cs typeface="Arial MT Pro"/>
                <a:sym typeface="Arial MT Pro"/>
              </a:rPr>
              <a:t>Bal</a:t>
            </a:r>
            <a:r>
              <a:rPr lang="en-US" sz="2699" spc="124">
                <a:solidFill>
                  <a:srgbClr val="FDFF0E"/>
                </a:solidFill>
                <a:latin typeface="Arial MT Pro"/>
                <a:ea typeface="Arial MT Pro"/>
                <a:cs typeface="Arial MT Pro"/>
                <a:sym typeface="Arial MT Pro"/>
              </a:rPr>
              <a:t>ance:</a:t>
            </a:r>
            <a:r>
              <a:rPr lang="en-US" sz="2699" spc="124">
                <a:solidFill>
                  <a:srgbClr val="FFFFFF"/>
                </a:solidFill>
                <a:latin typeface="Arial MT Pro"/>
                <a:ea typeface="Arial MT Pro"/>
                <a:cs typeface="Arial MT Pro"/>
                <a:sym typeface="Arial MT Pro"/>
              </a:rPr>
              <a:t> A </a:t>
            </a:r>
            <a:r>
              <a:rPr lang="en-US" sz="2699" spc="124">
                <a:solidFill>
                  <a:srgbClr val="FFFFFF"/>
                </a:solidFill>
                <a:latin typeface="Arial MT Pro"/>
                <a:ea typeface="Arial MT Pro"/>
                <a:cs typeface="Arial MT Pro"/>
                <a:sym typeface="Arial MT Pro"/>
              </a:rPr>
              <a:t>stable</a:t>
            </a:r>
            <a:r>
              <a:rPr lang="en-US" sz="2699" spc="124">
                <a:solidFill>
                  <a:srgbClr val="FFFFFF"/>
                </a:solidFill>
                <a:latin typeface="Arial MT Pro"/>
                <a:ea typeface="Arial MT Pro"/>
                <a:cs typeface="Arial MT Pro"/>
                <a:sym typeface="Arial MT Pro"/>
              </a:rPr>
              <a:t> s</a:t>
            </a:r>
            <a:r>
              <a:rPr lang="en-US" sz="2699" spc="124">
                <a:solidFill>
                  <a:srgbClr val="FFFFFF"/>
                </a:solidFill>
                <a:latin typeface="Arial MT Pro"/>
                <a:ea typeface="Arial MT Pro"/>
                <a:cs typeface="Arial MT Pro"/>
                <a:sym typeface="Arial MT Pro"/>
              </a:rPr>
              <a:t>tance—feet</a:t>
            </a:r>
            <a:r>
              <a:rPr lang="en-US" sz="2699" spc="124">
                <a:solidFill>
                  <a:srgbClr val="FFFFFF"/>
                </a:solidFill>
                <a:latin typeface="Arial MT Pro"/>
                <a:ea typeface="Arial MT Pro"/>
                <a:cs typeface="Arial MT Pro"/>
                <a:sym typeface="Arial MT Pro"/>
              </a:rPr>
              <a:t> shoulder-width apart, kn</a:t>
            </a:r>
            <a:r>
              <a:rPr lang="en-US" sz="2699" spc="124">
                <a:solidFill>
                  <a:srgbClr val="FFFFFF"/>
                </a:solidFill>
                <a:latin typeface="Arial MT Pro"/>
                <a:ea typeface="Arial MT Pro"/>
                <a:cs typeface="Arial MT Pro"/>
                <a:sym typeface="Arial MT Pro"/>
              </a:rPr>
              <a:t>ees slightly bent—helps ma</a:t>
            </a:r>
            <a:r>
              <a:rPr lang="en-US" sz="2699" spc="124">
                <a:solidFill>
                  <a:srgbClr val="FFFFFF"/>
                </a:solidFill>
                <a:latin typeface="Arial MT Pro"/>
                <a:ea typeface="Arial MT Pro"/>
                <a:cs typeface="Arial MT Pro"/>
                <a:sym typeface="Arial MT Pro"/>
              </a:rPr>
              <a:t>intain control a</a:t>
            </a:r>
            <a:r>
              <a:rPr lang="en-US" sz="2699" spc="124">
                <a:solidFill>
                  <a:srgbClr val="FFFFFF"/>
                </a:solidFill>
                <a:latin typeface="Arial MT Pro"/>
                <a:ea typeface="Arial MT Pro"/>
                <a:cs typeface="Arial MT Pro"/>
                <a:sym typeface="Arial MT Pro"/>
              </a:rPr>
              <a:t>nd</a:t>
            </a:r>
            <a:r>
              <a:rPr lang="en-US" sz="2699" spc="124">
                <a:solidFill>
                  <a:srgbClr val="FFFFFF"/>
                </a:solidFill>
                <a:latin typeface="Arial MT Pro"/>
                <a:ea typeface="Arial MT Pro"/>
                <a:cs typeface="Arial MT Pro"/>
                <a:sym typeface="Arial MT Pro"/>
              </a:rPr>
              <a:t> p</a:t>
            </a:r>
            <a:r>
              <a:rPr lang="en-US" sz="2699" spc="124">
                <a:solidFill>
                  <a:srgbClr val="FFFFFF"/>
                </a:solidFill>
                <a:latin typeface="Arial MT Pro"/>
                <a:ea typeface="Arial MT Pro"/>
                <a:cs typeface="Arial MT Pro"/>
                <a:sym typeface="Arial MT Pro"/>
              </a:rPr>
              <a:t>r</a:t>
            </a:r>
            <a:r>
              <a:rPr lang="en-US" sz="2699" spc="124">
                <a:solidFill>
                  <a:srgbClr val="FFFFFF"/>
                </a:solidFill>
                <a:latin typeface="Arial MT Pro"/>
                <a:ea typeface="Arial MT Pro"/>
                <a:cs typeface="Arial MT Pro"/>
                <a:sym typeface="Arial MT Pro"/>
              </a:rPr>
              <a:t>eve</a:t>
            </a:r>
            <a:r>
              <a:rPr lang="en-US" sz="2699" spc="124">
                <a:solidFill>
                  <a:srgbClr val="FFFFFF"/>
                </a:solidFill>
                <a:latin typeface="Arial MT Pro"/>
                <a:ea typeface="Arial MT Pro"/>
                <a:cs typeface="Arial MT Pro"/>
                <a:sym typeface="Arial MT Pro"/>
              </a:rPr>
              <a:t>nts</a:t>
            </a:r>
            <a:r>
              <a:rPr lang="en-US" sz="2699" spc="124">
                <a:solidFill>
                  <a:srgbClr val="FFFFFF"/>
                </a:solidFill>
                <a:latin typeface="Arial MT Pro"/>
                <a:ea typeface="Arial MT Pro"/>
                <a:cs typeface="Arial MT Pro"/>
                <a:sym typeface="Arial MT Pro"/>
              </a:rPr>
              <a:t> des</a:t>
            </a:r>
            <a:r>
              <a:rPr lang="en-US" sz="2699" spc="124">
                <a:solidFill>
                  <a:srgbClr val="FFFFFF"/>
                </a:solidFill>
                <a:latin typeface="Arial MT Pro"/>
                <a:ea typeface="Arial MT Pro"/>
                <a:cs typeface="Arial MT Pro"/>
                <a:sym typeface="Arial MT Pro"/>
              </a:rPr>
              <a:t>tabiliz</a:t>
            </a:r>
            <a:r>
              <a:rPr lang="en-US" sz="2699" spc="124">
                <a:solidFill>
                  <a:srgbClr val="FFFFFF"/>
                </a:solidFill>
                <a:latin typeface="Arial MT Pro"/>
                <a:ea typeface="Arial MT Pro"/>
                <a:cs typeface="Arial MT Pro"/>
                <a:sym typeface="Arial MT Pro"/>
              </a:rPr>
              <a:t>ation. Kee</a:t>
            </a:r>
            <a:r>
              <a:rPr lang="en-US" sz="2699" spc="124">
                <a:solidFill>
                  <a:srgbClr val="FFFFFF"/>
                </a:solidFill>
                <a:latin typeface="Arial MT Pro"/>
                <a:ea typeface="Arial MT Pro"/>
                <a:cs typeface="Arial MT Pro"/>
                <a:sym typeface="Arial MT Pro"/>
              </a:rPr>
              <a:t>ping th</a:t>
            </a:r>
            <a:r>
              <a:rPr lang="en-US" sz="2699" spc="124">
                <a:solidFill>
                  <a:srgbClr val="FFFFFF"/>
                </a:solidFill>
                <a:latin typeface="Arial MT Pro"/>
                <a:ea typeface="Arial MT Pro"/>
                <a:cs typeface="Arial MT Pro"/>
                <a:sym typeface="Arial MT Pro"/>
              </a:rPr>
              <a:t>e </a:t>
            </a:r>
            <a:r>
              <a:rPr lang="en-US" sz="2699" spc="124">
                <a:solidFill>
                  <a:srgbClr val="FFFFFF"/>
                </a:solidFill>
                <a:latin typeface="Arial MT Pro"/>
                <a:ea typeface="Arial MT Pro"/>
                <a:cs typeface="Arial MT Pro"/>
                <a:sym typeface="Arial MT Pro"/>
              </a:rPr>
              <a:t>ce</a:t>
            </a:r>
            <a:r>
              <a:rPr lang="en-US" sz="2699" spc="124">
                <a:solidFill>
                  <a:srgbClr val="FFFFFF"/>
                </a:solidFill>
                <a:latin typeface="Arial MT Pro"/>
                <a:ea typeface="Arial MT Pro"/>
                <a:cs typeface="Arial MT Pro"/>
                <a:sym typeface="Arial MT Pro"/>
              </a:rPr>
              <a:t>nter of </a:t>
            </a:r>
            <a:r>
              <a:rPr lang="en-US" sz="2699" spc="124">
                <a:solidFill>
                  <a:srgbClr val="FFFFFF"/>
                </a:solidFill>
                <a:latin typeface="Arial MT Pro"/>
                <a:ea typeface="Arial MT Pro"/>
                <a:cs typeface="Arial MT Pro"/>
                <a:sym typeface="Arial MT Pro"/>
              </a:rPr>
              <a:t>gravity low</a:t>
            </a:r>
            <a:r>
              <a:rPr lang="en-US" sz="2699" spc="124">
                <a:solidFill>
                  <a:srgbClr val="FFFFFF"/>
                </a:solidFill>
                <a:latin typeface="Arial MT Pro"/>
                <a:ea typeface="Arial MT Pro"/>
                <a:cs typeface="Arial MT Pro"/>
                <a:sym typeface="Arial MT Pro"/>
              </a:rPr>
              <a:t> and w</a:t>
            </a:r>
            <a:r>
              <a:rPr lang="en-US" sz="2699" spc="124">
                <a:solidFill>
                  <a:srgbClr val="FFFFFF"/>
                </a:solidFill>
                <a:latin typeface="Arial MT Pro"/>
                <a:ea typeface="Arial MT Pro"/>
                <a:cs typeface="Arial MT Pro"/>
                <a:sym typeface="Arial MT Pro"/>
              </a:rPr>
              <a:t>eight ev</a:t>
            </a:r>
            <a:r>
              <a:rPr lang="en-US" sz="2699" spc="124">
                <a:solidFill>
                  <a:srgbClr val="FFFFFF"/>
                </a:solidFill>
                <a:latin typeface="Arial MT Pro"/>
                <a:ea typeface="Arial MT Pro"/>
                <a:cs typeface="Arial MT Pro"/>
                <a:sym typeface="Arial MT Pro"/>
              </a:rPr>
              <a:t>en</a:t>
            </a:r>
            <a:r>
              <a:rPr lang="en-US" sz="2699" spc="124">
                <a:solidFill>
                  <a:srgbClr val="FFFFFF"/>
                </a:solidFill>
                <a:latin typeface="Arial MT Pro"/>
                <a:ea typeface="Arial MT Pro"/>
                <a:cs typeface="Arial MT Pro"/>
                <a:sym typeface="Arial MT Pro"/>
              </a:rPr>
              <a:t>ly dis</a:t>
            </a:r>
            <a:r>
              <a:rPr lang="en-US" sz="2699" spc="124">
                <a:solidFill>
                  <a:srgbClr val="FFFFFF"/>
                </a:solidFill>
                <a:latin typeface="Arial MT Pro"/>
                <a:ea typeface="Arial MT Pro"/>
                <a:cs typeface="Arial MT Pro"/>
                <a:sym typeface="Arial MT Pro"/>
              </a:rPr>
              <a:t>trib</a:t>
            </a:r>
            <a:r>
              <a:rPr lang="en-US" sz="2699" spc="124">
                <a:solidFill>
                  <a:srgbClr val="FFFFFF"/>
                </a:solidFill>
                <a:latin typeface="Arial MT Pro"/>
                <a:ea typeface="Arial MT Pro"/>
                <a:cs typeface="Arial MT Pro"/>
                <a:sym typeface="Arial MT Pro"/>
              </a:rPr>
              <a:t>uted</a:t>
            </a:r>
            <a:r>
              <a:rPr lang="en-US" sz="2699" spc="124">
                <a:solidFill>
                  <a:srgbClr val="FFFFFF"/>
                </a:solidFill>
                <a:latin typeface="Arial MT Pro"/>
                <a:ea typeface="Arial MT Pro"/>
                <a:cs typeface="Arial MT Pro"/>
                <a:sym typeface="Arial MT Pro"/>
              </a:rPr>
              <a:t> enhan</a:t>
            </a:r>
            <a:r>
              <a:rPr lang="en-US" sz="2699" spc="124">
                <a:solidFill>
                  <a:srgbClr val="FFFFFF"/>
                </a:solidFill>
                <a:latin typeface="Arial MT Pro"/>
                <a:ea typeface="Arial MT Pro"/>
                <a:cs typeface="Arial MT Pro"/>
                <a:sym typeface="Arial MT Pro"/>
              </a:rPr>
              <a:t>ces read</a:t>
            </a:r>
            <a:r>
              <a:rPr lang="en-US" sz="2699" spc="124">
                <a:solidFill>
                  <a:srgbClr val="FFFFFF"/>
                </a:solidFill>
                <a:latin typeface="Arial MT Pro"/>
                <a:ea typeface="Arial MT Pro"/>
                <a:cs typeface="Arial MT Pro"/>
                <a:sym typeface="Arial MT Pro"/>
              </a:rPr>
              <a:t>iness and</a:t>
            </a:r>
            <a:r>
              <a:rPr lang="en-US" sz="2699" spc="124">
                <a:solidFill>
                  <a:srgbClr val="FFFFFF"/>
                </a:solidFill>
                <a:latin typeface="Arial MT Pro"/>
                <a:ea typeface="Arial MT Pro"/>
                <a:cs typeface="Arial MT Pro"/>
                <a:sym typeface="Arial MT Pro"/>
              </a:rPr>
              <a:t> saf</a:t>
            </a:r>
            <a:r>
              <a:rPr lang="en-US" sz="2699" spc="124">
                <a:solidFill>
                  <a:srgbClr val="FFFFFF"/>
                </a:solidFill>
                <a:latin typeface="Arial MT Pro"/>
                <a:ea typeface="Arial MT Pro"/>
                <a:cs typeface="Arial MT Pro"/>
                <a:sym typeface="Arial MT Pro"/>
              </a:rPr>
              <a:t>ety</a:t>
            </a:r>
            <a:r>
              <a:rPr lang="en-US" sz="2699" spc="124">
                <a:solidFill>
                  <a:srgbClr val="FFFFFF"/>
                </a:solidFill>
                <a:latin typeface="Arial MT Pro"/>
                <a:ea typeface="Arial MT Pro"/>
                <a:cs typeface="Arial MT Pro"/>
                <a:sym typeface="Arial MT Pro"/>
              </a:rPr>
              <a:t>.</a:t>
            </a:r>
          </a:p>
          <a:p>
            <a:pPr algn="l">
              <a:lnSpc>
                <a:spcPts val="3185"/>
              </a:lnSpc>
            </a:pP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9" id="9"/>
          <p:cNvSpPr txBox="true"/>
          <p:nvPr/>
        </p:nvSpPr>
        <p:spPr>
          <a:xfrm rot="0">
            <a:off x="1422795" y="1379763"/>
            <a:ext cx="14215126" cy="1710690"/>
          </a:xfrm>
          <a:prstGeom prst="rect">
            <a:avLst/>
          </a:prstGeom>
        </p:spPr>
        <p:txBody>
          <a:bodyPr anchor="t" rtlCol="false" tIns="0" lIns="0" bIns="0" rIns="0">
            <a:spAutoFit/>
          </a:bodyPr>
          <a:lstStyle/>
          <a:p>
            <a:pPr algn="l">
              <a:lnSpc>
                <a:spcPts val="4409"/>
              </a:lnSpc>
            </a:pPr>
            <a:r>
              <a:rPr lang="en-US" sz="3150" i="true" b="true">
                <a:solidFill>
                  <a:srgbClr val="5CE1E6"/>
                </a:solidFill>
                <a:latin typeface="Arial MT Pro Bold Italics"/>
                <a:ea typeface="Arial MT Pro Bold Italics"/>
                <a:cs typeface="Arial MT Pro Bold Italics"/>
                <a:sym typeface="Arial MT Pro Bold Italics"/>
              </a:rPr>
              <a:t>MABPRO emphasizes strategic movement </a:t>
            </a:r>
            <a:r>
              <a:rPr lang="en-US" sz="3150" i="true" b="true">
                <a:solidFill>
                  <a:srgbClr val="5CE1E6"/>
                </a:solidFill>
                <a:latin typeface="Arial MT Pro Bold Italics"/>
                <a:ea typeface="Arial MT Pro Bold Italics"/>
                <a:cs typeface="Arial MT Pro Bold Italics"/>
                <a:sym typeface="Arial MT Pro Bold Italics"/>
              </a:rPr>
              <a:t>over strength, teaching respon</a:t>
            </a:r>
            <a:r>
              <a:rPr lang="en-US" sz="3150" i="true" b="true">
                <a:solidFill>
                  <a:srgbClr val="5CE1E6"/>
                </a:solidFill>
                <a:latin typeface="Arial MT Pro Bold Italics"/>
                <a:ea typeface="Arial MT Pro Bold Italics"/>
                <a:cs typeface="Arial MT Pro Bold Italics"/>
                <a:sym typeface="Arial MT Pro Bold Italics"/>
              </a:rPr>
              <a:t>ders to use their bodies efficient</a:t>
            </a:r>
            <a:r>
              <a:rPr lang="en-US" sz="3150" i="true" b="true">
                <a:solidFill>
                  <a:srgbClr val="5CE1E6"/>
                </a:solidFill>
                <a:latin typeface="Arial MT Pro Bold Italics"/>
                <a:ea typeface="Arial MT Pro Bold Italics"/>
                <a:cs typeface="Arial MT Pro Bold Italics"/>
                <a:sym typeface="Arial MT Pro Bold Italics"/>
              </a:rPr>
              <a:t>ly </a:t>
            </a:r>
            <a:r>
              <a:rPr lang="en-US" sz="3150" i="true" b="true">
                <a:solidFill>
                  <a:srgbClr val="5CE1E6"/>
                </a:solidFill>
                <a:latin typeface="Arial MT Pro Bold Italics"/>
                <a:ea typeface="Arial MT Pro Bold Italics"/>
                <a:cs typeface="Arial MT Pro Bold Italics"/>
                <a:sym typeface="Arial MT Pro Bold Italics"/>
              </a:rPr>
              <a:t>and </a:t>
            </a:r>
            <a:r>
              <a:rPr lang="en-US" b="true" sz="3150" i="true">
                <a:solidFill>
                  <a:srgbClr val="5CE1E6"/>
                </a:solidFill>
                <a:latin typeface="Arial MT Pro Bold Italics"/>
                <a:ea typeface="Arial MT Pro Bold Italics"/>
                <a:cs typeface="Arial MT Pro Bold Italics"/>
                <a:sym typeface="Arial MT Pro Bold Italics"/>
              </a:rPr>
              <a:t>safely. Here are key principles that guide</a:t>
            </a:r>
            <a:r>
              <a:rPr lang="en-US" b="true" sz="3150" i="true">
                <a:solidFill>
                  <a:srgbClr val="5CE1E6"/>
                </a:solidFill>
                <a:latin typeface="Arial MT Pro Bold Italics"/>
                <a:ea typeface="Arial MT Pro Bold Italics"/>
                <a:cs typeface="Arial MT Pro Bold Italics"/>
                <a:sym typeface="Arial MT Pro Bold Italics"/>
              </a:rPr>
              <a:t> phy</a:t>
            </a:r>
            <a:r>
              <a:rPr lang="en-US" b="true" sz="3150" i="true">
                <a:solidFill>
                  <a:srgbClr val="5CE1E6"/>
                </a:solidFill>
                <a:latin typeface="Arial MT Pro Bold Italics"/>
                <a:ea typeface="Arial MT Pro Bold Italics"/>
                <a:cs typeface="Arial MT Pro Bold Italics"/>
                <a:sym typeface="Arial MT Pro Bold Italics"/>
              </a:rPr>
              <a:t>sical resp</a:t>
            </a:r>
            <a:r>
              <a:rPr lang="en-US" b="true" sz="3150" i="true">
                <a:solidFill>
                  <a:srgbClr val="5CE1E6"/>
                </a:solidFill>
                <a:latin typeface="Arial MT Pro Bold Italics"/>
                <a:ea typeface="Arial MT Pro Bold Italics"/>
                <a:cs typeface="Arial MT Pro Bold Italics"/>
                <a:sym typeface="Arial MT Pro Bold Italics"/>
              </a:rPr>
              <a:t>o</a:t>
            </a:r>
            <a:r>
              <a:rPr lang="en-US" b="true" sz="3150" i="true">
                <a:solidFill>
                  <a:srgbClr val="5CE1E6"/>
                </a:solidFill>
                <a:latin typeface="Arial MT Pro Bold Italics"/>
                <a:ea typeface="Arial MT Pro Bold Italics"/>
                <a:cs typeface="Arial MT Pro Bold Italics"/>
                <a:sym typeface="Arial MT Pro Bold Italics"/>
              </a:rPr>
              <a:t>nse:</a:t>
            </a:r>
          </a:p>
        </p:txBody>
      </p:sp>
    </p:spTree>
  </p:cSld>
  <p:clrMapOvr>
    <a:masterClrMapping/>
  </p:clrMapOvr>
  <p:transition spd="fast">
    <p:circle/>
  </p:transition>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294636" y="4123598"/>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723971" y="8565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1422795" y="3874391"/>
            <a:ext cx="6243012" cy="3542909"/>
          </a:xfrm>
          <a:custGeom>
            <a:avLst/>
            <a:gdLst/>
            <a:ahLst/>
            <a:cxnLst/>
            <a:rect r="r" b="b" t="t" l="l"/>
            <a:pathLst>
              <a:path h="3542909" w="6243012">
                <a:moveTo>
                  <a:pt x="0" y="0"/>
                </a:moveTo>
                <a:lnTo>
                  <a:pt x="6243012" y="0"/>
                </a:lnTo>
                <a:lnTo>
                  <a:pt x="6243012" y="3542910"/>
                </a:lnTo>
                <a:lnTo>
                  <a:pt x="0" y="3542910"/>
                </a:lnTo>
                <a:lnTo>
                  <a:pt x="0" y="0"/>
                </a:lnTo>
                <a:close/>
              </a:path>
            </a:pathLst>
          </a:custGeom>
          <a:blipFill>
            <a:blip r:embed="rId4"/>
            <a:stretch>
              <a:fillRect l="0" t="0" r="0" b="0"/>
            </a:stretch>
          </a:blipFill>
        </p:spPr>
      </p:sp>
      <p:sp>
        <p:nvSpPr>
          <p:cNvPr name="TextBox 6" id="6"/>
          <p:cNvSpPr txBox="true"/>
          <p:nvPr/>
        </p:nvSpPr>
        <p:spPr>
          <a:xfrm rot="0">
            <a:off x="1422795" y="571944"/>
            <a:ext cx="16689254" cy="730885"/>
          </a:xfrm>
          <a:prstGeom prst="rect">
            <a:avLst/>
          </a:prstGeom>
        </p:spPr>
        <p:txBody>
          <a:bodyPr anchor="t" rtlCol="false" tIns="0" lIns="0" bIns="0" rIns="0">
            <a:spAutoFit/>
          </a:bodyPr>
          <a:lstStyle/>
          <a:p>
            <a:pPr algn="l">
              <a:lnSpc>
                <a:spcPts val="5389"/>
              </a:lnSpc>
            </a:pPr>
            <a:r>
              <a:rPr lang="en-US" sz="3849" b="true">
                <a:solidFill>
                  <a:srgbClr val="FDFF0E"/>
                </a:solidFill>
                <a:latin typeface="Arial MT Pro Bold"/>
                <a:ea typeface="Arial MT Pro Bold"/>
                <a:cs typeface="Arial MT Pro Bold"/>
                <a:sym typeface="Arial MT Pro Bold"/>
              </a:rPr>
              <a:t>MAB physical response principles: Phychometric reflexology...</a:t>
            </a:r>
          </a:p>
        </p:txBody>
      </p:sp>
      <p:sp>
        <p:nvSpPr>
          <p:cNvPr name="TextBox 7" id="7"/>
          <p:cNvSpPr txBox="true"/>
          <p:nvPr/>
        </p:nvSpPr>
        <p:spPr>
          <a:xfrm rot="0">
            <a:off x="7930826" y="3603117"/>
            <a:ext cx="9328474" cy="6055233"/>
          </a:xfrm>
          <a:prstGeom prst="rect">
            <a:avLst/>
          </a:prstGeom>
        </p:spPr>
        <p:txBody>
          <a:bodyPr anchor="t" rtlCol="false" tIns="0" lIns="0" bIns="0" rIns="0">
            <a:spAutoFit/>
          </a:bodyPr>
          <a:lstStyle/>
          <a:p>
            <a:pPr algn="l" marL="582922" indent="-291461" lvl="1">
              <a:lnSpc>
                <a:spcPts val="3185"/>
              </a:lnSpc>
              <a:buFont typeface="Arial"/>
              <a:buChar char="•"/>
            </a:pPr>
            <a:r>
              <a:rPr lang="en-US" sz="2699" spc="124">
                <a:solidFill>
                  <a:srgbClr val="F9FFF4"/>
                </a:solidFill>
                <a:latin typeface="Arial MT Pro"/>
                <a:ea typeface="Arial MT Pro"/>
                <a:cs typeface="Arial MT Pro"/>
                <a:sym typeface="Arial MT Pro"/>
              </a:rPr>
              <a:t>While the human mind c</a:t>
            </a:r>
            <a:r>
              <a:rPr lang="en-US" sz="2699" spc="124">
                <a:solidFill>
                  <a:srgbClr val="F9FFF4"/>
                </a:solidFill>
                <a:latin typeface="Arial MT Pro"/>
                <a:ea typeface="Arial MT Pro"/>
                <a:cs typeface="Arial MT Pro"/>
                <a:sym typeface="Arial MT Pro"/>
              </a:rPr>
              <a:t>an </a:t>
            </a:r>
            <a:r>
              <a:rPr lang="en-US" sz="2699" spc="124">
                <a:solidFill>
                  <a:srgbClr val="F9FFF4"/>
                </a:solidFill>
                <a:latin typeface="Arial MT Pro"/>
                <a:ea typeface="Arial MT Pro"/>
                <a:cs typeface="Arial MT Pro"/>
                <a:sym typeface="Arial MT Pro"/>
              </a:rPr>
              <a:t>proc</a:t>
            </a:r>
            <a:r>
              <a:rPr lang="en-US" sz="2699" spc="124">
                <a:solidFill>
                  <a:srgbClr val="F9FFF4"/>
                </a:solidFill>
                <a:latin typeface="Arial MT Pro"/>
                <a:ea typeface="Arial MT Pro"/>
                <a:cs typeface="Arial MT Pro"/>
                <a:sym typeface="Arial MT Pro"/>
              </a:rPr>
              <a:t>ess</a:t>
            </a:r>
            <a:r>
              <a:rPr lang="en-US" sz="2699" spc="124">
                <a:solidFill>
                  <a:srgbClr val="F9FFF4"/>
                </a:solidFill>
                <a:latin typeface="Arial MT Pro"/>
                <a:ea typeface="Arial MT Pro"/>
                <a:cs typeface="Arial MT Pro"/>
                <a:sym typeface="Arial MT Pro"/>
              </a:rPr>
              <a:t> multiple</a:t>
            </a:r>
            <a:r>
              <a:rPr lang="en-US" sz="2699" spc="124">
                <a:solidFill>
                  <a:srgbClr val="F9FFF4"/>
                </a:solidFill>
                <a:latin typeface="Arial MT Pro"/>
                <a:ea typeface="Arial MT Pro"/>
                <a:cs typeface="Arial MT Pro"/>
                <a:sym typeface="Arial MT Pro"/>
              </a:rPr>
              <a:t> </a:t>
            </a:r>
            <a:r>
              <a:rPr lang="en-US" sz="2699" spc="124">
                <a:solidFill>
                  <a:srgbClr val="F9FFF4"/>
                </a:solidFill>
                <a:latin typeface="Arial MT Pro"/>
                <a:ea typeface="Arial MT Pro"/>
                <a:cs typeface="Arial MT Pro"/>
                <a:sym typeface="Arial MT Pro"/>
              </a:rPr>
              <a:t>tasks r</a:t>
            </a:r>
            <a:r>
              <a:rPr lang="en-US" sz="2699" spc="124">
                <a:solidFill>
                  <a:srgbClr val="F9FFF4"/>
                </a:solidFill>
                <a:latin typeface="Arial MT Pro"/>
                <a:ea typeface="Arial MT Pro"/>
                <a:cs typeface="Arial MT Pro"/>
                <a:sym typeface="Arial MT Pro"/>
              </a:rPr>
              <a:t>apidly,</a:t>
            </a:r>
            <a:r>
              <a:rPr lang="en-US" sz="2699" spc="124">
                <a:solidFill>
                  <a:srgbClr val="F9FFF4"/>
                </a:solidFill>
                <a:latin typeface="Arial MT Pro"/>
                <a:ea typeface="Arial MT Pro"/>
                <a:cs typeface="Arial MT Pro"/>
                <a:sym typeface="Arial MT Pro"/>
              </a:rPr>
              <a:t> </a:t>
            </a:r>
            <a:r>
              <a:rPr lang="en-US" sz="2699" spc="124">
                <a:solidFill>
                  <a:srgbClr val="F9FFF4"/>
                </a:solidFill>
                <a:latin typeface="Arial MT Pro"/>
                <a:ea typeface="Arial MT Pro"/>
                <a:cs typeface="Arial MT Pro"/>
                <a:sym typeface="Arial MT Pro"/>
              </a:rPr>
              <a:t>it cann</a:t>
            </a:r>
            <a:r>
              <a:rPr lang="en-US" sz="2699" spc="124">
                <a:solidFill>
                  <a:srgbClr val="F9FFF4"/>
                </a:solidFill>
                <a:latin typeface="Arial MT Pro"/>
                <a:ea typeface="Arial MT Pro"/>
                <a:cs typeface="Arial MT Pro"/>
                <a:sym typeface="Arial MT Pro"/>
              </a:rPr>
              <a:t>o</a:t>
            </a:r>
            <a:r>
              <a:rPr lang="en-US" sz="2699" spc="124">
                <a:solidFill>
                  <a:srgbClr val="F9FFF4"/>
                </a:solidFill>
                <a:latin typeface="Arial MT Pro"/>
                <a:ea typeface="Arial MT Pro"/>
                <a:cs typeface="Arial MT Pro"/>
                <a:sym typeface="Arial MT Pro"/>
              </a:rPr>
              <a:t>t </a:t>
            </a:r>
            <a:r>
              <a:rPr lang="en-US" sz="2699" spc="124">
                <a:solidFill>
                  <a:srgbClr val="F9FFF4"/>
                </a:solidFill>
                <a:latin typeface="Arial MT Pro"/>
                <a:ea typeface="Arial MT Pro"/>
                <a:cs typeface="Arial MT Pro"/>
                <a:sym typeface="Arial MT Pro"/>
              </a:rPr>
              <a:t>mainta</a:t>
            </a:r>
            <a:r>
              <a:rPr lang="en-US" sz="2699" spc="124">
                <a:solidFill>
                  <a:srgbClr val="F9FFF4"/>
                </a:solidFill>
                <a:latin typeface="Arial MT Pro"/>
                <a:ea typeface="Arial MT Pro"/>
                <a:cs typeface="Arial MT Pro"/>
                <a:sym typeface="Arial MT Pro"/>
              </a:rPr>
              <a:t>in</a:t>
            </a:r>
            <a:r>
              <a:rPr lang="en-US" sz="2699" spc="124">
                <a:solidFill>
                  <a:srgbClr val="F9FFF4"/>
                </a:solidFill>
                <a:latin typeface="Arial MT Pro"/>
                <a:ea typeface="Arial MT Pro"/>
                <a:cs typeface="Arial MT Pro"/>
                <a:sym typeface="Arial MT Pro"/>
              </a:rPr>
              <a:t> focu</a:t>
            </a:r>
            <a:r>
              <a:rPr lang="en-US" sz="2699" spc="124">
                <a:solidFill>
                  <a:srgbClr val="F9FFF4"/>
                </a:solidFill>
                <a:latin typeface="Arial MT Pro"/>
                <a:ea typeface="Arial MT Pro"/>
                <a:cs typeface="Arial MT Pro"/>
                <a:sym typeface="Arial MT Pro"/>
              </a:rPr>
              <a:t>sed</a:t>
            </a:r>
            <a:r>
              <a:rPr lang="en-US" sz="2699" spc="124">
                <a:solidFill>
                  <a:srgbClr val="F9FFF4"/>
                </a:solidFill>
                <a:latin typeface="Arial MT Pro"/>
                <a:ea typeface="Arial MT Pro"/>
                <a:cs typeface="Arial MT Pro"/>
                <a:sym typeface="Arial MT Pro"/>
              </a:rPr>
              <a:t> att</a:t>
            </a:r>
            <a:r>
              <a:rPr lang="en-US" sz="2699" spc="124">
                <a:solidFill>
                  <a:srgbClr val="F9FFF4"/>
                </a:solidFill>
                <a:latin typeface="Arial MT Pro"/>
                <a:ea typeface="Arial MT Pro"/>
                <a:cs typeface="Arial MT Pro"/>
                <a:sym typeface="Arial MT Pro"/>
              </a:rPr>
              <a:t>en</a:t>
            </a:r>
            <a:r>
              <a:rPr lang="en-US" sz="2699" spc="124">
                <a:solidFill>
                  <a:srgbClr val="F9FFF4"/>
                </a:solidFill>
                <a:latin typeface="Arial MT Pro"/>
                <a:ea typeface="Arial MT Pro"/>
                <a:cs typeface="Arial MT Pro"/>
                <a:sym typeface="Arial MT Pro"/>
              </a:rPr>
              <a:t>tio</a:t>
            </a:r>
            <a:r>
              <a:rPr lang="en-US" sz="2699" spc="124">
                <a:solidFill>
                  <a:srgbClr val="F9FFF4"/>
                </a:solidFill>
                <a:latin typeface="Arial MT Pro"/>
                <a:ea typeface="Arial MT Pro"/>
                <a:cs typeface="Arial MT Pro"/>
                <a:sym typeface="Arial MT Pro"/>
              </a:rPr>
              <a:t>n on</a:t>
            </a:r>
            <a:r>
              <a:rPr lang="en-US" sz="2699" spc="124">
                <a:solidFill>
                  <a:srgbClr val="F9FFF4"/>
                </a:solidFill>
                <a:latin typeface="Arial MT Pro"/>
                <a:ea typeface="Arial MT Pro"/>
                <a:cs typeface="Arial MT Pro"/>
                <a:sym typeface="Arial MT Pro"/>
              </a:rPr>
              <a:t> two</a:t>
            </a:r>
            <a:r>
              <a:rPr lang="en-US" sz="2699" spc="124">
                <a:solidFill>
                  <a:srgbClr val="F9FFF4"/>
                </a:solidFill>
                <a:latin typeface="Arial MT Pro"/>
                <a:ea typeface="Arial MT Pro"/>
                <a:cs typeface="Arial MT Pro"/>
                <a:sym typeface="Arial MT Pro"/>
              </a:rPr>
              <a:t> dist</a:t>
            </a:r>
            <a:r>
              <a:rPr lang="en-US" sz="2699" spc="124">
                <a:solidFill>
                  <a:srgbClr val="F9FFF4"/>
                </a:solidFill>
                <a:latin typeface="Arial MT Pro"/>
                <a:ea typeface="Arial MT Pro"/>
                <a:cs typeface="Arial MT Pro"/>
                <a:sym typeface="Arial MT Pro"/>
              </a:rPr>
              <a:t>inct actions </a:t>
            </a:r>
            <a:r>
              <a:rPr lang="en-US" sz="2699" spc="124">
                <a:solidFill>
                  <a:srgbClr val="F9FFF4"/>
                </a:solidFill>
                <a:latin typeface="Arial MT Pro"/>
                <a:ea typeface="Arial MT Pro"/>
                <a:cs typeface="Arial MT Pro"/>
                <a:sym typeface="Arial MT Pro"/>
              </a:rPr>
              <a:t>at th</a:t>
            </a:r>
            <a:r>
              <a:rPr lang="en-US" sz="2699" spc="124">
                <a:solidFill>
                  <a:srgbClr val="F9FFF4"/>
                </a:solidFill>
                <a:latin typeface="Arial MT Pro"/>
                <a:ea typeface="Arial MT Pro"/>
                <a:cs typeface="Arial MT Pro"/>
                <a:sym typeface="Arial MT Pro"/>
              </a:rPr>
              <a:t>e </a:t>
            </a:r>
            <a:r>
              <a:rPr lang="en-US" sz="2699" spc="124">
                <a:solidFill>
                  <a:srgbClr val="F9FFF4"/>
                </a:solidFill>
                <a:latin typeface="Arial MT Pro"/>
                <a:ea typeface="Arial MT Pro"/>
                <a:cs typeface="Arial MT Pro"/>
                <a:sym typeface="Arial MT Pro"/>
              </a:rPr>
              <a:t>s</a:t>
            </a:r>
            <a:r>
              <a:rPr lang="en-US" sz="2699" spc="124">
                <a:solidFill>
                  <a:srgbClr val="F9FFF4"/>
                </a:solidFill>
                <a:latin typeface="Arial MT Pro"/>
                <a:ea typeface="Arial MT Pro"/>
                <a:cs typeface="Arial MT Pro"/>
                <a:sym typeface="Arial MT Pro"/>
              </a:rPr>
              <a:t>ame time. This limitation becomes a tacti</a:t>
            </a:r>
            <a:r>
              <a:rPr lang="en-US" sz="2699" spc="124">
                <a:solidFill>
                  <a:srgbClr val="F9FFF4"/>
                </a:solidFill>
                <a:latin typeface="Arial MT Pro"/>
                <a:ea typeface="Arial MT Pro"/>
                <a:cs typeface="Arial MT Pro"/>
                <a:sym typeface="Arial MT Pro"/>
              </a:rPr>
              <a:t>cal</a:t>
            </a:r>
            <a:r>
              <a:rPr lang="en-US" sz="2699" spc="124">
                <a:solidFill>
                  <a:srgbClr val="F9FFF4"/>
                </a:solidFill>
                <a:latin typeface="Arial MT Pro"/>
                <a:ea typeface="Arial MT Pro"/>
                <a:cs typeface="Arial MT Pro"/>
                <a:sym typeface="Arial MT Pro"/>
              </a:rPr>
              <a:t> </a:t>
            </a:r>
            <a:r>
              <a:rPr lang="en-US" sz="2699" spc="124">
                <a:solidFill>
                  <a:srgbClr val="F9FFF4"/>
                </a:solidFill>
                <a:latin typeface="Arial MT Pro"/>
                <a:ea typeface="Arial MT Pro"/>
                <a:cs typeface="Arial MT Pro"/>
                <a:sym typeface="Arial MT Pro"/>
              </a:rPr>
              <a:t>ad</a:t>
            </a:r>
            <a:r>
              <a:rPr lang="en-US" sz="2699" spc="124">
                <a:solidFill>
                  <a:srgbClr val="F9FFF4"/>
                </a:solidFill>
                <a:latin typeface="Arial MT Pro"/>
                <a:ea typeface="Arial MT Pro"/>
                <a:cs typeface="Arial MT Pro"/>
                <a:sym typeface="Arial MT Pro"/>
              </a:rPr>
              <a:t>va</a:t>
            </a:r>
            <a:r>
              <a:rPr lang="en-US" sz="2699" spc="124">
                <a:solidFill>
                  <a:srgbClr val="F9FFF4"/>
                </a:solidFill>
                <a:latin typeface="Arial MT Pro"/>
                <a:ea typeface="Arial MT Pro"/>
                <a:cs typeface="Arial MT Pro"/>
                <a:sym typeface="Arial MT Pro"/>
              </a:rPr>
              <a:t>nt</a:t>
            </a:r>
            <a:r>
              <a:rPr lang="en-US" sz="2699" spc="124">
                <a:solidFill>
                  <a:srgbClr val="F9FFF4"/>
                </a:solidFill>
                <a:latin typeface="Arial MT Pro"/>
                <a:ea typeface="Arial MT Pro"/>
                <a:cs typeface="Arial MT Pro"/>
                <a:sym typeface="Arial MT Pro"/>
              </a:rPr>
              <a:t>a</a:t>
            </a:r>
            <a:r>
              <a:rPr lang="en-US" sz="2699" spc="124">
                <a:solidFill>
                  <a:srgbClr val="F9FFF4"/>
                </a:solidFill>
                <a:latin typeface="Arial MT Pro"/>
                <a:ea typeface="Arial MT Pro"/>
                <a:cs typeface="Arial MT Pro"/>
                <a:sym typeface="Arial MT Pro"/>
              </a:rPr>
              <a:t>g</a:t>
            </a:r>
            <a:r>
              <a:rPr lang="en-US" sz="2699" spc="124">
                <a:solidFill>
                  <a:srgbClr val="F9FFF4"/>
                </a:solidFill>
                <a:latin typeface="Arial MT Pro"/>
                <a:ea typeface="Arial MT Pro"/>
                <a:cs typeface="Arial MT Pro"/>
                <a:sym typeface="Arial MT Pro"/>
              </a:rPr>
              <a:t>e in crisis response. By intentionally redire</a:t>
            </a:r>
            <a:r>
              <a:rPr lang="en-US" sz="2699" spc="124">
                <a:solidFill>
                  <a:srgbClr val="F9FFF4"/>
                </a:solidFill>
                <a:latin typeface="Arial MT Pro"/>
                <a:ea typeface="Arial MT Pro"/>
                <a:cs typeface="Arial MT Pro"/>
                <a:sym typeface="Arial MT Pro"/>
              </a:rPr>
              <a:t>c</a:t>
            </a:r>
            <a:r>
              <a:rPr lang="en-US" sz="2699" spc="124">
                <a:solidFill>
                  <a:srgbClr val="F9FFF4"/>
                </a:solidFill>
                <a:latin typeface="Arial MT Pro"/>
                <a:ea typeface="Arial MT Pro"/>
                <a:cs typeface="Arial MT Pro"/>
                <a:sym typeface="Arial MT Pro"/>
              </a:rPr>
              <a:t>ting the at</a:t>
            </a:r>
            <a:r>
              <a:rPr lang="en-US" sz="2699" spc="124">
                <a:solidFill>
                  <a:srgbClr val="F9FFF4"/>
                </a:solidFill>
                <a:latin typeface="Arial MT Pro"/>
                <a:ea typeface="Arial MT Pro"/>
                <a:cs typeface="Arial MT Pro"/>
                <a:sym typeface="Arial MT Pro"/>
              </a:rPr>
              <a:t>tack</a:t>
            </a:r>
            <a:r>
              <a:rPr lang="en-US" sz="2699" spc="124">
                <a:solidFill>
                  <a:srgbClr val="F9FFF4"/>
                </a:solidFill>
                <a:latin typeface="Arial MT Pro"/>
                <a:ea typeface="Arial MT Pro"/>
                <a:cs typeface="Arial MT Pro"/>
                <a:sym typeface="Arial MT Pro"/>
              </a:rPr>
              <a:t>er’s </a:t>
            </a:r>
            <a:r>
              <a:rPr lang="en-US" sz="2699" spc="124">
                <a:solidFill>
                  <a:srgbClr val="F9FFF4"/>
                </a:solidFill>
                <a:latin typeface="Arial MT Pro"/>
                <a:ea typeface="Arial MT Pro"/>
                <a:cs typeface="Arial MT Pro"/>
                <a:sym typeface="Arial MT Pro"/>
              </a:rPr>
              <a:t>att</a:t>
            </a:r>
            <a:r>
              <a:rPr lang="en-US" sz="2699" spc="124">
                <a:solidFill>
                  <a:srgbClr val="F9FFF4"/>
                </a:solidFill>
                <a:latin typeface="Arial MT Pro"/>
                <a:ea typeface="Arial MT Pro"/>
                <a:cs typeface="Arial MT Pro"/>
                <a:sym typeface="Arial MT Pro"/>
              </a:rPr>
              <a:t>ent</a:t>
            </a:r>
            <a:r>
              <a:rPr lang="en-US" sz="2699" spc="124">
                <a:solidFill>
                  <a:srgbClr val="F9FFF4"/>
                </a:solidFill>
                <a:latin typeface="Arial MT Pro"/>
                <a:ea typeface="Arial MT Pro"/>
                <a:cs typeface="Arial MT Pro"/>
                <a:sym typeface="Arial MT Pro"/>
              </a:rPr>
              <a:t>ion—</a:t>
            </a:r>
            <a:r>
              <a:rPr lang="en-US" sz="2699" spc="124">
                <a:solidFill>
                  <a:srgbClr val="F9FFF4"/>
                </a:solidFill>
                <a:latin typeface="Arial MT Pro"/>
                <a:ea typeface="Arial MT Pro"/>
                <a:cs typeface="Arial MT Pro"/>
                <a:sym typeface="Arial MT Pro"/>
              </a:rPr>
              <a:t>thr</a:t>
            </a:r>
            <a:r>
              <a:rPr lang="en-US" sz="2699" spc="124">
                <a:solidFill>
                  <a:srgbClr val="F9FFF4"/>
                </a:solidFill>
                <a:latin typeface="Arial MT Pro"/>
                <a:ea typeface="Arial MT Pro"/>
                <a:cs typeface="Arial MT Pro"/>
                <a:sym typeface="Arial MT Pro"/>
              </a:rPr>
              <a:t>ough movement, verbal cues,</a:t>
            </a:r>
            <a:r>
              <a:rPr lang="en-US" sz="2699" spc="124">
                <a:solidFill>
                  <a:srgbClr val="F9FFF4"/>
                </a:solidFill>
                <a:latin typeface="Arial MT Pro"/>
                <a:ea typeface="Arial MT Pro"/>
                <a:cs typeface="Arial MT Pro"/>
                <a:sym typeface="Arial MT Pro"/>
              </a:rPr>
              <a:t> o</a:t>
            </a:r>
            <a:r>
              <a:rPr lang="en-US" sz="2699" spc="124">
                <a:solidFill>
                  <a:srgbClr val="F9FFF4"/>
                </a:solidFill>
                <a:latin typeface="Arial MT Pro"/>
                <a:ea typeface="Arial MT Pro"/>
                <a:cs typeface="Arial MT Pro"/>
                <a:sym typeface="Arial MT Pro"/>
              </a:rPr>
              <a:t>r enviro</a:t>
            </a:r>
            <a:r>
              <a:rPr lang="en-US" sz="2699" spc="124">
                <a:solidFill>
                  <a:srgbClr val="F9FFF4"/>
                </a:solidFill>
                <a:latin typeface="Arial MT Pro"/>
                <a:ea typeface="Arial MT Pro"/>
                <a:cs typeface="Arial MT Pro"/>
                <a:sym typeface="Arial MT Pro"/>
              </a:rPr>
              <a:t>nmen</a:t>
            </a:r>
            <a:r>
              <a:rPr lang="en-US" sz="2699" spc="124">
                <a:solidFill>
                  <a:srgbClr val="F9FFF4"/>
                </a:solidFill>
                <a:latin typeface="Arial MT Pro"/>
                <a:ea typeface="Arial MT Pro"/>
                <a:cs typeface="Arial MT Pro"/>
                <a:sym typeface="Arial MT Pro"/>
              </a:rPr>
              <a:t>tal</a:t>
            </a:r>
            <a:r>
              <a:rPr lang="en-US" sz="2699" spc="124">
                <a:solidFill>
                  <a:srgbClr val="F9FFF4"/>
                </a:solidFill>
                <a:latin typeface="Arial MT Pro"/>
                <a:ea typeface="Arial MT Pro"/>
                <a:cs typeface="Arial MT Pro"/>
                <a:sym typeface="Arial MT Pro"/>
              </a:rPr>
              <a:t> shif</a:t>
            </a:r>
            <a:r>
              <a:rPr lang="en-US" sz="2699" spc="124">
                <a:solidFill>
                  <a:srgbClr val="F9FFF4"/>
                </a:solidFill>
                <a:latin typeface="Arial MT Pro"/>
                <a:ea typeface="Arial MT Pro"/>
                <a:cs typeface="Arial MT Pro"/>
                <a:sym typeface="Arial MT Pro"/>
              </a:rPr>
              <a:t>ts—the</a:t>
            </a:r>
            <a:r>
              <a:rPr lang="en-US" sz="2699" spc="124">
                <a:solidFill>
                  <a:srgbClr val="F9FFF4"/>
                </a:solidFill>
                <a:latin typeface="Arial MT Pro"/>
                <a:ea typeface="Arial MT Pro"/>
                <a:cs typeface="Arial MT Pro"/>
                <a:sym typeface="Arial MT Pro"/>
              </a:rPr>
              <a:t> responder can interrupt the aggr</a:t>
            </a:r>
            <a:r>
              <a:rPr lang="en-US" sz="2699" spc="124">
                <a:solidFill>
                  <a:srgbClr val="F9FFF4"/>
                </a:solidFill>
                <a:latin typeface="Arial MT Pro"/>
                <a:ea typeface="Arial MT Pro"/>
                <a:cs typeface="Arial MT Pro"/>
                <a:sym typeface="Arial MT Pro"/>
              </a:rPr>
              <a:t>essor’s mental focus a</a:t>
            </a:r>
            <a:r>
              <a:rPr lang="en-US" sz="2699" spc="124">
                <a:solidFill>
                  <a:srgbClr val="F9FFF4"/>
                </a:solidFill>
                <a:latin typeface="Arial MT Pro"/>
                <a:ea typeface="Arial MT Pro"/>
                <a:cs typeface="Arial MT Pro"/>
                <a:sym typeface="Arial MT Pro"/>
              </a:rPr>
              <a:t>nd create a window for safe disengageme</a:t>
            </a:r>
            <a:r>
              <a:rPr lang="en-US" sz="2699" spc="124">
                <a:solidFill>
                  <a:srgbClr val="F9FFF4"/>
                </a:solidFill>
                <a:latin typeface="Arial MT Pro"/>
                <a:ea typeface="Arial MT Pro"/>
                <a:cs typeface="Arial MT Pro"/>
                <a:sym typeface="Arial MT Pro"/>
              </a:rPr>
              <a:t>nt.</a:t>
            </a:r>
          </a:p>
          <a:p>
            <a:pPr algn="l">
              <a:lnSpc>
                <a:spcPts val="3185"/>
              </a:lnSpc>
            </a:pPr>
          </a:p>
          <a:p>
            <a:pPr algn="l" marL="582922" indent="-291461" lvl="1">
              <a:lnSpc>
                <a:spcPts val="3185"/>
              </a:lnSpc>
              <a:buFont typeface="Arial"/>
              <a:buChar char="•"/>
            </a:pPr>
            <a:r>
              <a:rPr lang="en-US" sz="2699" spc="124">
                <a:solidFill>
                  <a:srgbClr val="F9FFF4"/>
                </a:solidFill>
                <a:latin typeface="Arial MT Pro"/>
                <a:ea typeface="Arial MT Pro"/>
                <a:cs typeface="Arial MT Pro"/>
                <a:sym typeface="Arial MT Pro"/>
              </a:rPr>
              <a:t>This</a:t>
            </a:r>
            <a:r>
              <a:rPr lang="en-US" sz="2699" spc="124">
                <a:solidFill>
                  <a:srgbClr val="F9FFF4"/>
                </a:solidFill>
                <a:latin typeface="Arial MT Pro"/>
                <a:ea typeface="Arial MT Pro"/>
                <a:cs typeface="Arial MT Pro"/>
                <a:sym typeface="Arial MT Pro"/>
              </a:rPr>
              <a:t> cognitive dis</a:t>
            </a:r>
            <a:r>
              <a:rPr lang="en-US" sz="2699" spc="124">
                <a:solidFill>
                  <a:srgbClr val="F9FFF4"/>
                </a:solidFill>
                <a:latin typeface="Arial MT Pro"/>
                <a:ea typeface="Arial MT Pro"/>
                <a:cs typeface="Arial MT Pro"/>
                <a:sym typeface="Arial MT Pro"/>
              </a:rPr>
              <a:t>trac</a:t>
            </a:r>
            <a:r>
              <a:rPr lang="en-US" sz="2699" spc="124">
                <a:solidFill>
                  <a:srgbClr val="F9FFF4"/>
                </a:solidFill>
                <a:latin typeface="Arial MT Pro"/>
                <a:ea typeface="Arial MT Pro"/>
                <a:cs typeface="Arial MT Pro"/>
                <a:sym typeface="Arial MT Pro"/>
              </a:rPr>
              <a:t>tion</a:t>
            </a:r>
            <a:r>
              <a:rPr lang="en-US" sz="2699" spc="124">
                <a:solidFill>
                  <a:srgbClr val="F9FFF4"/>
                </a:solidFill>
                <a:latin typeface="Arial MT Pro"/>
                <a:ea typeface="Arial MT Pro"/>
                <a:cs typeface="Arial MT Pro"/>
                <a:sym typeface="Arial MT Pro"/>
              </a:rPr>
              <a:t> t</a:t>
            </a:r>
            <a:r>
              <a:rPr lang="en-US" sz="2699" spc="124">
                <a:solidFill>
                  <a:srgbClr val="F9FFF4"/>
                </a:solidFill>
                <a:latin typeface="Arial MT Pro"/>
                <a:ea typeface="Arial MT Pro"/>
                <a:cs typeface="Arial MT Pro"/>
                <a:sym typeface="Arial MT Pro"/>
              </a:rPr>
              <a:t>e</a:t>
            </a:r>
            <a:r>
              <a:rPr lang="en-US" sz="2699" spc="124">
                <a:solidFill>
                  <a:srgbClr val="F9FFF4"/>
                </a:solidFill>
                <a:latin typeface="Arial MT Pro"/>
                <a:ea typeface="Arial MT Pro"/>
                <a:cs typeface="Arial MT Pro"/>
                <a:sym typeface="Arial MT Pro"/>
              </a:rPr>
              <a:t>ch</a:t>
            </a:r>
            <a:r>
              <a:rPr lang="en-US" sz="2699" spc="124">
                <a:solidFill>
                  <a:srgbClr val="F9FFF4"/>
                </a:solidFill>
                <a:latin typeface="Arial MT Pro"/>
                <a:ea typeface="Arial MT Pro"/>
                <a:cs typeface="Arial MT Pro"/>
                <a:sym typeface="Arial MT Pro"/>
              </a:rPr>
              <a:t>nique is not </a:t>
            </a:r>
            <a:r>
              <a:rPr lang="en-US" sz="2699" spc="124">
                <a:solidFill>
                  <a:srgbClr val="F9FFF4"/>
                </a:solidFill>
                <a:latin typeface="Arial MT Pro"/>
                <a:ea typeface="Arial MT Pro"/>
                <a:cs typeface="Arial MT Pro"/>
                <a:sym typeface="Arial MT Pro"/>
              </a:rPr>
              <a:t>about overpo</a:t>
            </a:r>
            <a:r>
              <a:rPr lang="en-US" sz="2699" spc="124">
                <a:solidFill>
                  <a:srgbClr val="F9FFF4"/>
                </a:solidFill>
                <a:latin typeface="Arial MT Pro"/>
                <a:ea typeface="Arial MT Pro"/>
                <a:cs typeface="Arial MT Pro"/>
                <a:sym typeface="Arial MT Pro"/>
              </a:rPr>
              <a:t>w</a:t>
            </a:r>
            <a:r>
              <a:rPr lang="en-US" sz="2699" spc="124">
                <a:solidFill>
                  <a:srgbClr val="F9FFF4"/>
                </a:solidFill>
                <a:latin typeface="Arial MT Pro"/>
                <a:ea typeface="Arial MT Pro"/>
                <a:cs typeface="Arial MT Pro"/>
                <a:sym typeface="Arial MT Pro"/>
              </a:rPr>
              <a:t>ering—it’s about dis</a:t>
            </a:r>
            <a:r>
              <a:rPr lang="en-US" sz="2699" spc="124">
                <a:solidFill>
                  <a:srgbClr val="F9FFF4"/>
                </a:solidFill>
                <a:latin typeface="Arial MT Pro"/>
                <a:ea typeface="Arial MT Pro"/>
                <a:cs typeface="Arial MT Pro"/>
                <a:sym typeface="Arial MT Pro"/>
              </a:rPr>
              <a:t>r</a:t>
            </a:r>
            <a:r>
              <a:rPr lang="en-US" sz="2699" spc="124">
                <a:solidFill>
                  <a:srgbClr val="F9FFF4"/>
                </a:solidFill>
                <a:latin typeface="Arial MT Pro"/>
                <a:ea typeface="Arial MT Pro"/>
                <a:cs typeface="Arial MT Pro"/>
                <a:sym typeface="Arial MT Pro"/>
              </a:rPr>
              <a:t>upting</a:t>
            </a:r>
            <a:r>
              <a:rPr lang="en-US" sz="2699" spc="124">
                <a:solidFill>
                  <a:srgbClr val="F9FFF4"/>
                </a:solidFill>
                <a:latin typeface="Arial MT Pro"/>
                <a:ea typeface="Arial MT Pro"/>
                <a:cs typeface="Arial MT Pro"/>
                <a:sym typeface="Arial MT Pro"/>
              </a:rPr>
              <a:t> intent,</a:t>
            </a:r>
            <a:r>
              <a:rPr lang="en-US" sz="2699" spc="124">
                <a:solidFill>
                  <a:srgbClr val="F9FFF4"/>
                </a:solidFill>
                <a:latin typeface="Arial MT Pro"/>
                <a:ea typeface="Arial MT Pro"/>
                <a:cs typeface="Arial MT Pro"/>
                <a:sym typeface="Arial MT Pro"/>
              </a:rPr>
              <a:t> red</a:t>
            </a:r>
            <a:r>
              <a:rPr lang="en-US" sz="2699" spc="124">
                <a:solidFill>
                  <a:srgbClr val="F9FFF4"/>
                </a:solidFill>
                <a:latin typeface="Arial MT Pro"/>
                <a:ea typeface="Arial MT Pro"/>
                <a:cs typeface="Arial MT Pro"/>
                <a:sym typeface="Arial MT Pro"/>
              </a:rPr>
              <a:t>irecting energy, and</a:t>
            </a:r>
            <a:r>
              <a:rPr lang="en-US" sz="2699" spc="124">
                <a:solidFill>
                  <a:srgbClr val="F9FFF4"/>
                </a:solidFill>
                <a:latin typeface="Arial MT Pro"/>
                <a:ea typeface="Arial MT Pro"/>
                <a:cs typeface="Arial MT Pro"/>
                <a:sym typeface="Arial MT Pro"/>
              </a:rPr>
              <a:t> facilitating escap</a:t>
            </a:r>
            <a:r>
              <a:rPr lang="en-US" sz="2699" spc="124">
                <a:solidFill>
                  <a:srgbClr val="F9FFF4"/>
                </a:solidFill>
                <a:latin typeface="Arial MT Pro"/>
                <a:ea typeface="Arial MT Pro"/>
                <a:cs typeface="Arial MT Pro"/>
                <a:sym typeface="Arial MT Pro"/>
              </a:rPr>
              <a:t>e with minimal force</a:t>
            </a:r>
            <a:r>
              <a:rPr lang="en-US" sz="2699" spc="124">
                <a:solidFill>
                  <a:srgbClr val="F9FFF4"/>
                </a:solidFill>
                <a:latin typeface="Arial MT Pro"/>
                <a:ea typeface="Arial MT Pro"/>
                <a:cs typeface="Arial MT Pro"/>
                <a:sym typeface="Arial MT Pro"/>
              </a:rPr>
              <a:t>.</a:t>
            </a:r>
          </a:p>
          <a:p>
            <a:pPr algn="l">
              <a:lnSpc>
                <a:spcPts val="3185"/>
              </a:lnSpc>
            </a:pP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9" id="9"/>
          <p:cNvSpPr txBox="true"/>
          <p:nvPr/>
        </p:nvSpPr>
        <p:spPr>
          <a:xfrm rot="0">
            <a:off x="1422795" y="1379763"/>
            <a:ext cx="14215126" cy="1710690"/>
          </a:xfrm>
          <a:prstGeom prst="rect">
            <a:avLst/>
          </a:prstGeom>
        </p:spPr>
        <p:txBody>
          <a:bodyPr anchor="t" rtlCol="false" tIns="0" lIns="0" bIns="0" rIns="0">
            <a:spAutoFit/>
          </a:bodyPr>
          <a:lstStyle/>
          <a:p>
            <a:pPr algn="l">
              <a:lnSpc>
                <a:spcPts val="4409"/>
              </a:lnSpc>
            </a:pPr>
            <a:r>
              <a:rPr lang="en-US" sz="3150" i="true" b="true">
                <a:solidFill>
                  <a:srgbClr val="5CE1E6"/>
                </a:solidFill>
                <a:latin typeface="Arial MT Pro Bold Italics"/>
                <a:ea typeface="Arial MT Pro Bold Italics"/>
                <a:cs typeface="Arial MT Pro Bold Italics"/>
                <a:sym typeface="Arial MT Pro Bold Italics"/>
              </a:rPr>
              <a:t>MABPRO emphasizes the least restricti</a:t>
            </a:r>
            <a:r>
              <a:rPr lang="en-US" sz="3150" i="true" b="true">
                <a:solidFill>
                  <a:srgbClr val="5CE1E6"/>
                </a:solidFill>
                <a:latin typeface="Arial MT Pro Bold Italics"/>
                <a:ea typeface="Arial MT Pro Bold Italics"/>
                <a:cs typeface="Arial MT Pro Bold Italics"/>
                <a:sym typeface="Arial MT Pro Bold Italics"/>
              </a:rPr>
              <a:t>ve response by equipping respon</a:t>
            </a:r>
            <a:r>
              <a:rPr lang="en-US" sz="3150" i="true" b="true">
                <a:solidFill>
                  <a:srgbClr val="5CE1E6"/>
                </a:solidFill>
                <a:latin typeface="Arial MT Pro Bold Italics"/>
                <a:ea typeface="Arial MT Pro Bold Italics"/>
                <a:cs typeface="Arial MT Pro Bold Italics"/>
                <a:sym typeface="Arial MT Pro Bold Italics"/>
              </a:rPr>
              <a:t>ders with strategies rooted in psychometric reflexology—the study of how menta</a:t>
            </a:r>
            <a:r>
              <a:rPr lang="en-US" sz="3150" i="true" b="true">
                <a:solidFill>
                  <a:srgbClr val="5CE1E6"/>
                </a:solidFill>
                <a:latin typeface="Arial MT Pro Bold Italics"/>
                <a:ea typeface="Arial MT Pro Bold Italics"/>
                <a:cs typeface="Arial MT Pro Bold Italics"/>
                <a:sym typeface="Arial MT Pro Bold Italics"/>
              </a:rPr>
              <a:t>l focus </a:t>
            </a:r>
            <a:r>
              <a:rPr lang="en-US" sz="3150" i="true" b="true">
                <a:solidFill>
                  <a:srgbClr val="5CE1E6"/>
                </a:solidFill>
                <a:latin typeface="Arial MT Pro Bold Italics"/>
                <a:ea typeface="Arial MT Pro Bold Italics"/>
                <a:cs typeface="Arial MT Pro Bold Italics"/>
                <a:sym typeface="Arial MT Pro Bold Italics"/>
              </a:rPr>
              <a:t>and r</a:t>
            </a:r>
            <a:r>
              <a:rPr lang="en-US" b="true" sz="3150" i="true">
                <a:solidFill>
                  <a:srgbClr val="5CE1E6"/>
                </a:solidFill>
                <a:latin typeface="Arial MT Pro Bold Italics"/>
                <a:ea typeface="Arial MT Pro Bold Italics"/>
                <a:cs typeface="Arial MT Pro Bold Italics"/>
                <a:sym typeface="Arial MT Pro Bold Italics"/>
              </a:rPr>
              <a:t>eflexive behavior interact under</a:t>
            </a:r>
            <a:r>
              <a:rPr lang="en-US" b="true" sz="3150" i="true">
                <a:solidFill>
                  <a:srgbClr val="5CE1E6"/>
                </a:solidFill>
                <a:latin typeface="Arial MT Pro Bold Italics"/>
                <a:ea typeface="Arial MT Pro Bold Italics"/>
                <a:cs typeface="Arial MT Pro Bold Italics"/>
                <a:sym typeface="Arial MT Pro Bold Italics"/>
              </a:rPr>
              <a:t> </a:t>
            </a:r>
            <a:r>
              <a:rPr lang="en-US" b="true" sz="3150" i="true">
                <a:solidFill>
                  <a:srgbClr val="5CE1E6"/>
                </a:solidFill>
                <a:latin typeface="Arial MT Pro Bold Italics"/>
                <a:ea typeface="Arial MT Pro Bold Italics"/>
                <a:cs typeface="Arial MT Pro Bold Italics"/>
                <a:sym typeface="Arial MT Pro Bold Italics"/>
              </a:rPr>
              <a:t>stress.</a:t>
            </a:r>
          </a:p>
        </p:txBody>
      </p:sp>
    </p:spTree>
  </p:cSld>
  <p:clrMapOvr>
    <a:masterClrMapping/>
  </p:clrMapOvr>
  <p:transition spd="fast">
    <p:circle/>
  </p:transition>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7705605">
            <a:off x="-3202286" y="-1135564"/>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2"/>
            <a:stretch>
              <a:fillRect l="0" t="0" r="0" b="0"/>
            </a:stretch>
          </a:blipFill>
        </p:spPr>
      </p:sp>
      <p:sp>
        <p:nvSpPr>
          <p:cNvPr name="Freeform 3" id="3"/>
          <p:cNvSpPr/>
          <p:nvPr/>
        </p:nvSpPr>
        <p:spPr>
          <a:xfrm flipH="false" flipV="false" rot="-9088373">
            <a:off x="2001925" y="425959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4126685" y="-5644315"/>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3">
              <a:alphaModFix amt="55000"/>
            </a:blip>
            <a:stretch>
              <a:fillRect l="0" t="0" r="0" b="0"/>
            </a:stretch>
          </a:blipFill>
        </p:spPr>
      </p:sp>
      <p:grpSp>
        <p:nvGrpSpPr>
          <p:cNvPr name="Group 5" id="5"/>
          <p:cNvGrpSpPr/>
          <p:nvPr/>
        </p:nvGrpSpPr>
        <p:grpSpPr>
          <a:xfrm rot="0">
            <a:off x="10858235" y="-1079353"/>
            <a:ext cx="8286064" cy="11972436"/>
            <a:chOff x="0" y="0"/>
            <a:chExt cx="4356481" cy="6294628"/>
          </a:xfrm>
        </p:grpSpPr>
        <p:sp>
          <p:nvSpPr>
            <p:cNvPr name="Freeform 6" id="6"/>
            <p:cNvSpPr/>
            <p:nvPr/>
          </p:nvSpPr>
          <p:spPr>
            <a:xfrm flipH="false" flipV="false" rot="0">
              <a:off x="34" y="-5"/>
              <a:ext cx="4356320" cy="6294633"/>
            </a:xfrm>
            <a:custGeom>
              <a:avLst/>
              <a:gdLst/>
              <a:ahLst/>
              <a:cxnLst/>
              <a:rect r="r" b="b" t="t" l="l"/>
              <a:pathLst>
                <a:path h="6294633" w="4356320">
                  <a:moveTo>
                    <a:pt x="4070951" y="481970"/>
                  </a:moveTo>
                  <a:cubicBezTo>
                    <a:pt x="4227923" y="516133"/>
                    <a:pt x="4356320" y="675518"/>
                    <a:pt x="4356320" y="836173"/>
                  </a:cubicBezTo>
                  <a:lnTo>
                    <a:pt x="4356320" y="6002533"/>
                  </a:lnTo>
                  <a:cubicBezTo>
                    <a:pt x="4356320" y="6163188"/>
                    <a:pt x="4224875" y="6294633"/>
                    <a:pt x="4064220" y="6294633"/>
                  </a:cubicBezTo>
                  <a:lnTo>
                    <a:pt x="227169" y="6294633"/>
                  </a:lnTo>
                  <a:cubicBezTo>
                    <a:pt x="66514" y="6294633"/>
                    <a:pt x="-31530" y="6167506"/>
                    <a:pt x="9237" y="6012058"/>
                  </a:cubicBezTo>
                  <a:lnTo>
                    <a:pt x="1528919" y="227081"/>
                  </a:lnTo>
                  <a:cubicBezTo>
                    <a:pt x="1569686" y="71760"/>
                    <a:pt x="1731611" y="-27427"/>
                    <a:pt x="1888583" y="6736"/>
                  </a:cubicBezTo>
                  <a:lnTo>
                    <a:pt x="4070951" y="481970"/>
                  </a:lnTo>
                  <a:close/>
                </a:path>
              </a:pathLst>
            </a:custGeom>
            <a:blipFill>
              <a:blip r:embed="rId4"/>
              <a:stretch>
                <a:fillRect l="-46329" t="0" r="-46329" b="0"/>
              </a:stretch>
            </a:blipFill>
          </p:spPr>
        </p:sp>
      </p:grpSp>
      <p:sp>
        <p:nvSpPr>
          <p:cNvPr name="TextBox 7" id="7"/>
          <p:cNvSpPr txBox="true"/>
          <p:nvPr/>
        </p:nvSpPr>
        <p:spPr>
          <a:xfrm rot="0">
            <a:off x="1028700" y="676547"/>
            <a:ext cx="11984162" cy="1038860"/>
          </a:xfrm>
          <a:prstGeom prst="rect">
            <a:avLst/>
          </a:prstGeom>
        </p:spPr>
        <p:txBody>
          <a:bodyPr anchor="t" rtlCol="false" tIns="0" lIns="0" bIns="0" rIns="0">
            <a:spAutoFit/>
          </a:bodyPr>
          <a:lstStyle/>
          <a:p>
            <a:pPr algn="l">
              <a:lnSpc>
                <a:spcPts val="6399"/>
              </a:lnSpc>
            </a:pPr>
            <a:r>
              <a:rPr lang="en-US" sz="6399" spc="-255">
                <a:solidFill>
                  <a:srgbClr val="F6F6F6"/>
                </a:solidFill>
                <a:latin typeface="Agrandir"/>
                <a:ea typeface="Agrandir"/>
                <a:cs typeface="Agrandir"/>
                <a:sym typeface="Agrandir"/>
              </a:rPr>
              <a:t>Defining Clinical Containment</a:t>
            </a:r>
          </a:p>
        </p:txBody>
      </p:sp>
      <p:sp>
        <p:nvSpPr>
          <p:cNvPr name="TextBox 8" id="8"/>
          <p:cNvSpPr txBox="true"/>
          <p:nvPr/>
        </p:nvSpPr>
        <p:spPr>
          <a:xfrm rot="0">
            <a:off x="1307201" y="2565620"/>
            <a:ext cx="9303384" cy="4615815"/>
          </a:xfrm>
          <a:prstGeom prst="rect">
            <a:avLst/>
          </a:prstGeom>
        </p:spPr>
        <p:txBody>
          <a:bodyPr anchor="t" rtlCol="false" tIns="0" lIns="0" bIns="0" rIns="0">
            <a:spAutoFit/>
          </a:bodyPr>
          <a:lstStyle/>
          <a:p>
            <a:pPr algn="l" marL="518160" indent="-259080" lvl="1">
              <a:lnSpc>
                <a:spcPts val="3359"/>
              </a:lnSpc>
              <a:buFont typeface="Arial"/>
              <a:buChar char="•"/>
            </a:pPr>
            <a:r>
              <a:rPr lang="en-US" sz="2400" spc="-96">
                <a:solidFill>
                  <a:srgbClr val="D8D8D8"/>
                </a:solidFill>
                <a:latin typeface="Poppins"/>
                <a:ea typeface="Poppins"/>
                <a:cs typeface="Poppins"/>
                <a:sym typeface="Poppins"/>
              </a:rPr>
              <a:t>Least Restrictive First: Physical containment is never the first option.</a:t>
            </a:r>
          </a:p>
          <a:p>
            <a:pPr algn="l" marL="518160" indent="-259080" lvl="1">
              <a:lnSpc>
                <a:spcPts val="3359"/>
              </a:lnSpc>
              <a:buFont typeface="Arial"/>
              <a:buChar char="•"/>
            </a:pPr>
            <a:r>
              <a:rPr lang="en-US" sz="2400" spc="-96">
                <a:solidFill>
                  <a:srgbClr val="D8D8D8"/>
                </a:solidFill>
                <a:latin typeface="Poppins"/>
                <a:ea typeface="Poppins"/>
                <a:cs typeface="Poppins"/>
                <a:sym typeface="Poppins"/>
              </a:rPr>
              <a:t>Body Mass Ratio: Teams aim for a 3:1 body mass ratio—not in number of staff, but in total mass—to safely neutralize without excessive force.</a:t>
            </a:r>
          </a:p>
          <a:p>
            <a:pPr algn="l" marL="518160" indent="-259080" lvl="1">
              <a:lnSpc>
                <a:spcPts val="3359"/>
              </a:lnSpc>
              <a:buFont typeface="Arial"/>
              <a:buChar char="•"/>
            </a:pPr>
            <a:r>
              <a:rPr lang="en-US" sz="2400" spc="-96">
                <a:solidFill>
                  <a:srgbClr val="D8D8D8"/>
                </a:solidFill>
                <a:latin typeface="Poppins"/>
                <a:ea typeface="Poppins"/>
                <a:cs typeface="Poppins"/>
                <a:sym typeface="Poppins"/>
              </a:rPr>
              <a:t>Situational Awareness: Responders must be aware of bystanders, environmental hazards, and emotional dynamics in the crisis zone.</a:t>
            </a:r>
          </a:p>
          <a:p>
            <a:pPr algn="l" marL="518160" indent="-259080" lvl="1">
              <a:lnSpc>
                <a:spcPts val="3359"/>
              </a:lnSpc>
              <a:buFont typeface="Arial"/>
              <a:buChar char="•"/>
            </a:pPr>
            <a:r>
              <a:rPr lang="en-US" sz="2400" spc="-96">
                <a:solidFill>
                  <a:srgbClr val="D8D8D8"/>
                </a:solidFill>
                <a:latin typeface="Poppins"/>
                <a:ea typeface="Poppins"/>
                <a:cs typeface="Poppins"/>
                <a:sym typeface="Poppins"/>
              </a:rPr>
              <a:t>Dignity and Rights: Any intervention must respect the patient’s right to be free from abuse and treated with dignity.</a:t>
            </a:r>
          </a:p>
          <a:p>
            <a:pPr algn="l">
              <a:lnSpc>
                <a:spcPts val="3359"/>
              </a:lnSpc>
            </a:pPr>
          </a:p>
        </p:txBody>
      </p:sp>
      <p:sp>
        <p:nvSpPr>
          <p:cNvPr name="TextBox 9" id="9"/>
          <p:cNvSpPr txBox="true"/>
          <p:nvPr/>
        </p:nvSpPr>
        <p:spPr>
          <a:xfrm rot="0">
            <a:off x="1646582" y="1628680"/>
            <a:ext cx="3999210" cy="592455"/>
          </a:xfrm>
          <a:prstGeom prst="rect">
            <a:avLst/>
          </a:prstGeom>
        </p:spPr>
        <p:txBody>
          <a:bodyPr anchor="t" rtlCol="false" tIns="0" lIns="0" bIns="0" rIns="0">
            <a:spAutoFit/>
          </a:bodyPr>
          <a:lstStyle/>
          <a:p>
            <a:pPr algn="l">
              <a:lnSpc>
                <a:spcPts val="4620"/>
              </a:lnSpc>
            </a:pPr>
            <a:r>
              <a:rPr lang="en-US" sz="3300" spc="-132">
                <a:solidFill>
                  <a:srgbClr val="F3DD52"/>
                </a:solidFill>
                <a:latin typeface="Poppins"/>
                <a:ea typeface="Poppins"/>
                <a:cs typeface="Poppins"/>
                <a:sym typeface="Poppins"/>
              </a:rPr>
              <a:t>Key Principles</a:t>
            </a:r>
          </a:p>
        </p:txBody>
      </p:sp>
      <p:pic>
        <p:nvPicPr>
          <p:cNvPr name="Picture 10" id="10"/>
          <p:cNvPicPr>
            <a:picLocks noChangeAspect="true"/>
          </p:cNvPicPr>
          <p:nvPr/>
        </p:nvPicPr>
        <p:blipFill>
          <a:blip r:embed="rId5"/>
          <a:srcRect l="0" t="0" r="0" b="0"/>
          <a:stretch>
            <a:fillRect/>
          </a:stretch>
        </p:blipFill>
        <p:spPr>
          <a:xfrm flipH="false" flipV="false" rot="0">
            <a:off x="1028700" y="1833332"/>
            <a:ext cx="278501" cy="278501"/>
          </a:xfrm>
          <a:prstGeom prst="rect">
            <a:avLst/>
          </a:prstGeom>
        </p:spPr>
      </p:pic>
    </p:spTree>
  </p:cSld>
  <p:clrMapOvr>
    <a:masterClrMapping/>
  </p:clrMapOvr>
  <p:transition spd="fast">
    <p:circle/>
  </p:transition>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7705605">
            <a:off x="-3202286" y="-1135564"/>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2"/>
            <a:stretch>
              <a:fillRect l="0" t="0" r="0" b="0"/>
            </a:stretch>
          </a:blipFill>
        </p:spPr>
      </p:sp>
      <p:sp>
        <p:nvSpPr>
          <p:cNvPr name="Freeform 3" id="3"/>
          <p:cNvSpPr/>
          <p:nvPr/>
        </p:nvSpPr>
        <p:spPr>
          <a:xfrm flipH="false" flipV="false" rot="-9088373">
            <a:off x="2001925" y="425959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4126685" y="-5644315"/>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3">
              <a:alphaModFix amt="55000"/>
            </a:blip>
            <a:stretch>
              <a:fillRect l="0" t="0" r="0" b="0"/>
            </a:stretch>
          </a:blipFill>
        </p:spPr>
      </p:sp>
      <p:grpSp>
        <p:nvGrpSpPr>
          <p:cNvPr name="Group 5" id="5"/>
          <p:cNvGrpSpPr/>
          <p:nvPr/>
        </p:nvGrpSpPr>
        <p:grpSpPr>
          <a:xfrm rot="0">
            <a:off x="12201146" y="-1079353"/>
            <a:ext cx="8286064" cy="11972436"/>
            <a:chOff x="0" y="0"/>
            <a:chExt cx="4356481" cy="6294628"/>
          </a:xfrm>
        </p:grpSpPr>
        <p:sp>
          <p:nvSpPr>
            <p:cNvPr name="Freeform 6" id="6"/>
            <p:cNvSpPr/>
            <p:nvPr/>
          </p:nvSpPr>
          <p:spPr>
            <a:xfrm flipH="false" flipV="false" rot="0">
              <a:off x="34" y="-5"/>
              <a:ext cx="4356320" cy="6294633"/>
            </a:xfrm>
            <a:custGeom>
              <a:avLst/>
              <a:gdLst/>
              <a:ahLst/>
              <a:cxnLst/>
              <a:rect r="r" b="b" t="t" l="l"/>
              <a:pathLst>
                <a:path h="6294633" w="4356320">
                  <a:moveTo>
                    <a:pt x="4070951" y="481970"/>
                  </a:moveTo>
                  <a:cubicBezTo>
                    <a:pt x="4227923" y="516133"/>
                    <a:pt x="4356320" y="675518"/>
                    <a:pt x="4356320" y="836173"/>
                  </a:cubicBezTo>
                  <a:lnTo>
                    <a:pt x="4356320" y="6002533"/>
                  </a:lnTo>
                  <a:cubicBezTo>
                    <a:pt x="4356320" y="6163188"/>
                    <a:pt x="4224875" y="6294633"/>
                    <a:pt x="4064220" y="6294633"/>
                  </a:cubicBezTo>
                  <a:lnTo>
                    <a:pt x="227169" y="6294633"/>
                  </a:lnTo>
                  <a:cubicBezTo>
                    <a:pt x="66514" y="6294633"/>
                    <a:pt x="-31530" y="6167506"/>
                    <a:pt x="9237" y="6012058"/>
                  </a:cubicBezTo>
                  <a:lnTo>
                    <a:pt x="1528919" y="227081"/>
                  </a:lnTo>
                  <a:cubicBezTo>
                    <a:pt x="1569686" y="71760"/>
                    <a:pt x="1731611" y="-27427"/>
                    <a:pt x="1888583" y="6736"/>
                  </a:cubicBezTo>
                  <a:lnTo>
                    <a:pt x="4070951" y="481970"/>
                  </a:lnTo>
                  <a:close/>
                </a:path>
              </a:pathLst>
            </a:custGeom>
            <a:blipFill>
              <a:blip r:embed="rId4"/>
              <a:stretch>
                <a:fillRect l="-46329" t="0" r="-46329" b="0"/>
              </a:stretch>
            </a:blipFill>
          </p:spPr>
        </p:sp>
      </p:grpSp>
      <p:sp>
        <p:nvSpPr>
          <p:cNvPr name="TextBox 7" id="7"/>
          <p:cNvSpPr txBox="true"/>
          <p:nvPr/>
        </p:nvSpPr>
        <p:spPr>
          <a:xfrm rot="0">
            <a:off x="1028700" y="676547"/>
            <a:ext cx="11984162" cy="1038860"/>
          </a:xfrm>
          <a:prstGeom prst="rect">
            <a:avLst/>
          </a:prstGeom>
        </p:spPr>
        <p:txBody>
          <a:bodyPr anchor="t" rtlCol="false" tIns="0" lIns="0" bIns="0" rIns="0">
            <a:spAutoFit/>
          </a:bodyPr>
          <a:lstStyle/>
          <a:p>
            <a:pPr algn="l">
              <a:lnSpc>
                <a:spcPts val="6399"/>
              </a:lnSpc>
            </a:pPr>
            <a:r>
              <a:rPr lang="en-US" sz="6399" spc="-255">
                <a:solidFill>
                  <a:srgbClr val="F6F6F6"/>
                </a:solidFill>
                <a:latin typeface="Agrandir"/>
                <a:ea typeface="Agrandir"/>
                <a:cs typeface="Agrandir"/>
                <a:sym typeface="Agrandir"/>
              </a:rPr>
              <a:t>Defining Clinical Containment</a:t>
            </a:r>
          </a:p>
        </p:txBody>
      </p:sp>
      <p:sp>
        <p:nvSpPr>
          <p:cNvPr name="TextBox 8" id="8"/>
          <p:cNvSpPr txBox="true"/>
          <p:nvPr/>
        </p:nvSpPr>
        <p:spPr>
          <a:xfrm rot="0">
            <a:off x="1553750" y="2318385"/>
            <a:ext cx="10934061" cy="7968615"/>
          </a:xfrm>
          <a:prstGeom prst="rect">
            <a:avLst/>
          </a:prstGeom>
        </p:spPr>
        <p:txBody>
          <a:bodyPr anchor="t" rtlCol="false" tIns="0" lIns="0" bIns="0" rIns="0">
            <a:spAutoFit/>
          </a:bodyPr>
          <a:lstStyle/>
          <a:p>
            <a:pPr algn="l" marL="518160" indent="-259080" lvl="1">
              <a:lnSpc>
                <a:spcPts val="3359"/>
              </a:lnSpc>
              <a:buFont typeface="Arial"/>
              <a:buChar char="•"/>
            </a:pPr>
            <a:r>
              <a:rPr lang="en-US" sz="2400" spc="-96">
                <a:solidFill>
                  <a:srgbClr val="D8D8D8"/>
                </a:solidFill>
                <a:latin typeface="Poppins"/>
                <a:ea typeface="Poppins"/>
                <a:cs typeface="Poppins"/>
                <a:sym typeface="Poppins"/>
              </a:rPr>
              <a:t>Clinical Containment should only be used in cases of imminent danger of serious physical harm—and never as a default or convenience measure. Here are expanded examples of situations where Clinical Containment should not be used, even if the behavior is challenging:</a:t>
            </a:r>
          </a:p>
          <a:p>
            <a:pPr algn="l" marL="518160" indent="-259080" lvl="1">
              <a:lnSpc>
                <a:spcPts val="3359"/>
              </a:lnSpc>
              <a:buFont typeface="Arial"/>
              <a:buChar char="•"/>
            </a:pPr>
            <a:r>
              <a:rPr lang="en-US" sz="2400" spc="-96">
                <a:solidFill>
                  <a:srgbClr val="D8D8D8"/>
                </a:solidFill>
                <a:latin typeface="Poppins"/>
                <a:ea typeface="Poppins"/>
                <a:cs typeface="Poppins"/>
                <a:sym typeface="Poppins"/>
              </a:rPr>
              <a:t>As a Form of Punishment or Discipline...</a:t>
            </a:r>
          </a:p>
          <a:p>
            <a:pPr algn="l" marL="1036320" indent="-345440" lvl="2">
              <a:lnSpc>
                <a:spcPts val="3359"/>
              </a:lnSpc>
              <a:buFont typeface="Arial"/>
              <a:buChar char="⚬"/>
            </a:pPr>
            <a:r>
              <a:rPr lang="en-US" sz="2400" spc="-96">
                <a:solidFill>
                  <a:srgbClr val="D8D8D8"/>
                </a:solidFill>
                <a:latin typeface="Poppins"/>
                <a:ea typeface="Poppins"/>
                <a:cs typeface="Poppins"/>
                <a:sym typeface="Poppins"/>
              </a:rPr>
              <a:t>A patient throws objects or uses profanity after being denied a request.</a:t>
            </a:r>
          </a:p>
          <a:p>
            <a:pPr algn="l" marL="1036320" indent="-345440" lvl="2">
              <a:lnSpc>
                <a:spcPts val="3359"/>
              </a:lnSpc>
              <a:buFont typeface="Arial"/>
              <a:buChar char="⚬"/>
            </a:pPr>
            <a:r>
              <a:rPr lang="en-US" sz="2400" spc="-96">
                <a:solidFill>
                  <a:srgbClr val="D8D8D8"/>
                </a:solidFill>
                <a:latin typeface="Poppins"/>
                <a:ea typeface="Poppins"/>
                <a:cs typeface="Poppins"/>
                <a:sym typeface="Poppins"/>
              </a:rPr>
              <a:t>A child refuses to follow instructions during a behavioral episode.</a:t>
            </a:r>
          </a:p>
          <a:p>
            <a:pPr algn="l" marL="1036320" indent="-345440" lvl="2">
              <a:lnSpc>
                <a:spcPts val="3359"/>
              </a:lnSpc>
              <a:buFont typeface="Arial"/>
              <a:buChar char="⚬"/>
            </a:pPr>
            <a:r>
              <a:rPr lang="en-US" sz="2400" spc="-96">
                <a:solidFill>
                  <a:srgbClr val="D8D8D8"/>
                </a:solidFill>
                <a:latin typeface="Poppins"/>
                <a:ea typeface="Poppins"/>
                <a:cs typeface="Poppins"/>
                <a:sym typeface="Poppins"/>
              </a:rPr>
              <a:t>Containment must never be used to “teach a lesson” or enforce compliance.</a:t>
            </a:r>
          </a:p>
          <a:p>
            <a:pPr algn="l">
              <a:lnSpc>
                <a:spcPts val="3359"/>
              </a:lnSpc>
            </a:pPr>
          </a:p>
          <a:p>
            <a:pPr algn="l" marL="518160" indent="-259080" lvl="1">
              <a:lnSpc>
                <a:spcPts val="3359"/>
              </a:lnSpc>
              <a:buFont typeface="Arial"/>
              <a:buChar char="•"/>
            </a:pPr>
            <a:r>
              <a:rPr lang="en-US" sz="2400" spc="-96">
                <a:solidFill>
                  <a:srgbClr val="D8D8D8"/>
                </a:solidFill>
                <a:latin typeface="Poppins"/>
                <a:ea typeface="Poppins"/>
                <a:cs typeface="Poppins"/>
                <a:sym typeface="Poppins"/>
              </a:rPr>
              <a:t> To Coerce or Retaliate...</a:t>
            </a:r>
          </a:p>
          <a:p>
            <a:pPr algn="l" marL="1036320" indent="-345440" lvl="2">
              <a:lnSpc>
                <a:spcPts val="3359"/>
              </a:lnSpc>
              <a:buFont typeface="Arial"/>
              <a:buChar char="⚬"/>
            </a:pPr>
            <a:r>
              <a:rPr lang="en-US" sz="2400" spc="-96">
                <a:solidFill>
                  <a:srgbClr val="D8D8D8"/>
                </a:solidFill>
                <a:latin typeface="Poppins"/>
                <a:ea typeface="Poppins"/>
                <a:cs typeface="Poppins"/>
                <a:sym typeface="Poppins"/>
              </a:rPr>
              <a:t>A staff member feels disrespected and uses containment to assert authority.</a:t>
            </a:r>
          </a:p>
          <a:p>
            <a:pPr algn="l" marL="1036320" indent="-345440" lvl="2">
              <a:lnSpc>
                <a:spcPts val="3359"/>
              </a:lnSpc>
              <a:buFont typeface="Arial"/>
              <a:buChar char="⚬"/>
            </a:pPr>
            <a:r>
              <a:rPr lang="en-US" sz="2400" spc="-96">
                <a:solidFill>
                  <a:srgbClr val="D8D8D8"/>
                </a:solidFill>
                <a:latin typeface="Poppins"/>
                <a:ea typeface="Poppins"/>
                <a:cs typeface="Poppins"/>
                <a:sym typeface="Poppins"/>
              </a:rPr>
              <a:t>A responder reacts emotionally to verbal aggression or threats.</a:t>
            </a:r>
          </a:p>
          <a:p>
            <a:pPr algn="l" marL="1036320" indent="-345440" lvl="2">
              <a:lnSpc>
                <a:spcPts val="3359"/>
              </a:lnSpc>
              <a:buFont typeface="Arial"/>
              <a:buChar char="⚬"/>
            </a:pPr>
            <a:r>
              <a:rPr lang="en-US" sz="2400" spc="-96">
                <a:solidFill>
                  <a:srgbClr val="D8D8D8"/>
                </a:solidFill>
                <a:latin typeface="Poppins"/>
                <a:ea typeface="Poppins"/>
                <a:cs typeface="Poppins"/>
                <a:sym typeface="Poppins"/>
              </a:rPr>
              <a:t>Containment is not a tool for power or emotional response—it must be grounded in safety.</a:t>
            </a:r>
          </a:p>
          <a:p>
            <a:pPr algn="l">
              <a:lnSpc>
                <a:spcPts val="3359"/>
              </a:lnSpc>
            </a:pPr>
          </a:p>
          <a:p>
            <a:pPr algn="l">
              <a:lnSpc>
                <a:spcPts val="3359"/>
              </a:lnSpc>
            </a:pPr>
          </a:p>
        </p:txBody>
      </p:sp>
      <p:sp>
        <p:nvSpPr>
          <p:cNvPr name="TextBox 9" id="9"/>
          <p:cNvSpPr txBox="true"/>
          <p:nvPr/>
        </p:nvSpPr>
        <p:spPr>
          <a:xfrm rot="0">
            <a:off x="1646582" y="1628680"/>
            <a:ext cx="3999210" cy="592455"/>
          </a:xfrm>
          <a:prstGeom prst="rect">
            <a:avLst/>
          </a:prstGeom>
        </p:spPr>
        <p:txBody>
          <a:bodyPr anchor="t" rtlCol="false" tIns="0" lIns="0" bIns="0" rIns="0">
            <a:spAutoFit/>
          </a:bodyPr>
          <a:lstStyle/>
          <a:p>
            <a:pPr algn="l">
              <a:lnSpc>
                <a:spcPts val="4620"/>
              </a:lnSpc>
            </a:pPr>
            <a:r>
              <a:rPr lang="en-US" sz="3300" spc="-132">
                <a:solidFill>
                  <a:srgbClr val="F3DD52"/>
                </a:solidFill>
                <a:latin typeface="Poppins"/>
                <a:ea typeface="Poppins"/>
                <a:cs typeface="Poppins"/>
                <a:sym typeface="Poppins"/>
              </a:rPr>
              <a:t>What it is NOT...</a:t>
            </a:r>
          </a:p>
        </p:txBody>
      </p:sp>
      <p:pic>
        <p:nvPicPr>
          <p:cNvPr name="Picture 10" id="10"/>
          <p:cNvPicPr>
            <a:picLocks noChangeAspect="true"/>
          </p:cNvPicPr>
          <p:nvPr/>
        </p:nvPicPr>
        <p:blipFill>
          <a:blip r:embed="rId5"/>
          <a:srcRect l="0" t="0" r="0" b="0"/>
          <a:stretch>
            <a:fillRect/>
          </a:stretch>
        </p:blipFill>
        <p:spPr>
          <a:xfrm flipH="false" flipV="false" rot="0">
            <a:off x="1028700" y="1833332"/>
            <a:ext cx="278501" cy="278501"/>
          </a:xfrm>
          <a:prstGeom prst="rect">
            <a:avLst/>
          </a:prstGeom>
        </p:spPr>
      </p:pic>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7705605">
            <a:off x="-3202286" y="-1135564"/>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2"/>
            <a:stretch>
              <a:fillRect l="0" t="0" r="0" b="0"/>
            </a:stretch>
          </a:blipFill>
        </p:spPr>
      </p:sp>
      <p:sp>
        <p:nvSpPr>
          <p:cNvPr name="Freeform 3" id="3"/>
          <p:cNvSpPr/>
          <p:nvPr/>
        </p:nvSpPr>
        <p:spPr>
          <a:xfrm flipH="false" flipV="false" rot="-9088373">
            <a:off x="2001925" y="425959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4126685" y="-5644315"/>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3">
              <a:alphaModFix amt="55000"/>
            </a:blip>
            <a:stretch>
              <a:fillRect l="0" t="0" r="0" b="0"/>
            </a:stretch>
          </a:blipFill>
        </p:spPr>
      </p:sp>
      <p:grpSp>
        <p:nvGrpSpPr>
          <p:cNvPr name="Group 5" id="5"/>
          <p:cNvGrpSpPr/>
          <p:nvPr/>
        </p:nvGrpSpPr>
        <p:grpSpPr>
          <a:xfrm rot="0">
            <a:off x="12201146" y="-1079353"/>
            <a:ext cx="8286064" cy="11972436"/>
            <a:chOff x="0" y="0"/>
            <a:chExt cx="4356481" cy="6294628"/>
          </a:xfrm>
        </p:grpSpPr>
        <p:sp>
          <p:nvSpPr>
            <p:cNvPr name="Freeform 6" id="6"/>
            <p:cNvSpPr/>
            <p:nvPr/>
          </p:nvSpPr>
          <p:spPr>
            <a:xfrm flipH="false" flipV="false" rot="0">
              <a:off x="34" y="-5"/>
              <a:ext cx="4356320" cy="6294633"/>
            </a:xfrm>
            <a:custGeom>
              <a:avLst/>
              <a:gdLst/>
              <a:ahLst/>
              <a:cxnLst/>
              <a:rect r="r" b="b" t="t" l="l"/>
              <a:pathLst>
                <a:path h="6294633" w="4356320">
                  <a:moveTo>
                    <a:pt x="4070951" y="481970"/>
                  </a:moveTo>
                  <a:cubicBezTo>
                    <a:pt x="4227923" y="516133"/>
                    <a:pt x="4356320" y="675518"/>
                    <a:pt x="4356320" y="836173"/>
                  </a:cubicBezTo>
                  <a:lnTo>
                    <a:pt x="4356320" y="6002533"/>
                  </a:lnTo>
                  <a:cubicBezTo>
                    <a:pt x="4356320" y="6163188"/>
                    <a:pt x="4224875" y="6294633"/>
                    <a:pt x="4064220" y="6294633"/>
                  </a:cubicBezTo>
                  <a:lnTo>
                    <a:pt x="227169" y="6294633"/>
                  </a:lnTo>
                  <a:cubicBezTo>
                    <a:pt x="66514" y="6294633"/>
                    <a:pt x="-31530" y="6167506"/>
                    <a:pt x="9237" y="6012058"/>
                  </a:cubicBezTo>
                  <a:lnTo>
                    <a:pt x="1528919" y="227081"/>
                  </a:lnTo>
                  <a:cubicBezTo>
                    <a:pt x="1569686" y="71760"/>
                    <a:pt x="1731611" y="-27427"/>
                    <a:pt x="1888583" y="6736"/>
                  </a:cubicBezTo>
                  <a:lnTo>
                    <a:pt x="4070951" y="481970"/>
                  </a:lnTo>
                  <a:close/>
                </a:path>
              </a:pathLst>
            </a:custGeom>
            <a:blipFill>
              <a:blip r:embed="rId4"/>
              <a:stretch>
                <a:fillRect l="-46329" t="0" r="-46329" b="0"/>
              </a:stretch>
            </a:blipFill>
          </p:spPr>
        </p:sp>
      </p:grpSp>
      <p:sp>
        <p:nvSpPr>
          <p:cNvPr name="TextBox 7" id="7"/>
          <p:cNvSpPr txBox="true"/>
          <p:nvPr/>
        </p:nvSpPr>
        <p:spPr>
          <a:xfrm rot="0">
            <a:off x="1028700" y="676547"/>
            <a:ext cx="11984162" cy="1038860"/>
          </a:xfrm>
          <a:prstGeom prst="rect">
            <a:avLst/>
          </a:prstGeom>
        </p:spPr>
        <p:txBody>
          <a:bodyPr anchor="t" rtlCol="false" tIns="0" lIns="0" bIns="0" rIns="0">
            <a:spAutoFit/>
          </a:bodyPr>
          <a:lstStyle/>
          <a:p>
            <a:pPr algn="l">
              <a:lnSpc>
                <a:spcPts val="6399"/>
              </a:lnSpc>
            </a:pPr>
            <a:r>
              <a:rPr lang="en-US" sz="6399" spc="-255">
                <a:solidFill>
                  <a:srgbClr val="F6F6F6"/>
                </a:solidFill>
                <a:latin typeface="Agrandir"/>
                <a:ea typeface="Agrandir"/>
                <a:cs typeface="Agrandir"/>
                <a:sym typeface="Agrandir"/>
              </a:rPr>
              <a:t>Defining Clinical Containment</a:t>
            </a:r>
          </a:p>
        </p:txBody>
      </p:sp>
      <p:sp>
        <p:nvSpPr>
          <p:cNvPr name="TextBox 8" id="8"/>
          <p:cNvSpPr txBox="true"/>
          <p:nvPr/>
        </p:nvSpPr>
        <p:spPr>
          <a:xfrm rot="0">
            <a:off x="1553750" y="2163985"/>
            <a:ext cx="10934061" cy="4615815"/>
          </a:xfrm>
          <a:prstGeom prst="rect">
            <a:avLst/>
          </a:prstGeom>
        </p:spPr>
        <p:txBody>
          <a:bodyPr anchor="t" rtlCol="false" tIns="0" lIns="0" bIns="0" rIns="0">
            <a:spAutoFit/>
          </a:bodyPr>
          <a:lstStyle/>
          <a:p>
            <a:pPr algn="l">
              <a:lnSpc>
                <a:spcPts val="3359"/>
              </a:lnSpc>
            </a:pPr>
          </a:p>
          <a:p>
            <a:pPr algn="l" marL="1036320" indent="-345440" lvl="2">
              <a:lnSpc>
                <a:spcPts val="3359"/>
              </a:lnSpc>
              <a:buFont typeface="Arial"/>
              <a:buChar char="⚬"/>
            </a:pPr>
            <a:r>
              <a:rPr lang="en-US" sz="2400" spc="-96">
                <a:solidFill>
                  <a:srgbClr val="D8D8D8"/>
                </a:solidFill>
                <a:latin typeface="Poppins"/>
                <a:ea typeface="Poppins"/>
                <a:cs typeface="Poppins"/>
                <a:sym typeface="Poppins"/>
              </a:rPr>
              <a:t>The</a:t>
            </a:r>
            <a:r>
              <a:rPr lang="en-US" sz="2400" spc="-96">
                <a:solidFill>
                  <a:srgbClr val="D8D8D8"/>
                </a:solidFill>
                <a:latin typeface="Poppins"/>
                <a:ea typeface="Poppins"/>
                <a:cs typeface="Poppins"/>
                <a:sym typeface="Poppins"/>
              </a:rPr>
              <a:t> containment method restricts breathing or causes pain.</a:t>
            </a:r>
          </a:p>
          <a:p>
            <a:pPr algn="l" marL="1036320" indent="-345440" lvl="2">
              <a:lnSpc>
                <a:spcPts val="3359"/>
              </a:lnSpc>
              <a:buFont typeface="Arial"/>
              <a:buChar char="⚬"/>
            </a:pPr>
            <a:r>
              <a:rPr lang="en-US" sz="2400" spc="-96">
                <a:solidFill>
                  <a:srgbClr val="D8D8D8"/>
                </a:solidFill>
                <a:latin typeface="Poppins"/>
                <a:ea typeface="Poppins"/>
                <a:cs typeface="Poppins"/>
                <a:sym typeface="Poppins"/>
              </a:rPr>
              <a:t>Containment must never compromise the patient’s physical integrity or violate their rights.</a:t>
            </a:r>
          </a:p>
          <a:p>
            <a:pPr algn="l">
              <a:lnSpc>
                <a:spcPts val="3359"/>
              </a:lnSpc>
            </a:pPr>
          </a:p>
          <a:p>
            <a:pPr algn="l" marL="518160" indent="-259080" lvl="1">
              <a:lnSpc>
                <a:spcPts val="3359"/>
              </a:lnSpc>
              <a:buFont typeface="Arial"/>
              <a:buChar char="•"/>
            </a:pPr>
            <a:r>
              <a:rPr lang="en-US" sz="2400" spc="-96">
                <a:solidFill>
                  <a:srgbClr val="D8D8D8"/>
                </a:solidFill>
                <a:latin typeface="Poppins"/>
                <a:ea typeface="Poppins"/>
                <a:cs typeface="Poppins"/>
                <a:sym typeface="Poppins"/>
              </a:rPr>
              <a:t>Without Proper Team Coordination or Training</a:t>
            </a:r>
          </a:p>
          <a:p>
            <a:pPr algn="l" marL="1036320" indent="-345440" lvl="2">
              <a:lnSpc>
                <a:spcPts val="3359"/>
              </a:lnSpc>
              <a:buFont typeface="Arial"/>
              <a:buChar char="⚬"/>
            </a:pPr>
            <a:r>
              <a:rPr lang="en-US" sz="2400" spc="-96">
                <a:solidFill>
                  <a:srgbClr val="D8D8D8"/>
                </a:solidFill>
                <a:latin typeface="Poppins"/>
                <a:ea typeface="Poppins"/>
                <a:cs typeface="Poppins"/>
                <a:sym typeface="Poppins"/>
              </a:rPr>
              <a:t>Staff attempt containment without maintaining a 3:1 body mass ratio.</a:t>
            </a:r>
          </a:p>
          <a:p>
            <a:pPr algn="l" marL="1036320" indent="-345440" lvl="2">
              <a:lnSpc>
                <a:spcPts val="3359"/>
              </a:lnSpc>
              <a:buFont typeface="Arial"/>
              <a:buChar char="⚬"/>
            </a:pPr>
            <a:r>
              <a:rPr lang="en-US" sz="2400" spc="-96">
                <a:solidFill>
                  <a:srgbClr val="D8D8D8"/>
                </a:solidFill>
                <a:latin typeface="Poppins"/>
                <a:ea typeface="Poppins"/>
                <a:cs typeface="Poppins"/>
                <a:sym typeface="Poppins"/>
              </a:rPr>
              <a:t>The team lacks clarity on roles, safety zones, or physical response principles.</a:t>
            </a:r>
          </a:p>
          <a:p>
            <a:pPr algn="l" marL="1036320" indent="-345440" lvl="2">
              <a:lnSpc>
                <a:spcPts val="3359"/>
              </a:lnSpc>
              <a:buFont typeface="Arial"/>
              <a:buChar char="⚬"/>
            </a:pPr>
            <a:r>
              <a:rPr lang="en-US" sz="2400" spc="-96">
                <a:solidFill>
                  <a:srgbClr val="D8D8D8"/>
                </a:solidFill>
                <a:latin typeface="Poppins"/>
                <a:ea typeface="Poppins"/>
                <a:cs typeface="Poppins"/>
                <a:sym typeface="Poppins"/>
              </a:rPr>
              <a:t>Improper c</a:t>
            </a:r>
            <a:r>
              <a:rPr lang="en-US" sz="2400" spc="-96">
                <a:solidFill>
                  <a:srgbClr val="D8D8D8"/>
                </a:solidFill>
                <a:latin typeface="Poppins"/>
                <a:ea typeface="Poppins"/>
                <a:cs typeface="Poppins"/>
                <a:sym typeface="Poppins"/>
              </a:rPr>
              <a:t>ontainment increases risk for both patient and staff.</a:t>
            </a:r>
          </a:p>
          <a:p>
            <a:pPr algn="l">
              <a:lnSpc>
                <a:spcPts val="3359"/>
              </a:lnSpc>
            </a:pPr>
          </a:p>
        </p:txBody>
      </p:sp>
      <p:sp>
        <p:nvSpPr>
          <p:cNvPr name="TextBox 9" id="9"/>
          <p:cNvSpPr txBox="true"/>
          <p:nvPr/>
        </p:nvSpPr>
        <p:spPr>
          <a:xfrm rot="0">
            <a:off x="1646582" y="1628680"/>
            <a:ext cx="3999210" cy="592455"/>
          </a:xfrm>
          <a:prstGeom prst="rect">
            <a:avLst/>
          </a:prstGeom>
        </p:spPr>
        <p:txBody>
          <a:bodyPr anchor="t" rtlCol="false" tIns="0" lIns="0" bIns="0" rIns="0">
            <a:spAutoFit/>
          </a:bodyPr>
          <a:lstStyle/>
          <a:p>
            <a:pPr algn="l">
              <a:lnSpc>
                <a:spcPts val="4620"/>
              </a:lnSpc>
            </a:pPr>
            <a:r>
              <a:rPr lang="en-US" sz="3300" spc="-132">
                <a:solidFill>
                  <a:srgbClr val="F3DD52"/>
                </a:solidFill>
                <a:latin typeface="Poppins"/>
                <a:ea typeface="Poppins"/>
                <a:cs typeface="Poppins"/>
                <a:sym typeface="Poppins"/>
              </a:rPr>
              <a:t>What it is NOT...</a:t>
            </a:r>
          </a:p>
        </p:txBody>
      </p:sp>
      <p:pic>
        <p:nvPicPr>
          <p:cNvPr name="Picture 10" id="10"/>
          <p:cNvPicPr>
            <a:picLocks noChangeAspect="true"/>
          </p:cNvPicPr>
          <p:nvPr/>
        </p:nvPicPr>
        <p:blipFill>
          <a:blip r:embed="rId5"/>
          <a:srcRect l="0" t="0" r="0" b="0"/>
          <a:stretch>
            <a:fillRect/>
          </a:stretch>
        </p:blipFill>
        <p:spPr>
          <a:xfrm flipH="false" flipV="false" rot="0">
            <a:off x="1028700" y="1833332"/>
            <a:ext cx="278501" cy="278501"/>
          </a:xfrm>
          <a:prstGeom prst="rect">
            <a:avLst/>
          </a:prstGeom>
        </p:spPr>
      </p:pic>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7705605">
            <a:off x="-3202286" y="-1135564"/>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2"/>
            <a:stretch>
              <a:fillRect l="0" t="0" r="0" b="0"/>
            </a:stretch>
          </a:blipFill>
        </p:spPr>
      </p:sp>
      <p:sp>
        <p:nvSpPr>
          <p:cNvPr name="Freeform 3" id="3"/>
          <p:cNvSpPr/>
          <p:nvPr/>
        </p:nvSpPr>
        <p:spPr>
          <a:xfrm flipH="false" flipV="false" rot="-9088373">
            <a:off x="2001925" y="425959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4126685" y="-5644315"/>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3">
              <a:alphaModFix amt="55000"/>
            </a:blip>
            <a:stretch>
              <a:fillRect l="0" t="0" r="0" b="0"/>
            </a:stretch>
          </a:blipFill>
        </p:spPr>
      </p:sp>
      <p:grpSp>
        <p:nvGrpSpPr>
          <p:cNvPr name="Group 5" id="5"/>
          <p:cNvGrpSpPr/>
          <p:nvPr/>
        </p:nvGrpSpPr>
        <p:grpSpPr>
          <a:xfrm rot="0">
            <a:off x="12201146" y="-1079353"/>
            <a:ext cx="8286064" cy="11972436"/>
            <a:chOff x="0" y="0"/>
            <a:chExt cx="4356481" cy="6294628"/>
          </a:xfrm>
        </p:grpSpPr>
        <p:sp>
          <p:nvSpPr>
            <p:cNvPr name="Freeform 6" id="6"/>
            <p:cNvSpPr/>
            <p:nvPr/>
          </p:nvSpPr>
          <p:spPr>
            <a:xfrm flipH="false" flipV="false" rot="0">
              <a:off x="34" y="-5"/>
              <a:ext cx="4356320" cy="6294633"/>
            </a:xfrm>
            <a:custGeom>
              <a:avLst/>
              <a:gdLst/>
              <a:ahLst/>
              <a:cxnLst/>
              <a:rect r="r" b="b" t="t" l="l"/>
              <a:pathLst>
                <a:path h="6294633" w="4356320">
                  <a:moveTo>
                    <a:pt x="4070951" y="481970"/>
                  </a:moveTo>
                  <a:cubicBezTo>
                    <a:pt x="4227923" y="516133"/>
                    <a:pt x="4356320" y="675518"/>
                    <a:pt x="4356320" y="836173"/>
                  </a:cubicBezTo>
                  <a:lnTo>
                    <a:pt x="4356320" y="6002533"/>
                  </a:lnTo>
                  <a:cubicBezTo>
                    <a:pt x="4356320" y="6163188"/>
                    <a:pt x="4224875" y="6294633"/>
                    <a:pt x="4064220" y="6294633"/>
                  </a:cubicBezTo>
                  <a:lnTo>
                    <a:pt x="227169" y="6294633"/>
                  </a:lnTo>
                  <a:cubicBezTo>
                    <a:pt x="66514" y="6294633"/>
                    <a:pt x="-31530" y="6167506"/>
                    <a:pt x="9237" y="6012058"/>
                  </a:cubicBezTo>
                  <a:lnTo>
                    <a:pt x="1528919" y="227081"/>
                  </a:lnTo>
                  <a:cubicBezTo>
                    <a:pt x="1569686" y="71760"/>
                    <a:pt x="1731611" y="-27427"/>
                    <a:pt x="1888583" y="6736"/>
                  </a:cubicBezTo>
                  <a:lnTo>
                    <a:pt x="4070951" y="481970"/>
                  </a:lnTo>
                  <a:close/>
                </a:path>
              </a:pathLst>
            </a:custGeom>
            <a:blipFill>
              <a:blip r:embed="rId4"/>
              <a:stretch>
                <a:fillRect l="-46329" t="0" r="-46329" b="0"/>
              </a:stretch>
            </a:blipFill>
          </p:spPr>
        </p:sp>
      </p:grpSp>
      <p:sp>
        <p:nvSpPr>
          <p:cNvPr name="TextBox 7" id="7"/>
          <p:cNvSpPr txBox="true"/>
          <p:nvPr/>
        </p:nvSpPr>
        <p:spPr>
          <a:xfrm rot="0">
            <a:off x="782151" y="370745"/>
            <a:ext cx="11984162" cy="1038860"/>
          </a:xfrm>
          <a:prstGeom prst="rect">
            <a:avLst/>
          </a:prstGeom>
        </p:spPr>
        <p:txBody>
          <a:bodyPr anchor="t" rtlCol="false" tIns="0" lIns="0" bIns="0" rIns="0">
            <a:spAutoFit/>
          </a:bodyPr>
          <a:lstStyle/>
          <a:p>
            <a:pPr algn="l">
              <a:lnSpc>
                <a:spcPts val="6399"/>
              </a:lnSpc>
            </a:pPr>
            <a:r>
              <a:rPr lang="en-US" sz="6399" spc="-255">
                <a:solidFill>
                  <a:srgbClr val="F6F6F6"/>
                </a:solidFill>
                <a:latin typeface="Agrandir"/>
                <a:ea typeface="Agrandir"/>
                <a:cs typeface="Agrandir"/>
                <a:sym typeface="Agrandir"/>
              </a:rPr>
              <a:t>Defining Clinical Containment</a:t>
            </a:r>
          </a:p>
        </p:txBody>
      </p:sp>
      <p:sp>
        <p:nvSpPr>
          <p:cNvPr name="TextBox 8" id="8"/>
          <p:cNvSpPr txBox="true"/>
          <p:nvPr/>
        </p:nvSpPr>
        <p:spPr>
          <a:xfrm rot="0">
            <a:off x="1307201" y="2364010"/>
            <a:ext cx="10934061" cy="7549515"/>
          </a:xfrm>
          <a:prstGeom prst="rect">
            <a:avLst/>
          </a:prstGeom>
        </p:spPr>
        <p:txBody>
          <a:bodyPr anchor="t" rtlCol="false" tIns="0" lIns="0" bIns="0" rIns="0">
            <a:spAutoFit/>
          </a:bodyPr>
          <a:lstStyle/>
          <a:p>
            <a:pPr algn="l" marL="518160" indent="-259080" lvl="1">
              <a:lnSpc>
                <a:spcPts val="3359"/>
              </a:lnSpc>
              <a:buFont typeface="Arial"/>
              <a:buChar char="•"/>
            </a:pPr>
            <a:r>
              <a:rPr lang="en-US" sz="2400" spc="-96">
                <a:solidFill>
                  <a:srgbClr val="D8D8D8"/>
                </a:solidFill>
                <a:latin typeface="Poppins"/>
                <a:ea typeface="Poppins"/>
                <a:cs typeface="Poppins"/>
                <a:sym typeface="Poppins"/>
              </a:rPr>
              <a:t>For Staff Convenience...</a:t>
            </a:r>
          </a:p>
          <a:p>
            <a:pPr algn="l" marL="1036320" indent="-345440" lvl="2">
              <a:lnSpc>
                <a:spcPts val="3359"/>
              </a:lnSpc>
              <a:buFont typeface="Arial"/>
              <a:buChar char="⚬"/>
            </a:pPr>
            <a:r>
              <a:rPr lang="en-US" sz="2400" spc="-96">
                <a:solidFill>
                  <a:srgbClr val="D8D8D8"/>
                </a:solidFill>
                <a:latin typeface="Poppins"/>
                <a:ea typeface="Poppins"/>
                <a:cs typeface="Poppins"/>
                <a:sym typeface="Poppins"/>
              </a:rPr>
              <a:t>A patient is pacing or loudly venting, but poses no physical threat.</a:t>
            </a:r>
          </a:p>
          <a:p>
            <a:pPr algn="l" marL="1036320" indent="-345440" lvl="2">
              <a:lnSpc>
                <a:spcPts val="3359"/>
              </a:lnSpc>
              <a:buFont typeface="Arial"/>
              <a:buChar char="⚬"/>
            </a:pPr>
            <a:r>
              <a:rPr lang="en-US" sz="2400" spc="-96">
                <a:solidFill>
                  <a:srgbClr val="D8D8D8"/>
                </a:solidFill>
                <a:latin typeface="Poppins"/>
                <a:ea typeface="Poppins"/>
                <a:cs typeface="Poppins"/>
                <a:sym typeface="Poppins"/>
              </a:rPr>
              <a:t>A team wants to “get control quickly” to resume routine operations.</a:t>
            </a:r>
          </a:p>
          <a:p>
            <a:pPr algn="l" marL="1036320" indent="-345440" lvl="2">
              <a:lnSpc>
                <a:spcPts val="3359"/>
              </a:lnSpc>
              <a:buFont typeface="Arial"/>
              <a:buChar char="⚬"/>
            </a:pPr>
            <a:r>
              <a:rPr lang="en-US" sz="2400" spc="-96">
                <a:solidFill>
                  <a:srgbClr val="D8D8D8"/>
                </a:solidFill>
                <a:latin typeface="Poppins"/>
                <a:ea typeface="Poppins"/>
                <a:cs typeface="Poppins"/>
                <a:sym typeface="Poppins"/>
              </a:rPr>
              <a:t>Containment should never be used to speed up workflow or reduce discomfort.</a:t>
            </a:r>
          </a:p>
          <a:p>
            <a:pPr algn="l">
              <a:lnSpc>
                <a:spcPts val="3359"/>
              </a:lnSpc>
            </a:pPr>
          </a:p>
          <a:p>
            <a:pPr algn="l" marL="518160" indent="-259080" lvl="1">
              <a:lnSpc>
                <a:spcPts val="3359"/>
              </a:lnSpc>
              <a:buFont typeface="Arial"/>
              <a:buChar char="•"/>
            </a:pPr>
            <a:r>
              <a:rPr lang="en-US" sz="2400" spc="-96">
                <a:solidFill>
                  <a:srgbClr val="D8D8D8"/>
                </a:solidFill>
                <a:latin typeface="Poppins"/>
                <a:ea typeface="Poppins"/>
                <a:cs typeface="Poppins"/>
                <a:sym typeface="Poppins"/>
              </a:rPr>
              <a:t>When Safer Alternatives Are Available...</a:t>
            </a:r>
          </a:p>
          <a:p>
            <a:pPr algn="l" marL="1036320" indent="-345440" lvl="2">
              <a:lnSpc>
                <a:spcPts val="3359"/>
              </a:lnSpc>
              <a:buFont typeface="Arial"/>
              <a:buChar char="⚬"/>
            </a:pPr>
            <a:r>
              <a:rPr lang="en-US" sz="2400" spc="-96">
                <a:solidFill>
                  <a:srgbClr val="D8D8D8"/>
                </a:solidFill>
                <a:latin typeface="Poppins"/>
                <a:ea typeface="Poppins"/>
                <a:cs typeface="Poppins"/>
                <a:sym typeface="Poppins"/>
              </a:rPr>
              <a:t>The individual is verbally escalated but still responsive to negotiation.</a:t>
            </a:r>
          </a:p>
          <a:p>
            <a:pPr algn="l" marL="1036320" indent="-345440" lvl="2">
              <a:lnSpc>
                <a:spcPts val="3359"/>
              </a:lnSpc>
              <a:buFont typeface="Arial"/>
              <a:buChar char="⚬"/>
            </a:pPr>
            <a:r>
              <a:rPr lang="en-US" sz="2400" spc="-96">
                <a:solidFill>
                  <a:srgbClr val="D8D8D8"/>
                </a:solidFill>
                <a:latin typeface="Poppins"/>
                <a:ea typeface="Poppins"/>
                <a:cs typeface="Poppins"/>
                <a:sym typeface="Poppins"/>
              </a:rPr>
              <a:t>Environmental adjustments (e.g., removing triggers or offering space) haven’t been tried.</a:t>
            </a:r>
          </a:p>
          <a:p>
            <a:pPr algn="l" marL="1036320" indent="-345440" lvl="2">
              <a:lnSpc>
                <a:spcPts val="3359"/>
              </a:lnSpc>
              <a:buFont typeface="Arial"/>
              <a:buChar char="⚬"/>
            </a:pPr>
            <a:r>
              <a:rPr lang="en-US" sz="2400" spc="-96">
                <a:solidFill>
                  <a:srgbClr val="D8D8D8"/>
                </a:solidFill>
                <a:latin typeface="Poppins"/>
                <a:ea typeface="Poppins"/>
                <a:cs typeface="Poppins"/>
                <a:sym typeface="Poppins"/>
              </a:rPr>
              <a:t>All non-physical intervention</a:t>
            </a:r>
            <a:r>
              <a:rPr lang="en-US" sz="2400" spc="-96">
                <a:solidFill>
                  <a:srgbClr val="D8D8D8"/>
                </a:solidFill>
                <a:latin typeface="Poppins"/>
                <a:ea typeface="Poppins"/>
                <a:cs typeface="Poppins"/>
                <a:sym typeface="Poppins"/>
              </a:rPr>
              <a:t>s must be exhausted before containment is considered.</a:t>
            </a:r>
          </a:p>
          <a:p>
            <a:pPr algn="l">
              <a:lnSpc>
                <a:spcPts val="3359"/>
              </a:lnSpc>
            </a:pPr>
          </a:p>
          <a:p>
            <a:pPr algn="l" marL="518160" indent="-259080" lvl="1">
              <a:lnSpc>
                <a:spcPts val="3359"/>
              </a:lnSpc>
              <a:buFont typeface="Arial"/>
              <a:buChar char="•"/>
            </a:pPr>
            <a:r>
              <a:rPr lang="en-US" sz="2400" spc="-96">
                <a:solidFill>
                  <a:srgbClr val="D8D8D8"/>
                </a:solidFill>
                <a:latin typeface="Poppins"/>
                <a:ea typeface="Poppins"/>
                <a:cs typeface="Poppins"/>
                <a:sym typeface="Poppins"/>
              </a:rPr>
              <a:t> In Situations That Risk Harm to the Patient</a:t>
            </a:r>
          </a:p>
          <a:p>
            <a:pPr algn="l" marL="1036320" indent="-345440" lvl="2">
              <a:lnSpc>
                <a:spcPts val="3359"/>
              </a:lnSpc>
              <a:buFont typeface="Arial"/>
              <a:buChar char="⚬"/>
            </a:pPr>
            <a:r>
              <a:rPr lang="en-US" sz="2400" spc="-96">
                <a:solidFill>
                  <a:srgbClr val="D8D8D8"/>
                </a:solidFill>
                <a:latin typeface="Poppins"/>
                <a:ea typeface="Poppins"/>
                <a:cs typeface="Poppins"/>
                <a:sym typeface="Poppins"/>
              </a:rPr>
              <a:t>The individual has a medical condition that could be worsened by physical restraint.</a:t>
            </a:r>
          </a:p>
          <a:p>
            <a:pPr algn="l" marL="1036320" indent="-345440" lvl="2">
              <a:lnSpc>
                <a:spcPts val="3359"/>
              </a:lnSpc>
              <a:buFont typeface="Arial"/>
              <a:buChar char="⚬"/>
            </a:pPr>
            <a:r>
              <a:rPr lang="en-US" sz="2400" spc="-96">
                <a:solidFill>
                  <a:srgbClr val="D8D8D8"/>
                </a:solidFill>
                <a:latin typeface="Poppins"/>
                <a:ea typeface="Poppins"/>
                <a:cs typeface="Poppins"/>
                <a:sym typeface="Poppins"/>
              </a:rPr>
              <a:t>Improper c</a:t>
            </a:r>
            <a:r>
              <a:rPr lang="en-US" sz="2400" spc="-96">
                <a:solidFill>
                  <a:srgbClr val="D8D8D8"/>
                </a:solidFill>
                <a:latin typeface="Poppins"/>
                <a:ea typeface="Poppins"/>
                <a:cs typeface="Poppins"/>
                <a:sym typeface="Poppins"/>
              </a:rPr>
              <a:t>ontainment increases risk for both patient and staff.</a:t>
            </a:r>
          </a:p>
          <a:p>
            <a:pPr algn="l">
              <a:lnSpc>
                <a:spcPts val="3359"/>
              </a:lnSpc>
            </a:pPr>
          </a:p>
        </p:txBody>
      </p:sp>
      <p:sp>
        <p:nvSpPr>
          <p:cNvPr name="TextBox 9" id="9"/>
          <p:cNvSpPr txBox="true"/>
          <p:nvPr/>
        </p:nvSpPr>
        <p:spPr>
          <a:xfrm rot="0">
            <a:off x="1646582" y="1628680"/>
            <a:ext cx="3999210" cy="592455"/>
          </a:xfrm>
          <a:prstGeom prst="rect">
            <a:avLst/>
          </a:prstGeom>
        </p:spPr>
        <p:txBody>
          <a:bodyPr anchor="t" rtlCol="false" tIns="0" lIns="0" bIns="0" rIns="0">
            <a:spAutoFit/>
          </a:bodyPr>
          <a:lstStyle/>
          <a:p>
            <a:pPr algn="l">
              <a:lnSpc>
                <a:spcPts val="4620"/>
              </a:lnSpc>
            </a:pPr>
            <a:r>
              <a:rPr lang="en-US" sz="3300" spc="-132">
                <a:solidFill>
                  <a:srgbClr val="F3DD52"/>
                </a:solidFill>
                <a:latin typeface="Poppins"/>
                <a:ea typeface="Poppins"/>
                <a:cs typeface="Poppins"/>
                <a:sym typeface="Poppins"/>
              </a:rPr>
              <a:t>What it is NOT...</a:t>
            </a:r>
          </a:p>
        </p:txBody>
      </p:sp>
      <p:pic>
        <p:nvPicPr>
          <p:cNvPr name="Picture 10" id="10"/>
          <p:cNvPicPr>
            <a:picLocks noChangeAspect="true"/>
          </p:cNvPicPr>
          <p:nvPr/>
        </p:nvPicPr>
        <p:blipFill>
          <a:blip r:embed="rId5"/>
          <a:srcRect l="0" t="0" r="0" b="0"/>
          <a:stretch>
            <a:fillRect/>
          </a:stretch>
        </p:blipFill>
        <p:spPr>
          <a:xfrm flipH="false" flipV="false" rot="0">
            <a:off x="1028700" y="1833332"/>
            <a:ext cx="278501" cy="278501"/>
          </a:xfrm>
          <a:prstGeom prst="rect">
            <a:avLst/>
          </a:prstGeom>
        </p:spPr>
      </p:pic>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3544205" y="102073"/>
            <a:ext cx="12098558" cy="10470294"/>
          </a:xfrm>
          <a:custGeom>
            <a:avLst/>
            <a:gdLst/>
            <a:ahLst/>
            <a:cxnLst/>
            <a:rect r="r" b="b" t="t" l="l"/>
            <a:pathLst>
              <a:path h="10470294" w="12098558">
                <a:moveTo>
                  <a:pt x="0" y="0"/>
                </a:moveTo>
                <a:lnTo>
                  <a:pt x="12098558" y="0"/>
                </a:lnTo>
                <a:lnTo>
                  <a:pt x="12098558" y="10470293"/>
                </a:lnTo>
                <a:lnTo>
                  <a:pt x="0" y="10470293"/>
                </a:lnTo>
                <a:lnTo>
                  <a:pt x="0" y="0"/>
                </a:lnTo>
                <a:close/>
              </a:path>
            </a:pathLst>
          </a:custGeom>
          <a:blipFill>
            <a:blip r:embed="rId2">
              <a:alphaModFix amt="31999"/>
            </a:blip>
            <a:stretch>
              <a:fillRect l="0" t="0" r="0" b="0"/>
            </a:stretch>
          </a:blipFill>
        </p:spPr>
      </p:sp>
      <p:sp>
        <p:nvSpPr>
          <p:cNvPr name="Freeform 3" id="3"/>
          <p:cNvSpPr/>
          <p:nvPr/>
        </p:nvSpPr>
        <p:spPr>
          <a:xfrm flipH="false" flipV="false" rot="-9088373">
            <a:off x="11374433" y="1289228"/>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2841350" y="-2782743"/>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6758718" y="9371458"/>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7237244" y="9371458"/>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6278882" y="9371458"/>
            <a:ext cx="278501" cy="278501"/>
          </a:xfrm>
          <a:prstGeom prst="rect">
            <a:avLst/>
          </a:prstGeom>
        </p:spPr>
      </p:pic>
      <p:sp>
        <p:nvSpPr>
          <p:cNvPr name="Freeform 8" id="8"/>
          <p:cNvSpPr/>
          <p:nvPr/>
        </p:nvSpPr>
        <p:spPr>
          <a:xfrm flipH="false" flipV="false" rot="0">
            <a:off x="-545450" y="3778197"/>
            <a:ext cx="19042315" cy="4022689"/>
          </a:xfrm>
          <a:custGeom>
            <a:avLst/>
            <a:gdLst/>
            <a:ahLst/>
            <a:cxnLst/>
            <a:rect r="r" b="b" t="t" l="l"/>
            <a:pathLst>
              <a:path h="4022689" w="19042315">
                <a:moveTo>
                  <a:pt x="0" y="0"/>
                </a:moveTo>
                <a:lnTo>
                  <a:pt x="19042315" y="0"/>
                </a:lnTo>
                <a:lnTo>
                  <a:pt x="19042315" y="4022689"/>
                </a:lnTo>
                <a:lnTo>
                  <a:pt x="0" y="4022689"/>
                </a:lnTo>
                <a:lnTo>
                  <a:pt x="0" y="0"/>
                </a:lnTo>
                <a:close/>
              </a:path>
            </a:pathLst>
          </a:custGeom>
          <a:blipFill>
            <a:blip r:embed="rId6">
              <a:alphaModFix amt="68000"/>
              <a:extLst>
                <a:ext uri="{96DAC541-7B7A-43D3-8B79-37D633B846F1}">
                  <asvg:svgBlip xmlns:asvg="http://schemas.microsoft.com/office/drawing/2016/SVG/main" r:embed="rId7"/>
                </a:ext>
              </a:extLst>
            </a:blip>
            <a:stretch>
              <a:fillRect l="0" t="0" r="0" b="0"/>
            </a:stretch>
          </a:blipFill>
        </p:spPr>
      </p:sp>
      <p:sp>
        <p:nvSpPr>
          <p:cNvPr name="Freeform 9" id="9"/>
          <p:cNvSpPr/>
          <p:nvPr/>
        </p:nvSpPr>
        <p:spPr>
          <a:xfrm flipH="false" flipV="false" rot="0">
            <a:off x="7588305" y="4200267"/>
            <a:ext cx="5662273" cy="2604646"/>
          </a:xfrm>
          <a:custGeom>
            <a:avLst/>
            <a:gdLst/>
            <a:ahLst/>
            <a:cxnLst/>
            <a:rect r="r" b="b" t="t" l="l"/>
            <a:pathLst>
              <a:path h="2604646" w="5662273">
                <a:moveTo>
                  <a:pt x="0" y="0"/>
                </a:moveTo>
                <a:lnTo>
                  <a:pt x="5662273" y="0"/>
                </a:lnTo>
                <a:lnTo>
                  <a:pt x="5662273" y="2604645"/>
                </a:lnTo>
                <a:lnTo>
                  <a:pt x="0" y="2604645"/>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pic>
        <p:nvPicPr>
          <p:cNvPr name="Picture 10" id="10"/>
          <p:cNvPicPr>
            <a:picLocks noChangeAspect="true"/>
          </p:cNvPicPr>
          <p:nvPr/>
        </p:nvPicPr>
        <p:blipFill>
          <a:blip r:embed="rId10"/>
          <a:stretch>
            <a:fillRect/>
          </a:stretch>
        </p:blipFill>
        <p:spPr>
          <a:xfrm rot="0">
            <a:off x="10717089" y="4210247"/>
            <a:ext cx="2527781" cy="2527781"/>
          </a:xfrm>
          <a:prstGeom prst="rect">
            <a:avLst/>
          </a:prstGeom>
        </p:spPr>
      </p:pic>
      <p:sp>
        <p:nvSpPr>
          <p:cNvPr name="TextBox 11" id="11"/>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12" id="12"/>
          <p:cNvSpPr txBox="true"/>
          <p:nvPr/>
        </p:nvSpPr>
        <p:spPr>
          <a:xfrm rot="0">
            <a:off x="3097704" y="6770765"/>
            <a:ext cx="12991559" cy="807269"/>
          </a:xfrm>
          <a:prstGeom prst="rect">
            <a:avLst/>
          </a:prstGeom>
        </p:spPr>
        <p:txBody>
          <a:bodyPr anchor="t" rtlCol="false" tIns="0" lIns="0" bIns="0" rIns="0">
            <a:spAutoFit/>
          </a:bodyPr>
          <a:lstStyle/>
          <a:p>
            <a:pPr algn="ctr">
              <a:lnSpc>
                <a:spcPts val="5904"/>
              </a:lnSpc>
            </a:pPr>
            <a:r>
              <a:rPr lang="en-US" sz="4217" spc="-168">
                <a:solidFill>
                  <a:srgbClr val="F6F6F6"/>
                </a:solidFill>
                <a:latin typeface="Arial MT Pro"/>
                <a:ea typeface="Arial MT Pro"/>
                <a:cs typeface="Arial MT Pro"/>
                <a:sym typeface="Arial MT Pro"/>
              </a:rPr>
              <a:t>M2 Advaced MAB: Book Four - Student Guide </a:t>
            </a:r>
          </a:p>
        </p:txBody>
      </p:sp>
      <p:grpSp>
        <p:nvGrpSpPr>
          <p:cNvPr name="Group 13" id="13"/>
          <p:cNvGrpSpPr/>
          <p:nvPr/>
        </p:nvGrpSpPr>
        <p:grpSpPr>
          <a:xfrm rot="0">
            <a:off x="4812759" y="4054482"/>
            <a:ext cx="2282857" cy="2750430"/>
            <a:chOff x="0" y="0"/>
            <a:chExt cx="3043810" cy="3667240"/>
          </a:xfrm>
        </p:grpSpPr>
        <p:sp>
          <p:nvSpPr>
            <p:cNvPr name="Freeform 14" id="14"/>
            <p:cNvSpPr/>
            <p:nvPr/>
          </p:nvSpPr>
          <p:spPr>
            <a:xfrm flipH="false" flipV="false" rot="0">
              <a:off x="0" y="0"/>
              <a:ext cx="3043810" cy="3667240"/>
            </a:xfrm>
            <a:custGeom>
              <a:avLst/>
              <a:gdLst/>
              <a:ahLst/>
              <a:cxnLst/>
              <a:rect r="r" b="b" t="t" l="l"/>
              <a:pathLst>
                <a:path h="3667240" w="3043810">
                  <a:moveTo>
                    <a:pt x="0" y="0"/>
                  </a:moveTo>
                  <a:lnTo>
                    <a:pt x="3043810" y="0"/>
                  </a:lnTo>
                  <a:lnTo>
                    <a:pt x="3043810" y="3667240"/>
                  </a:lnTo>
                  <a:lnTo>
                    <a:pt x="0" y="3667240"/>
                  </a:lnTo>
                  <a:lnTo>
                    <a:pt x="0" y="0"/>
                  </a:lnTo>
                  <a:close/>
                </a:path>
              </a:pathLst>
            </a:custGeom>
            <a:blipFill>
              <a:blip r:embed="rId11"/>
              <a:stretch>
                <a:fillRect l="0" t="0" r="0" b="0"/>
              </a:stretch>
            </a:blipFill>
          </p:spPr>
        </p:sp>
        <p:sp>
          <p:nvSpPr>
            <p:cNvPr name="Freeform 15" id="15"/>
            <p:cNvSpPr/>
            <p:nvPr/>
          </p:nvSpPr>
          <p:spPr>
            <a:xfrm flipH="false" flipV="false" rot="0">
              <a:off x="740896" y="688315"/>
              <a:ext cx="1669478" cy="2054168"/>
            </a:xfrm>
            <a:custGeom>
              <a:avLst/>
              <a:gdLst/>
              <a:ahLst/>
              <a:cxnLst/>
              <a:rect r="r" b="b" t="t" l="l"/>
              <a:pathLst>
                <a:path h="2054168" w="1669478">
                  <a:moveTo>
                    <a:pt x="0" y="0"/>
                  </a:moveTo>
                  <a:lnTo>
                    <a:pt x="1669478" y="0"/>
                  </a:lnTo>
                  <a:lnTo>
                    <a:pt x="1669478" y="2054168"/>
                  </a:lnTo>
                  <a:lnTo>
                    <a:pt x="0" y="2054168"/>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7705605">
            <a:off x="-3202286" y="-1135564"/>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2"/>
            <a:stretch>
              <a:fillRect l="0" t="0" r="0" b="0"/>
            </a:stretch>
          </a:blipFill>
        </p:spPr>
      </p:sp>
      <p:sp>
        <p:nvSpPr>
          <p:cNvPr name="Freeform 3" id="3"/>
          <p:cNvSpPr/>
          <p:nvPr/>
        </p:nvSpPr>
        <p:spPr>
          <a:xfrm flipH="false" flipV="false" rot="-9088373">
            <a:off x="2001925" y="425959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4126685" y="-5644315"/>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3">
              <a:alphaModFix amt="55000"/>
            </a:blip>
            <a:stretch>
              <a:fillRect l="0" t="0" r="0" b="0"/>
            </a:stretch>
          </a:blipFill>
        </p:spPr>
      </p:sp>
      <p:grpSp>
        <p:nvGrpSpPr>
          <p:cNvPr name="Group 5" id="5"/>
          <p:cNvGrpSpPr/>
          <p:nvPr/>
        </p:nvGrpSpPr>
        <p:grpSpPr>
          <a:xfrm rot="0">
            <a:off x="12201146" y="-1079353"/>
            <a:ext cx="8286064" cy="11972436"/>
            <a:chOff x="0" y="0"/>
            <a:chExt cx="4356481" cy="6294628"/>
          </a:xfrm>
        </p:grpSpPr>
        <p:sp>
          <p:nvSpPr>
            <p:cNvPr name="Freeform 6" id="6"/>
            <p:cNvSpPr/>
            <p:nvPr/>
          </p:nvSpPr>
          <p:spPr>
            <a:xfrm flipH="false" flipV="false" rot="0">
              <a:off x="34" y="-5"/>
              <a:ext cx="4356320" cy="6294633"/>
            </a:xfrm>
            <a:custGeom>
              <a:avLst/>
              <a:gdLst/>
              <a:ahLst/>
              <a:cxnLst/>
              <a:rect r="r" b="b" t="t" l="l"/>
              <a:pathLst>
                <a:path h="6294633" w="4356320">
                  <a:moveTo>
                    <a:pt x="4070951" y="481970"/>
                  </a:moveTo>
                  <a:cubicBezTo>
                    <a:pt x="4227923" y="516133"/>
                    <a:pt x="4356320" y="675518"/>
                    <a:pt x="4356320" y="836173"/>
                  </a:cubicBezTo>
                  <a:lnTo>
                    <a:pt x="4356320" y="6002533"/>
                  </a:lnTo>
                  <a:cubicBezTo>
                    <a:pt x="4356320" y="6163188"/>
                    <a:pt x="4224875" y="6294633"/>
                    <a:pt x="4064220" y="6294633"/>
                  </a:cubicBezTo>
                  <a:lnTo>
                    <a:pt x="227169" y="6294633"/>
                  </a:lnTo>
                  <a:cubicBezTo>
                    <a:pt x="66514" y="6294633"/>
                    <a:pt x="-31530" y="6167506"/>
                    <a:pt x="9237" y="6012058"/>
                  </a:cubicBezTo>
                  <a:lnTo>
                    <a:pt x="1528919" y="227081"/>
                  </a:lnTo>
                  <a:cubicBezTo>
                    <a:pt x="1569686" y="71760"/>
                    <a:pt x="1731611" y="-27427"/>
                    <a:pt x="1888583" y="6736"/>
                  </a:cubicBezTo>
                  <a:lnTo>
                    <a:pt x="4070951" y="481970"/>
                  </a:lnTo>
                  <a:close/>
                </a:path>
              </a:pathLst>
            </a:custGeom>
            <a:blipFill>
              <a:blip r:embed="rId4"/>
              <a:stretch>
                <a:fillRect l="-46329" t="0" r="-46329" b="0"/>
              </a:stretch>
            </a:blipFill>
          </p:spPr>
        </p:sp>
      </p:grpSp>
      <p:sp>
        <p:nvSpPr>
          <p:cNvPr name="TextBox 7" id="7"/>
          <p:cNvSpPr txBox="true"/>
          <p:nvPr/>
        </p:nvSpPr>
        <p:spPr>
          <a:xfrm rot="0">
            <a:off x="782151" y="370745"/>
            <a:ext cx="11984162" cy="1038860"/>
          </a:xfrm>
          <a:prstGeom prst="rect">
            <a:avLst/>
          </a:prstGeom>
        </p:spPr>
        <p:txBody>
          <a:bodyPr anchor="t" rtlCol="false" tIns="0" lIns="0" bIns="0" rIns="0">
            <a:spAutoFit/>
          </a:bodyPr>
          <a:lstStyle/>
          <a:p>
            <a:pPr algn="l">
              <a:lnSpc>
                <a:spcPts val="6399"/>
              </a:lnSpc>
            </a:pPr>
            <a:r>
              <a:rPr lang="en-US" sz="6399" spc="-255">
                <a:solidFill>
                  <a:srgbClr val="F6F6F6"/>
                </a:solidFill>
                <a:latin typeface="Agrandir"/>
                <a:ea typeface="Agrandir"/>
                <a:cs typeface="Agrandir"/>
                <a:sym typeface="Agrandir"/>
              </a:rPr>
              <a:t>Defining Clinical Containment</a:t>
            </a:r>
          </a:p>
        </p:txBody>
      </p:sp>
      <p:sp>
        <p:nvSpPr>
          <p:cNvPr name="TextBox 8" id="8"/>
          <p:cNvSpPr txBox="true"/>
          <p:nvPr/>
        </p:nvSpPr>
        <p:spPr>
          <a:xfrm rot="0">
            <a:off x="1646582" y="2660774"/>
            <a:ext cx="10934061" cy="5873115"/>
          </a:xfrm>
          <a:prstGeom prst="rect">
            <a:avLst/>
          </a:prstGeom>
        </p:spPr>
        <p:txBody>
          <a:bodyPr anchor="t" rtlCol="false" tIns="0" lIns="0" bIns="0" rIns="0">
            <a:spAutoFit/>
          </a:bodyPr>
          <a:lstStyle/>
          <a:p>
            <a:pPr algn="l" marL="518160" indent="-259080" lvl="1">
              <a:lnSpc>
                <a:spcPts val="3359"/>
              </a:lnSpc>
              <a:buFont typeface="Arial"/>
              <a:buChar char="•"/>
            </a:pPr>
            <a:r>
              <a:rPr lang="en-US" sz="2400" spc="-96">
                <a:solidFill>
                  <a:srgbClr val="D8D8D8"/>
                </a:solidFill>
                <a:latin typeface="Poppins"/>
                <a:ea typeface="Poppins"/>
                <a:cs typeface="Poppins"/>
                <a:sym typeface="Poppins"/>
              </a:rPr>
              <a:t>The Response Team needs to try and maintain a 3 to 1 body mass ratio, response to the patient.</a:t>
            </a:r>
            <a:r>
              <a:rPr lang="en-US" sz="2400" spc="-96">
                <a:solidFill>
                  <a:srgbClr val="D8D8D8"/>
                </a:solidFill>
                <a:latin typeface="Poppins"/>
                <a:ea typeface="Poppins"/>
                <a:cs typeface="Poppins"/>
                <a:sym typeface="Poppins"/>
              </a:rPr>
              <a:t> This does not mean 3 staff to 1 patient, it is a direct reference to the</a:t>
            </a:r>
            <a:r>
              <a:rPr lang="en-US" sz="2400" spc="-96">
                <a:solidFill>
                  <a:srgbClr val="D8D8D8"/>
                </a:solidFill>
                <a:latin typeface="Poppins"/>
                <a:ea typeface="Poppins"/>
                <a:cs typeface="Poppins"/>
                <a:sym typeface="Poppins"/>
              </a:rPr>
              <a:t> t</a:t>
            </a:r>
            <a:r>
              <a:rPr lang="en-US" sz="2400" spc="-96">
                <a:solidFill>
                  <a:srgbClr val="D8D8D8"/>
                </a:solidFill>
                <a:latin typeface="Poppins"/>
                <a:ea typeface="Poppins"/>
                <a:cs typeface="Poppins"/>
                <a:sym typeface="Poppins"/>
              </a:rPr>
              <a:t>otal body mass of the team used in response. </a:t>
            </a:r>
          </a:p>
          <a:p>
            <a:pPr algn="l" marL="518160" indent="-259080" lvl="1">
              <a:lnSpc>
                <a:spcPts val="3359"/>
              </a:lnSpc>
              <a:buFont typeface="Arial"/>
              <a:buChar char="•"/>
            </a:pPr>
            <a:r>
              <a:rPr lang="en-US" sz="2400" spc="-96">
                <a:solidFill>
                  <a:srgbClr val="D8D8D8"/>
                </a:solidFill>
                <a:latin typeface="Poppins"/>
                <a:ea typeface="Poppins"/>
                <a:cs typeface="Poppins"/>
                <a:sym typeface="Poppins"/>
              </a:rPr>
              <a:t>Be mindful of lanyards, watches, earrings, long hair, eye glasses, or anything that may cause injury during physical response. Be environmentally aware of potential environmental hazards that may exist in the crisis zone. </a:t>
            </a:r>
          </a:p>
          <a:p>
            <a:pPr algn="l" marL="518160" indent="-259080" lvl="1">
              <a:lnSpc>
                <a:spcPts val="3359"/>
              </a:lnSpc>
              <a:buFont typeface="Arial"/>
              <a:buChar char="•"/>
            </a:pPr>
            <a:r>
              <a:rPr lang="en-US" sz="2400" spc="-96">
                <a:solidFill>
                  <a:srgbClr val="D8D8D8"/>
                </a:solidFill>
                <a:latin typeface="Poppins"/>
                <a:ea typeface="Poppins"/>
                <a:cs typeface="Poppins"/>
                <a:sym typeface="Poppins"/>
              </a:rPr>
              <a:t>Be situationally aware of individuals within the crisis zone. These individuals may include patients' families, friends, other patients, or members of the public who feel compelled to help. </a:t>
            </a:r>
          </a:p>
          <a:p>
            <a:pPr algn="l" marL="518160" indent="-259080" lvl="1">
              <a:lnSpc>
                <a:spcPts val="3359"/>
              </a:lnSpc>
              <a:buFont typeface="Arial"/>
              <a:buChar char="•"/>
            </a:pPr>
            <a:r>
              <a:rPr lang="en-US" sz="2400" spc="-96">
                <a:solidFill>
                  <a:srgbClr val="D8D8D8"/>
                </a:solidFill>
                <a:latin typeface="Poppins"/>
                <a:ea typeface="Poppins"/>
                <a:cs typeface="Poppins"/>
                <a:sym typeface="Poppins"/>
              </a:rPr>
              <a:t>Crisis situations can be confusing and individuals within the crisis zone may not understand the complete situation you are responding to.</a:t>
            </a:r>
          </a:p>
          <a:p>
            <a:pPr algn="l">
              <a:lnSpc>
                <a:spcPts val="3359"/>
              </a:lnSpc>
            </a:pPr>
          </a:p>
          <a:p>
            <a:pPr algn="l">
              <a:lnSpc>
                <a:spcPts val="3359"/>
              </a:lnSpc>
            </a:pPr>
          </a:p>
        </p:txBody>
      </p:sp>
      <p:sp>
        <p:nvSpPr>
          <p:cNvPr name="TextBox 9" id="9"/>
          <p:cNvSpPr txBox="true"/>
          <p:nvPr/>
        </p:nvSpPr>
        <p:spPr>
          <a:xfrm rot="0">
            <a:off x="1646582" y="1628680"/>
            <a:ext cx="3999210" cy="592455"/>
          </a:xfrm>
          <a:prstGeom prst="rect">
            <a:avLst/>
          </a:prstGeom>
        </p:spPr>
        <p:txBody>
          <a:bodyPr anchor="t" rtlCol="false" tIns="0" lIns="0" bIns="0" rIns="0">
            <a:spAutoFit/>
          </a:bodyPr>
          <a:lstStyle/>
          <a:p>
            <a:pPr algn="l">
              <a:lnSpc>
                <a:spcPts val="4620"/>
              </a:lnSpc>
            </a:pPr>
            <a:r>
              <a:rPr lang="en-US" sz="3300" spc="-132">
                <a:solidFill>
                  <a:srgbClr val="F3DD52"/>
                </a:solidFill>
                <a:latin typeface="Poppins"/>
                <a:ea typeface="Poppins"/>
                <a:cs typeface="Poppins"/>
                <a:sym typeface="Poppins"/>
              </a:rPr>
              <a:t>What it is NOT...</a:t>
            </a:r>
          </a:p>
        </p:txBody>
      </p:sp>
      <p:pic>
        <p:nvPicPr>
          <p:cNvPr name="Picture 10" id="10"/>
          <p:cNvPicPr>
            <a:picLocks noChangeAspect="true"/>
          </p:cNvPicPr>
          <p:nvPr/>
        </p:nvPicPr>
        <p:blipFill>
          <a:blip r:embed="rId5"/>
          <a:srcRect l="0" t="0" r="0" b="0"/>
          <a:stretch>
            <a:fillRect/>
          </a:stretch>
        </p:blipFill>
        <p:spPr>
          <a:xfrm flipH="false" flipV="false" rot="0">
            <a:off x="1028700" y="1833332"/>
            <a:ext cx="278501" cy="278501"/>
          </a:xfrm>
          <a:prstGeom prst="rect">
            <a:avLst/>
          </a:prstGeom>
        </p:spPr>
      </p:pic>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7705605">
            <a:off x="-3202286" y="-1135564"/>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2"/>
            <a:stretch>
              <a:fillRect l="0" t="0" r="0" b="0"/>
            </a:stretch>
          </a:blipFill>
        </p:spPr>
      </p:sp>
      <p:sp>
        <p:nvSpPr>
          <p:cNvPr name="Freeform 3" id="3"/>
          <p:cNvSpPr/>
          <p:nvPr/>
        </p:nvSpPr>
        <p:spPr>
          <a:xfrm flipH="false" flipV="false" rot="-9088373">
            <a:off x="2001925" y="425959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4126685" y="-5644315"/>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3">
              <a:alphaModFix amt="55000"/>
            </a:blip>
            <a:stretch>
              <a:fillRect l="0" t="0" r="0" b="0"/>
            </a:stretch>
          </a:blipFill>
        </p:spPr>
      </p:sp>
      <p:sp>
        <p:nvSpPr>
          <p:cNvPr name="Freeform 5" id="5"/>
          <p:cNvSpPr/>
          <p:nvPr/>
        </p:nvSpPr>
        <p:spPr>
          <a:xfrm flipH="false" flipV="false" rot="0">
            <a:off x="3469448" y="1519429"/>
            <a:ext cx="645569" cy="640728"/>
          </a:xfrm>
          <a:custGeom>
            <a:avLst/>
            <a:gdLst/>
            <a:ahLst/>
            <a:cxnLst/>
            <a:rect r="r" b="b" t="t" l="l"/>
            <a:pathLst>
              <a:path h="640728" w="645569">
                <a:moveTo>
                  <a:pt x="0" y="0"/>
                </a:moveTo>
                <a:lnTo>
                  <a:pt x="645569" y="0"/>
                </a:lnTo>
                <a:lnTo>
                  <a:pt x="645569" y="640727"/>
                </a:lnTo>
                <a:lnTo>
                  <a:pt x="0" y="64072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4443009" y="1462279"/>
            <a:ext cx="11673834" cy="1225139"/>
          </a:xfrm>
          <a:prstGeom prst="rect">
            <a:avLst/>
          </a:prstGeom>
        </p:spPr>
        <p:txBody>
          <a:bodyPr anchor="t" rtlCol="false" tIns="0" lIns="0" bIns="0" rIns="0">
            <a:spAutoFit/>
          </a:bodyPr>
          <a:lstStyle/>
          <a:p>
            <a:pPr algn="l">
              <a:lnSpc>
                <a:spcPts val="3309"/>
              </a:lnSpc>
            </a:pPr>
            <a:r>
              <a:rPr lang="en-US" sz="2363">
                <a:solidFill>
                  <a:srgbClr val="FFFFFF"/>
                </a:solidFill>
                <a:latin typeface="Montserrat Classic"/>
                <a:ea typeface="Montserrat Classic"/>
                <a:cs typeface="Montserrat Classic"/>
                <a:sym typeface="Montserrat Classic"/>
              </a:rPr>
              <a:t>The patient will undoubtedly struggle, and support staff should make every effort to keep their weight and balance leaning onto the inside leg and be as close to the patient as possible. </a:t>
            </a:r>
          </a:p>
        </p:txBody>
      </p:sp>
      <p:sp>
        <p:nvSpPr>
          <p:cNvPr name="TextBox 7" id="7"/>
          <p:cNvSpPr txBox="true"/>
          <p:nvPr/>
        </p:nvSpPr>
        <p:spPr>
          <a:xfrm rot="0">
            <a:off x="4443009" y="2916807"/>
            <a:ext cx="10473016" cy="1225139"/>
          </a:xfrm>
          <a:prstGeom prst="rect">
            <a:avLst/>
          </a:prstGeom>
        </p:spPr>
        <p:txBody>
          <a:bodyPr anchor="t" rtlCol="false" tIns="0" lIns="0" bIns="0" rIns="0">
            <a:spAutoFit/>
          </a:bodyPr>
          <a:lstStyle/>
          <a:p>
            <a:pPr algn="l">
              <a:lnSpc>
                <a:spcPts val="3309"/>
              </a:lnSpc>
            </a:pPr>
            <a:r>
              <a:rPr lang="en-US" sz="2363">
                <a:solidFill>
                  <a:srgbClr val="FFFFFF"/>
                </a:solidFill>
                <a:latin typeface="Montserrat Classic"/>
                <a:ea typeface="Montserrat Classic"/>
                <a:cs typeface="Montserrat Classic"/>
                <a:sym typeface="Montserrat Classic"/>
              </a:rPr>
              <a:t>This effort is to keep the three separate body masses unified in the hold to maximize body weight utilization while minimizing the space available for patients to find a base and build momentum from.  </a:t>
            </a:r>
          </a:p>
        </p:txBody>
      </p:sp>
      <p:sp>
        <p:nvSpPr>
          <p:cNvPr name="TextBox 8" id="8"/>
          <p:cNvSpPr txBox="true"/>
          <p:nvPr/>
        </p:nvSpPr>
        <p:spPr>
          <a:xfrm rot="0">
            <a:off x="4443009" y="4432736"/>
            <a:ext cx="10473016" cy="815797"/>
          </a:xfrm>
          <a:prstGeom prst="rect">
            <a:avLst/>
          </a:prstGeom>
        </p:spPr>
        <p:txBody>
          <a:bodyPr anchor="t" rtlCol="false" tIns="0" lIns="0" bIns="0" rIns="0">
            <a:spAutoFit/>
          </a:bodyPr>
          <a:lstStyle/>
          <a:p>
            <a:pPr algn="l">
              <a:lnSpc>
                <a:spcPts val="3309"/>
              </a:lnSpc>
            </a:pPr>
            <a:r>
              <a:rPr lang="en-US" sz="2363">
                <a:solidFill>
                  <a:srgbClr val="FFFFFF"/>
                </a:solidFill>
                <a:latin typeface="Montserrat Classic"/>
                <a:ea typeface="Montserrat Classic"/>
                <a:cs typeface="Montserrat Classic"/>
                <a:sym typeface="Montserrat Classic"/>
              </a:rPr>
              <a:t>The closeness of the team position in the hold helps prevent the patient from capitalizing on free movement.</a:t>
            </a:r>
          </a:p>
        </p:txBody>
      </p:sp>
      <p:sp>
        <p:nvSpPr>
          <p:cNvPr name="Freeform 9" id="9"/>
          <p:cNvSpPr/>
          <p:nvPr/>
        </p:nvSpPr>
        <p:spPr>
          <a:xfrm flipH="false" flipV="false" rot="0">
            <a:off x="3469448" y="3032916"/>
            <a:ext cx="645569" cy="640728"/>
          </a:xfrm>
          <a:custGeom>
            <a:avLst/>
            <a:gdLst/>
            <a:ahLst/>
            <a:cxnLst/>
            <a:rect r="r" b="b" t="t" l="l"/>
            <a:pathLst>
              <a:path h="640728" w="645569">
                <a:moveTo>
                  <a:pt x="0" y="0"/>
                </a:moveTo>
                <a:lnTo>
                  <a:pt x="645569" y="0"/>
                </a:lnTo>
                <a:lnTo>
                  <a:pt x="645569" y="640728"/>
                </a:lnTo>
                <a:lnTo>
                  <a:pt x="0" y="64072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0" id="10"/>
          <p:cNvSpPr/>
          <p:nvPr/>
        </p:nvSpPr>
        <p:spPr>
          <a:xfrm flipH="false" flipV="false" rot="0">
            <a:off x="3469448" y="4533262"/>
            <a:ext cx="645569" cy="640728"/>
          </a:xfrm>
          <a:custGeom>
            <a:avLst/>
            <a:gdLst/>
            <a:ahLst/>
            <a:cxnLst/>
            <a:rect r="r" b="b" t="t" l="l"/>
            <a:pathLst>
              <a:path h="640728" w="645569">
                <a:moveTo>
                  <a:pt x="0" y="0"/>
                </a:moveTo>
                <a:lnTo>
                  <a:pt x="645569" y="0"/>
                </a:lnTo>
                <a:lnTo>
                  <a:pt x="645569" y="640728"/>
                </a:lnTo>
                <a:lnTo>
                  <a:pt x="0" y="64072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1599849" y="592375"/>
            <a:ext cx="1433589" cy="3286163"/>
          </a:xfrm>
          <a:custGeom>
            <a:avLst/>
            <a:gdLst/>
            <a:ahLst/>
            <a:cxnLst/>
            <a:rect r="r" b="b" t="t" l="l"/>
            <a:pathLst>
              <a:path h="3286163" w="1433589">
                <a:moveTo>
                  <a:pt x="0" y="0"/>
                </a:moveTo>
                <a:lnTo>
                  <a:pt x="1433589" y="0"/>
                </a:lnTo>
                <a:lnTo>
                  <a:pt x="1433589" y="3286163"/>
                </a:lnTo>
                <a:lnTo>
                  <a:pt x="0" y="3286163"/>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2" id="12"/>
          <p:cNvSpPr txBox="true"/>
          <p:nvPr/>
        </p:nvSpPr>
        <p:spPr>
          <a:xfrm rot="0">
            <a:off x="3469448" y="678100"/>
            <a:ext cx="9098512" cy="494369"/>
          </a:xfrm>
          <a:prstGeom prst="rect">
            <a:avLst/>
          </a:prstGeom>
        </p:spPr>
        <p:txBody>
          <a:bodyPr anchor="t" rtlCol="false" tIns="0" lIns="0" bIns="0" rIns="0">
            <a:spAutoFit/>
          </a:bodyPr>
          <a:lstStyle/>
          <a:p>
            <a:pPr algn="l">
              <a:lnSpc>
                <a:spcPts val="3790"/>
              </a:lnSpc>
            </a:pPr>
            <a:r>
              <a:rPr lang="en-US" sz="3867" i="true" spc="-228">
                <a:solidFill>
                  <a:srgbClr val="FFFFFF"/>
                </a:solidFill>
                <a:latin typeface="Montserrat Extra-Bold Italics"/>
                <a:ea typeface="Montserrat Extra-Bold Italics"/>
                <a:cs typeface="Montserrat Extra-Bold Italics"/>
                <a:sym typeface="Montserrat Extra-Bold Italics"/>
              </a:rPr>
              <a:t>KEYS TO SAFETY...</a:t>
            </a:r>
          </a:p>
        </p:txBody>
      </p:sp>
      <p:sp>
        <p:nvSpPr>
          <p:cNvPr name="TextBox 13" id="13"/>
          <p:cNvSpPr txBox="true"/>
          <p:nvPr/>
        </p:nvSpPr>
        <p:spPr>
          <a:xfrm rot="0">
            <a:off x="4411281" y="5526067"/>
            <a:ext cx="10796864" cy="892207"/>
          </a:xfrm>
          <a:prstGeom prst="rect">
            <a:avLst/>
          </a:prstGeom>
        </p:spPr>
        <p:txBody>
          <a:bodyPr anchor="t" rtlCol="false" tIns="0" lIns="0" bIns="0" rIns="0">
            <a:spAutoFit/>
          </a:bodyPr>
          <a:lstStyle/>
          <a:p>
            <a:pPr algn="l">
              <a:lnSpc>
                <a:spcPts val="3609"/>
              </a:lnSpc>
            </a:pPr>
            <a:r>
              <a:rPr lang="en-US" sz="2578">
                <a:solidFill>
                  <a:srgbClr val="FFFFFF"/>
                </a:solidFill>
                <a:latin typeface="Montserrat Classic"/>
                <a:ea typeface="Montserrat Classic"/>
                <a:cs typeface="Montserrat Classic"/>
                <a:sym typeface="Montserrat Classic"/>
              </a:rPr>
              <a:t>Gravity will become part of the equation as the patient is safely lowered to the ground for clinical containment.</a:t>
            </a:r>
          </a:p>
        </p:txBody>
      </p:sp>
      <p:sp>
        <p:nvSpPr>
          <p:cNvPr name="TextBox 14" id="14"/>
          <p:cNvSpPr txBox="true"/>
          <p:nvPr/>
        </p:nvSpPr>
        <p:spPr>
          <a:xfrm rot="0">
            <a:off x="4411281" y="6780268"/>
            <a:ext cx="10598246" cy="1342484"/>
          </a:xfrm>
          <a:prstGeom prst="rect">
            <a:avLst/>
          </a:prstGeom>
        </p:spPr>
        <p:txBody>
          <a:bodyPr anchor="t" rtlCol="false" tIns="0" lIns="0" bIns="0" rIns="0">
            <a:spAutoFit/>
          </a:bodyPr>
          <a:lstStyle/>
          <a:p>
            <a:pPr algn="l">
              <a:lnSpc>
                <a:spcPts val="3609"/>
              </a:lnSpc>
            </a:pPr>
            <a:r>
              <a:rPr lang="en-US" sz="2578">
                <a:solidFill>
                  <a:srgbClr val="FFFFFF"/>
                </a:solidFill>
                <a:latin typeface="Montserrat Classic"/>
                <a:ea typeface="Montserrat Classic"/>
                <a:cs typeface="Montserrat Classic"/>
                <a:sym typeface="Montserrat Classic"/>
              </a:rPr>
              <a:t>There is a time as the team is lowering to the ground where gravity will take over and the option of returning upright is not immediately possible. </a:t>
            </a:r>
          </a:p>
        </p:txBody>
      </p:sp>
      <p:sp>
        <p:nvSpPr>
          <p:cNvPr name="TextBox 15" id="15"/>
          <p:cNvSpPr txBox="true"/>
          <p:nvPr/>
        </p:nvSpPr>
        <p:spPr>
          <a:xfrm rot="0">
            <a:off x="4411281" y="8352141"/>
            <a:ext cx="10598246" cy="1342484"/>
          </a:xfrm>
          <a:prstGeom prst="rect">
            <a:avLst/>
          </a:prstGeom>
        </p:spPr>
        <p:txBody>
          <a:bodyPr anchor="t" rtlCol="false" tIns="0" lIns="0" bIns="0" rIns="0">
            <a:spAutoFit/>
          </a:bodyPr>
          <a:lstStyle/>
          <a:p>
            <a:pPr algn="l">
              <a:lnSpc>
                <a:spcPts val="3609"/>
              </a:lnSpc>
            </a:pPr>
            <a:r>
              <a:rPr lang="en-US" sz="2578">
                <a:solidFill>
                  <a:srgbClr val="FFFFFF"/>
                </a:solidFill>
                <a:latin typeface="Montserrat Classic"/>
                <a:ea typeface="Montserrat Classic"/>
                <a:cs typeface="Montserrat Classic"/>
                <a:sym typeface="Montserrat Classic"/>
              </a:rPr>
              <a:t>The Response team prepares for this by maintaining a proper position designed to slow the momentum of the total mass in stages as it lowers the patient to the ground. </a:t>
            </a:r>
          </a:p>
        </p:txBody>
      </p:sp>
      <p:sp>
        <p:nvSpPr>
          <p:cNvPr name="Freeform 16" id="16"/>
          <p:cNvSpPr/>
          <p:nvPr/>
        </p:nvSpPr>
        <p:spPr>
          <a:xfrm flipH="false" flipV="false" rot="0">
            <a:off x="3469448" y="5674176"/>
            <a:ext cx="645569" cy="640728"/>
          </a:xfrm>
          <a:custGeom>
            <a:avLst/>
            <a:gdLst/>
            <a:ahLst/>
            <a:cxnLst/>
            <a:rect r="r" b="b" t="t" l="l"/>
            <a:pathLst>
              <a:path h="640728" w="645569">
                <a:moveTo>
                  <a:pt x="0" y="0"/>
                </a:moveTo>
                <a:lnTo>
                  <a:pt x="645569" y="0"/>
                </a:lnTo>
                <a:lnTo>
                  <a:pt x="645569" y="640728"/>
                </a:lnTo>
                <a:lnTo>
                  <a:pt x="0" y="64072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7" id="17"/>
          <p:cNvSpPr/>
          <p:nvPr/>
        </p:nvSpPr>
        <p:spPr>
          <a:xfrm flipH="false" flipV="false" rot="0">
            <a:off x="3469448" y="6839357"/>
            <a:ext cx="645569" cy="640728"/>
          </a:xfrm>
          <a:custGeom>
            <a:avLst/>
            <a:gdLst/>
            <a:ahLst/>
            <a:cxnLst/>
            <a:rect r="r" b="b" t="t" l="l"/>
            <a:pathLst>
              <a:path h="640728" w="645569">
                <a:moveTo>
                  <a:pt x="0" y="0"/>
                </a:moveTo>
                <a:lnTo>
                  <a:pt x="645569" y="0"/>
                </a:lnTo>
                <a:lnTo>
                  <a:pt x="645569" y="640728"/>
                </a:lnTo>
                <a:lnTo>
                  <a:pt x="0" y="64072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8" id="18"/>
          <p:cNvSpPr/>
          <p:nvPr/>
        </p:nvSpPr>
        <p:spPr>
          <a:xfrm flipH="false" flipV="false" rot="0">
            <a:off x="3469448" y="8421571"/>
            <a:ext cx="645569" cy="640728"/>
          </a:xfrm>
          <a:custGeom>
            <a:avLst/>
            <a:gdLst/>
            <a:ahLst/>
            <a:cxnLst/>
            <a:rect r="r" b="b" t="t" l="l"/>
            <a:pathLst>
              <a:path h="640728" w="645569">
                <a:moveTo>
                  <a:pt x="0" y="0"/>
                </a:moveTo>
                <a:lnTo>
                  <a:pt x="645569" y="0"/>
                </a:lnTo>
                <a:lnTo>
                  <a:pt x="645569" y="640728"/>
                </a:lnTo>
                <a:lnTo>
                  <a:pt x="0" y="640728"/>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5061751">
            <a:off x="5364107" y="-3936538"/>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2"/>
            <a:stretch>
              <a:fillRect l="0" t="0" r="0" b="0"/>
            </a:stretch>
          </a:blipFill>
        </p:spPr>
      </p:sp>
      <p:sp>
        <p:nvSpPr>
          <p:cNvPr name="Freeform 3" id="3"/>
          <p:cNvSpPr/>
          <p:nvPr/>
        </p:nvSpPr>
        <p:spPr>
          <a:xfrm flipH="false" flipV="false" rot="-7047732">
            <a:off x="9506919" y="-415425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3">
              <a:alphaModFix amt="55000"/>
            </a:blip>
            <a:stretch>
              <a:fillRect l="0" t="0" r="0" b="0"/>
            </a:stretch>
          </a:blipFill>
        </p:spPr>
      </p:sp>
      <p:sp>
        <p:nvSpPr>
          <p:cNvPr name="Freeform 4" id="4"/>
          <p:cNvSpPr/>
          <p:nvPr/>
        </p:nvSpPr>
        <p:spPr>
          <a:xfrm flipH="false" flipV="false" rot="-7047732">
            <a:off x="-574452" y="5118119"/>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3">
              <a:alphaModFix amt="55000"/>
            </a:blip>
            <a:stretch>
              <a:fillRect l="0" t="0" r="0" b="0"/>
            </a:stretch>
          </a:blipFill>
        </p:spPr>
      </p:sp>
      <p:grpSp>
        <p:nvGrpSpPr>
          <p:cNvPr name="Group 5" id="5"/>
          <p:cNvGrpSpPr/>
          <p:nvPr/>
        </p:nvGrpSpPr>
        <p:grpSpPr>
          <a:xfrm rot="0">
            <a:off x="12159760" y="8218634"/>
            <a:ext cx="4863589" cy="720832"/>
            <a:chOff x="0" y="0"/>
            <a:chExt cx="1280945" cy="189849"/>
          </a:xfrm>
        </p:grpSpPr>
        <p:sp>
          <p:nvSpPr>
            <p:cNvPr name="Freeform 6" id="6"/>
            <p:cNvSpPr/>
            <p:nvPr/>
          </p:nvSpPr>
          <p:spPr>
            <a:xfrm flipH="false" flipV="false" rot="0">
              <a:off x="0" y="0"/>
              <a:ext cx="1280945" cy="189849"/>
            </a:xfrm>
            <a:custGeom>
              <a:avLst/>
              <a:gdLst/>
              <a:ahLst/>
              <a:cxnLst/>
              <a:rect r="r" b="b" t="t" l="l"/>
              <a:pathLst>
                <a:path h="189849" w="1280945">
                  <a:moveTo>
                    <a:pt x="81182" y="0"/>
                  </a:moveTo>
                  <a:lnTo>
                    <a:pt x="1199763" y="0"/>
                  </a:lnTo>
                  <a:cubicBezTo>
                    <a:pt x="1244599" y="0"/>
                    <a:pt x="1280945" y="36347"/>
                    <a:pt x="1280945" y="81182"/>
                  </a:cubicBezTo>
                  <a:lnTo>
                    <a:pt x="1280945" y="108666"/>
                  </a:lnTo>
                  <a:cubicBezTo>
                    <a:pt x="1280945" y="130197"/>
                    <a:pt x="1272392" y="150846"/>
                    <a:pt x="1257168" y="166071"/>
                  </a:cubicBezTo>
                  <a:cubicBezTo>
                    <a:pt x="1241943" y="181296"/>
                    <a:pt x="1221294" y="189849"/>
                    <a:pt x="1199763" y="189849"/>
                  </a:cubicBezTo>
                  <a:lnTo>
                    <a:pt x="81182" y="189849"/>
                  </a:lnTo>
                  <a:cubicBezTo>
                    <a:pt x="59652" y="189849"/>
                    <a:pt x="39002" y="181296"/>
                    <a:pt x="23778" y="166071"/>
                  </a:cubicBezTo>
                  <a:cubicBezTo>
                    <a:pt x="8553" y="150846"/>
                    <a:pt x="0" y="130197"/>
                    <a:pt x="0" y="108666"/>
                  </a:cubicBezTo>
                  <a:lnTo>
                    <a:pt x="0" y="81182"/>
                  </a:lnTo>
                  <a:cubicBezTo>
                    <a:pt x="0" y="59652"/>
                    <a:pt x="8553" y="39002"/>
                    <a:pt x="23778" y="23778"/>
                  </a:cubicBezTo>
                  <a:cubicBezTo>
                    <a:pt x="39002" y="8553"/>
                    <a:pt x="59652" y="0"/>
                    <a:pt x="81182" y="0"/>
                  </a:cubicBezTo>
                  <a:close/>
                </a:path>
              </a:pathLst>
            </a:custGeom>
            <a:solidFill>
              <a:srgbClr val="000000">
                <a:alpha val="0"/>
              </a:srgbClr>
            </a:solidFill>
            <a:ln w="19050" cap="rnd">
              <a:solidFill>
                <a:srgbClr val="F3DD52"/>
              </a:solidFill>
              <a:prstDash val="solid"/>
              <a:round/>
            </a:ln>
          </p:spPr>
        </p:sp>
        <p:sp>
          <p:nvSpPr>
            <p:cNvPr name="TextBox 7" id="7"/>
            <p:cNvSpPr txBox="true"/>
            <p:nvPr/>
          </p:nvSpPr>
          <p:spPr>
            <a:xfrm>
              <a:off x="0" y="-38100"/>
              <a:ext cx="1280945" cy="227949"/>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6093407" y="8423412"/>
            <a:ext cx="429286" cy="318452"/>
          </a:xfrm>
          <a:custGeom>
            <a:avLst/>
            <a:gdLst/>
            <a:ahLst/>
            <a:cxnLst/>
            <a:rect r="r" b="b" t="t" l="l"/>
            <a:pathLst>
              <a:path h="318452" w="429286">
                <a:moveTo>
                  <a:pt x="0" y="0"/>
                </a:moveTo>
                <a:lnTo>
                  <a:pt x="429286" y="0"/>
                </a:lnTo>
                <a:lnTo>
                  <a:pt x="429286" y="318452"/>
                </a:lnTo>
                <a:lnTo>
                  <a:pt x="0" y="3184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9" id="9"/>
          <p:cNvGrpSpPr/>
          <p:nvPr/>
        </p:nvGrpSpPr>
        <p:grpSpPr>
          <a:xfrm rot="0">
            <a:off x="767443" y="2561920"/>
            <a:ext cx="4537894" cy="3001163"/>
            <a:chOff x="0" y="0"/>
            <a:chExt cx="1195166" cy="790430"/>
          </a:xfrm>
        </p:grpSpPr>
        <p:sp>
          <p:nvSpPr>
            <p:cNvPr name="Freeform 10" id="10"/>
            <p:cNvSpPr/>
            <p:nvPr/>
          </p:nvSpPr>
          <p:spPr>
            <a:xfrm flipH="false" flipV="false" rot="0">
              <a:off x="0" y="0"/>
              <a:ext cx="1195166" cy="790430"/>
            </a:xfrm>
            <a:custGeom>
              <a:avLst/>
              <a:gdLst/>
              <a:ahLst/>
              <a:cxnLst/>
              <a:rect r="r" b="b" t="t" l="l"/>
              <a:pathLst>
                <a:path h="790430" w="1195166">
                  <a:moveTo>
                    <a:pt x="42651" y="0"/>
                  </a:moveTo>
                  <a:lnTo>
                    <a:pt x="1152514" y="0"/>
                  </a:lnTo>
                  <a:cubicBezTo>
                    <a:pt x="1163826" y="0"/>
                    <a:pt x="1174675" y="4494"/>
                    <a:pt x="1182673" y="12492"/>
                  </a:cubicBezTo>
                  <a:cubicBezTo>
                    <a:pt x="1190672" y="20491"/>
                    <a:pt x="1195166" y="31340"/>
                    <a:pt x="1195166" y="42651"/>
                  </a:cubicBezTo>
                  <a:lnTo>
                    <a:pt x="1195166" y="747778"/>
                  </a:lnTo>
                  <a:cubicBezTo>
                    <a:pt x="1195166" y="771334"/>
                    <a:pt x="1176070" y="790430"/>
                    <a:pt x="1152514" y="790430"/>
                  </a:cubicBezTo>
                  <a:lnTo>
                    <a:pt x="42651" y="790430"/>
                  </a:lnTo>
                  <a:cubicBezTo>
                    <a:pt x="19096" y="790430"/>
                    <a:pt x="0" y="771334"/>
                    <a:pt x="0" y="747778"/>
                  </a:cubicBezTo>
                  <a:lnTo>
                    <a:pt x="0" y="42651"/>
                  </a:lnTo>
                  <a:cubicBezTo>
                    <a:pt x="0" y="19096"/>
                    <a:pt x="19096" y="0"/>
                    <a:pt x="42651" y="0"/>
                  </a:cubicBezTo>
                  <a:close/>
                </a:path>
              </a:pathLst>
            </a:custGeom>
            <a:gradFill rotWithShape="true">
              <a:gsLst>
                <a:gs pos="0">
                  <a:srgbClr val="37B594">
                    <a:alpha val="100000"/>
                  </a:srgbClr>
                </a:gs>
                <a:gs pos="100000">
                  <a:srgbClr val="62DFBF">
                    <a:alpha val="100000"/>
                  </a:srgbClr>
                </a:gs>
              </a:gsLst>
              <a:lin ang="0"/>
            </a:gradFill>
          </p:spPr>
        </p:sp>
        <p:sp>
          <p:nvSpPr>
            <p:cNvPr name="TextBox 11" id="11"/>
            <p:cNvSpPr txBox="true"/>
            <p:nvPr/>
          </p:nvSpPr>
          <p:spPr>
            <a:xfrm>
              <a:off x="0" y="-57150"/>
              <a:ext cx="1195166" cy="847580"/>
            </a:xfrm>
            <a:prstGeom prst="rect">
              <a:avLst/>
            </a:prstGeom>
          </p:spPr>
          <p:txBody>
            <a:bodyPr anchor="ctr" rtlCol="false" tIns="50800" lIns="50800" bIns="50800" rIns="50800"/>
            <a:lstStyle/>
            <a:p>
              <a:pPr algn="ctr">
                <a:lnSpc>
                  <a:spcPts val="2660"/>
                </a:lnSpc>
              </a:pPr>
            </a:p>
          </p:txBody>
        </p:sp>
      </p:grpSp>
      <p:grpSp>
        <p:nvGrpSpPr>
          <p:cNvPr name="Group 12" id="12"/>
          <p:cNvGrpSpPr/>
          <p:nvPr/>
        </p:nvGrpSpPr>
        <p:grpSpPr>
          <a:xfrm rot="0">
            <a:off x="6613796" y="2561920"/>
            <a:ext cx="4537894" cy="4991602"/>
            <a:chOff x="0" y="0"/>
            <a:chExt cx="1195166" cy="1314661"/>
          </a:xfrm>
        </p:grpSpPr>
        <p:sp>
          <p:nvSpPr>
            <p:cNvPr name="Freeform 13" id="13"/>
            <p:cNvSpPr/>
            <p:nvPr/>
          </p:nvSpPr>
          <p:spPr>
            <a:xfrm flipH="false" flipV="false" rot="0">
              <a:off x="0" y="0"/>
              <a:ext cx="1195166" cy="1314661"/>
            </a:xfrm>
            <a:custGeom>
              <a:avLst/>
              <a:gdLst/>
              <a:ahLst/>
              <a:cxnLst/>
              <a:rect r="r" b="b" t="t" l="l"/>
              <a:pathLst>
                <a:path h="1314661" w="1195166">
                  <a:moveTo>
                    <a:pt x="42651" y="0"/>
                  </a:moveTo>
                  <a:lnTo>
                    <a:pt x="1152514" y="0"/>
                  </a:lnTo>
                  <a:cubicBezTo>
                    <a:pt x="1163826" y="0"/>
                    <a:pt x="1174675" y="4494"/>
                    <a:pt x="1182673" y="12492"/>
                  </a:cubicBezTo>
                  <a:cubicBezTo>
                    <a:pt x="1190672" y="20491"/>
                    <a:pt x="1195166" y="31340"/>
                    <a:pt x="1195166" y="42651"/>
                  </a:cubicBezTo>
                  <a:lnTo>
                    <a:pt x="1195166" y="1272009"/>
                  </a:lnTo>
                  <a:cubicBezTo>
                    <a:pt x="1195166" y="1295565"/>
                    <a:pt x="1176070" y="1314661"/>
                    <a:pt x="1152514" y="1314661"/>
                  </a:cubicBezTo>
                  <a:lnTo>
                    <a:pt x="42651" y="1314661"/>
                  </a:lnTo>
                  <a:cubicBezTo>
                    <a:pt x="31340" y="1314661"/>
                    <a:pt x="20491" y="1310167"/>
                    <a:pt x="12492" y="1302168"/>
                  </a:cubicBezTo>
                  <a:cubicBezTo>
                    <a:pt x="4494" y="1294170"/>
                    <a:pt x="0" y="1283321"/>
                    <a:pt x="0" y="1272009"/>
                  </a:cubicBezTo>
                  <a:lnTo>
                    <a:pt x="0" y="42651"/>
                  </a:lnTo>
                  <a:cubicBezTo>
                    <a:pt x="0" y="19096"/>
                    <a:pt x="19096" y="0"/>
                    <a:pt x="42651" y="0"/>
                  </a:cubicBezTo>
                  <a:close/>
                </a:path>
              </a:pathLst>
            </a:custGeom>
            <a:gradFill rotWithShape="true">
              <a:gsLst>
                <a:gs pos="0">
                  <a:srgbClr val="37B594">
                    <a:alpha val="100000"/>
                  </a:srgbClr>
                </a:gs>
                <a:gs pos="100000">
                  <a:srgbClr val="62DFBF">
                    <a:alpha val="100000"/>
                  </a:srgbClr>
                </a:gs>
              </a:gsLst>
              <a:lin ang="0"/>
            </a:gradFill>
            <a:ln cap="rnd">
              <a:noFill/>
              <a:prstDash val="solid"/>
              <a:round/>
            </a:ln>
          </p:spPr>
        </p:sp>
        <p:sp>
          <p:nvSpPr>
            <p:cNvPr name="TextBox 14" id="14"/>
            <p:cNvSpPr txBox="true"/>
            <p:nvPr/>
          </p:nvSpPr>
          <p:spPr>
            <a:xfrm>
              <a:off x="0" y="-57150"/>
              <a:ext cx="1195166" cy="1371811"/>
            </a:xfrm>
            <a:prstGeom prst="rect">
              <a:avLst/>
            </a:prstGeom>
          </p:spPr>
          <p:txBody>
            <a:bodyPr anchor="ctr" rtlCol="false" tIns="50800" lIns="50800" bIns="50800" rIns="50800"/>
            <a:lstStyle/>
            <a:p>
              <a:pPr algn="ctr" marL="0" indent="0" lvl="0">
                <a:lnSpc>
                  <a:spcPts val="2660"/>
                </a:lnSpc>
                <a:spcBef>
                  <a:spcPct val="0"/>
                </a:spcBef>
              </a:pPr>
            </a:p>
          </p:txBody>
        </p:sp>
      </p:grpSp>
      <p:grpSp>
        <p:nvGrpSpPr>
          <p:cNvPr name="Group 15" id="15"/>
          <p:cNvGrpSpPr/>
          <p:nvPr/>
        </p:nvGrpSpPr>
        <p:grpSpPr>
          <a:xfrm rot="0">
            <a:off x="12213267" y="2561920"/>
            <a:ext cx="4537894" cy="3001163"/>
            <a:chOff x="0" y="0"/>
            <a:chExt cx="1195166" cy="790430"/>
          </a:xfrm>
        </p:grpSpPr>
        <p:sp>
          <p:nvSpPr>
            <p:cNvPr name="Freeform 16" id="16"/>
            <p:cNvSpPr/>
            <p:nvPr/>
          </p:nvSpPr>
          <p:spPr>
            <a:xfrm flipH="false" flipV="false" rot="0">
              <a:off x="0" y="0"/>
              <a:ext cx="1195166" cy="790430"/>
            </a:xfrm>
            <a:custGeom>
              <a:avLst/>
              <a:gdLst/>
              <a:ahLst/>
              <a:cxnLst/>
              <a:rect r="r" b="b" t="t" l="l"/>
              <a:pathLst>
                <a:path h="790430" w="1195166">
                  <a:moveTo>
                    <a:pt x="42651" y="0"/>
                  </a:moveTo>
                  <a:lnTo>
                    <a:pt x="1152514" y="0"/>
                  </a:lnTo>
                  <a:cubicBezTo>
                    <a:pt x="1163826" y="0"/>
                    <a:pt x="1174675" y="4494"/>
                    <a:pt x="1182673" y="12492"/>
                  </a:cubicBezTo>
                  <a:cubicBezTo>
                    <a:pt x="1190672" y="20491"/>
                    <a:pt x="1195166" y="31340"/>
                    <a:pt x="1195166" y="42651"/>
                  </a:cubicBezTo>
                  <a:lnTo>
                    <a:pt x="1195166" y="747778"/>
                  </a:lnTo>
                  <a:cubicBezTo>
                    <a:pt x="1195166" y="771334"/>
                    <a:pt x="1176070" y="790430"/>
                    <a:pt x="1152514" y="790430"/>
                  </a:cubicBezTo>
                  <a:lnTo>
                    <a:pt x="42651" y="790430"/>
                  </a:lnTo>
                  <a:cubicBezTo>
                    <a:pt x="19096" y="790430"/>
                    <a:pt x="0" y="771334"/>
                    <a:pt x="0" y="747778"/>
                  </a:cubicBezTo>
                  <a:lnTo>
                    <a:pt x="0" y="42651"/>
                  </a:lnTo>
                  <a:cubicBezTo>
                    <a:pt x="0" y="19096"/>
                    <a:pt x="19096" y="0"/>
                    <a:pt x="42651" y="0"/>
                  </a:cubicBezTo>
                  <a:close/>
                </a:path>
              </a:pathLst>
            </a:custGeom>
            <a:gradFill rotWithShape="true">
              <a:gsLst>
                <a:gs pos="0">
                  <a:srgbClr val="37B594">
                    <a:alpha val="100000"/>
                  </a:srgbClr>
                </a:gs>
                <a:gs pos="100000">
                  <a:srgbClr val="62DFBF">
                    <a:alpha val="100000"/>
                  </a:srgbClr>
                </a:gs>
              </a:gsLst>
              <a:lin ang="0"/>
            </a:gradFill>
            <a:ln cap="rnd">
              <a:noFill/>
              <a:prstDash val="solid"/>
              <a:round/>
            </a:ln>
          </p:spPr>
        </p:sp>
        <p:sp>
          <p:nvSpPr>
            <p:cNvPr name="TextBox 17" id="17"/>
            <p:cNvSpPr txBox="true"/>
            <p:nvPr/>
          </p:nvSpPr>
          <p:spPr>
            <a:xfrm>
              <a:off x="0" y="-57150"/>
              <a:ext cx="1195166" cy="847580"/>
            </a:xfrm>
            <a:prstGeom prst="rect">
              <a:avLst/>
            </a:prstGeom>
          </p:spPr>
          <p:txBody>
            <a:bodyPr anchor="ctr" rtlCol="false" tIns="50800" lIns="50800" bIns="50800" rIns="50800"/>
            <a:lstStyle/>
            <a:p>
              <a:pPr algn="ctr" marL="0" indent="0" lvl="0">
                <a:lnSpc>
                  <a:spcPts val="2660"/>
                </a:lnSpc>
                <a:spcBef>
                  <a:spcPct val="0"/>
                </a:spcBef>
              </a:pPr>
            </a:p>
          </p:txBody>
        </p:sp>
      </p:grpSp>
      <p:pic>
        <p:nvPicPr>
          <p:cNvPr name="Picture 18" id="18"/>
          <p:cNvPicPr>
            <a:picLocks noChangeAspect="true"/>
          </p:cNvPicPr>
          <p:nvPr/>
        </p:nvPicPr>
        <p:blipFill>
          <a:blip r:embed="rId6"/>
          <a:srcRect l="0" t="0" r="0" b="0"/>
          <a:stretch>
            <a:fillRect/>
          </a:stretch>
        </p:blipFill>
        <p:spPr>
          <a:xfrm flipH="false" flipV="false" rot="0">
            <a:off x="946154" y="1886764"/>
            <a:ext cx="278501" cy="278501"/>
          </a:xfrm>
          <a:prstGeom prst="rect">
            <a:avLst/>
          </a:prstGeom>
        </p:spPr>
      </p:pic>
      <p:pic>
        <p:nvPicPr>
          <p:cNvPr name="Picture 19" id="19"/>
          <p:cNvPicPr>
            <a:picLocks noChangeAspect="true"/>
          </p:cNvPicPr>
          <p:nvPr/>
        </p:nvPicPr>
        <p:blipFill>
          <a:blip r:embed="rId6"/>
          <a:srcRect l="0" t="0" r="0" b="0"/>
          <a:stretch>
            <a:fillRect/>
          </a:stretch>
        </p:blipFill>
        <p:spPr>
          <a:xfrm flipH="false" flipV="false" rot="0">
            <a:off x="6792507" y="1886764"/>
            <a:ext cx="278501" cy="278501"/>
          </a:xfrm>
          <a:prstGeom prst="rect">
            <a:avLst/>
          </a:prstGeom>
        </p:spPr>
      </p:pic>
      <p:pic>
        <p:nvPicPr>
          <p:cNvPr name="Picture 20" id="20"/>
          <p:cNvPicPr>
            <a:picLocks noChangeAspect="true"/>
          </p:cNvPicPr>
          <p:nvPr/>
        </p:nvPicPr>
        <p:blipFill>
          <a:blip r:embed="rId6"/>
          <a:srcRect l="0" t="0" r="0" b="0"/>
          <a:stretch>
            <a:fillRect/>
          </a:stretch>
        </p:blipFill>
        <p:spPr>
          <a:xfrm flipH="false" flipV="false" rot="0">
            <a:off x="12391978" y="1886764"/>
            <a:ext cx="278501" cy="278501"/>
          </a:xfrm>
          <a:prstGeom prst="rect">
            <a:avLst/>
          </a:prstGeom>
        </p:spPr>
      </p:pic>
      <p:sp>
        <p:nvSpPr>
          <p:cNvPr name="TextBox 21" id="21"/>
          <p:cNvSpPr txBox="true"/>
          <p:nvPr/>
        </p:nvSpPr>
        <p:spPr>
          <a:xfrm rot="0">
            <a:off x="1028700" y="8151959"/>
            <a:ext cx="10322165" cy="843915"/>
          </a:xfrm>
          <a:prstGeom prst="rect">
            <a:avLst/>
          </a:prstGeom>
        </p:spPr>
        <p:txBody>
          <a:bodyPr anchor="t" rtlCol="false" tIns="0" lIns="0" bIns="0" rIns="0">
            <a:spAutoFit/>
          </a:bodyPr>
          <a:lstStyle/>
          <a:p>
            <a:pPr algn="l">
              <a:lnSpc>
                <a:spcPts val="3359"/>
              </a:lnSpc>
            </a:pPr>
            <a:r>
              <a:rPr lang="en-US" sz="2400" spc="-96">
                <a:solidFill>
                  <a:srgbClr val="D8D8D8"/>
                </a:solidFill>
                <a:latin typeface="Poppins"/>
                <a:ea typeface="Poppins"/>
                <a:cs typeface="Poppins"/>
                <a:sym typeface="Poppins"/>
              </a:rPr>
              <a:t>Lorem ipsum dolor sit amet, consectetur adipiscing elit. Vestibulum sed orci in risus hendrerit malesuada. Nunc laoreet eu quam eu</a:t>
            </a:r>
          </a:p>
        </p:txBody>
      </p:sp>
      <p:sp>
        <p:nvSpPr>
          <p:cNvPr name="TextBox 22" id="22"/>
          <p:cNvSpPr txBox="true"/>
          <p:nvPr/>
        </p:nvSpPr>
        <p:spPr>
          <a:xfrm rot="0">
            <a:off x="12529575" y="8366262"/>
            <a:ext cx="3563832" cy="375602"/>
          </a:xfrm>
          <a:prstGeom prst="rect">
            <a:avLst/>
          </a:prstGeom>
        </p:spPr>
        <p:txBody>
          <a:bodyPr anchor="t" rtlCol="false" tIns="0" lIns="0" bIns="0" rIns="0">
            <a:spAutoFit/>
          </a:bodyPr>
          <a:lstStyle/>
          <a:p>
            <a:pPr algn="ctr">
              <a:lnSpc>
                <a:spcPts val="2971"/>
              </a:lnSpc>
            </a:pPr>
            <a:r>
              <a:rPr lang="en-US" b="true" sz="2122" spc="273">
                <a:solidFill>
                  <a:srgbClr val="F3DD52"/>
                </a:solidFill>
                <a:latin typeface="Poppins Bold"/>
                <a:ea typeface="Poppins Bold"/>
                <a:cs typeface="Poppins Bold"/>
                <a:sym typeface="Poppins Bold"/>
              </a:rPr>
              <a:t>TARGET ACHIEVED</a:t>
            </a:r>
          </a:p>
        </p:txBody>
      </p:sp>
      <p:sp>
        <p:nvSpPr>
          <p:cNvPr name="TextBox 23" id="23"/>
          <p:cNvSpPr txBox="true"/>
          <p:nvPr/>
        </p:nvSpPr>
        <p:spPr>
          <a:xfrm rot="0">
            <a:off x="1403366" y="1765479"/>
            <a:ext cx="3668932"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One:</a:t>
            </a:r>
          </a:p>
        </p:txBody>
      </p:sp>
      <p:sp>
        <p:nvSpPr>
          <p:cNvPr name="TextBox 24" id="24"/>
          <p:cNvSpPr txBox="true"/>
          <p:nvPr/>
        </p:nvSpPr>
        <p:spPr>
          <a:xfrm rot="0">
            <a:off x="7249719" y="1765479"/>
            <a:ext cx="3668932"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Two:</a:t>
            </a:r>
          </a:p>
        </p:txBody>
      </p:sp>
      <p:sp>
        <p:nvSpPr>
          <p:cNvPr name="TextBox 25" id="25"/>
          <p:cNvSpPr txBox="true"/>
          <p:nvPr/>
        </p:nvSpPr>
        <p:spPr>
          <a:xfrm rot="0">
            <a:off x="12849190" y="1765479"/>
            <a:ext cx="3668932"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Three:</a:t>
            </a:r>
          </a:p>
        </p:txBody>
      </p:sp>
      <p:sp>
        <p:nvSpPr>
          <p:cNvPr name="TextBox 26" id="26"/>
          <p:cNvSpPr txBox="true"/>
          <p:nvPr/>
        </p:nvSpPr>
        <p:spPr>
          <a:xfrm rot="0">
            <a:off x="6982690" y="2720536"/>
            <a:ext cx="3800106" cy="4832985"/>
          </a:xfrm>
          <a:prstGeom prst="rect">
            <a:avLst/>
          </a:prstGeom>
        </p:spPr>
        <p:txBody>
          <a:bodyPr anchor="t" rtlCol="false" tIns="0" lIns="0" bIns="0" rIns="0">
            <a:spAutoFit/>
          </a:bodyPr>
          <a:lstStyle/>
          <a:p>
            <a:pPr algn="l">
              <a:lnSpc>
                <a:spcPts val="2940"/>
              </a:lnSpc>
              <a:spcBef>
                <a:spcPct val="0"/>
              </a:spcBef>
            </a:pPr>
            <a:r>
              <a:rPr lang="en-US" sz="2100" spc="-84">
                <a:solidFill>
                  <a:srgbClr val="040606"/>
                </a:solidFill>
                <a:latin typeface="Poppins"/>
                <a:ea typeface="Poppins"/>
                <a:cs typeface="Poppins"/>
                <a:sym typeface="Poppins"/>
              </a:rPr>
              <a:t>Clinical C</a:t>
            </a:r>
            <a:r>
              <a:rPr lang="en-US" sz="2100" spc="-84" strike="noStrike" u="none">
                <a:solidFill>
                  <a:srgbClr val="040606"/>
                </a:solidFill>
                <a:latin typeface="Poppins"/>
                <a:ea typeface="Poppins"/>
                <a:cs typeface="Poppins"/>
                <a:sym typeface="Poppins"/>
              </a:rPr>
              <a:t>ontainment should not be used except in situations where the Patient's behavior poses an imminent danger of serious physical harm to self or others and other interventions are ineffective and should be discontinued as soon as imminent danger of serious physical harm to self or others has dissipated.</a:t>
            </a:r>
          </a:p>
          <a:p>
            <a:pPr algn="l" marL="0" indent="0" lvl="1">
              <a:lnSpc>
                <a:spcPts val="2940"/>
              </a:lnSpc>
              <a:spcBef>
                <a:spcPct val="0"/>
              </a:spcBef>
            </a:pPr>
          </a:p>
        </p:txBody>
      </p:sp>
      <p:sp>
        <p:nvSpPr>
          <p:cNvPr name="TextBox 27" id="27"/>
          <p:cNvSpPr txBox="true"/>
          <p:nvPr/>
        </p:nvSpPr>
        <p:spPr>
          <a:xfrm rot="0">
            <a:off x="12655796" y="2867462"/>
            <a:ext cx="3862326" cy="1861185"/>
          </a:xfrm>
          <a:prstGeom prst="rect">
            <a:avLst/>
          </a:prstGeom>
        </p:spPr>
        <p:txBody>
          <a:bodyPr anchor="t" rtlCol="false" tIns="0" lIns="0" bIns="0" rIns="0">
            <a:spAutoFit/>
          </a:bodyPr>
          <a:lstStyle/>
          <a:p>
            <a:pPr algn="l" marL="0" indent="0" lvl="1">
              <a:lnSpc>
                <a:spcPts val="2940"/>
              </a:lnSpc>
              <a:spcBef>
                <a:spcPct val="0"/>
              </a:spcBef>
            </a:pPr>
            <a:r>
              <a:rPr lang="en-US" sz="2100" spc="-84">
                <a:solidFill>
                  <a:srgbClr val="040606"/>
                </a:solidFill>
                <a:latin typeface="Poppins"/>
                <a:ea typeface="Poppins"/>
                <a:cs typeface="Poppins"/>
                <a:sym typeface="Poppins"/>
              </a:rPr>
              <a:t>Any</a:t>
            </a:r>
            <a:r>
              <a:rPr lang="en-US" sz="2100" spc="-84" strike="noStrike" u="none">
                <a:solidFill>
                  <a:srgbClr val="040606"/>
                </a:solidFill>
                <a:latin typeface="Poppins"/>
                <a:ea typeface="Poppins"/>
                <a:cs typeface="Poppins"/>
                <a:sym typeface="Poppins"/>
              </a:rPr>
              <a:t> behavioral intervention must be consistent with the Patients' rights to be treated with dignity and to be free from abuse. </a:t>
            </a:r>
          </a:p>
        </p:txBody>
      </p:sp>
      <p:sp>
        <p:nvSpPr>
          <p:cNvPr name="TextBox 28" id="28"/>
          <p:cNvSpPr txBox="true"/>
          <p:nvPr/>
        </p:nvSpPr>
        <p:spPr>
          <a:xfrm rot="0">
            <a:off x="767443" y="623837"/>
            <a:ext cx="8932293" cy="769620"/>
          </a:xfrm>
          <a:prstGeom prst="rect">
            <a:avLst/>
          </a:prstGeom>
        </p:spPr>
        <p:txBody>
          <a:bodyPr anchor="t" rtlCol="false" tIns="0" lIns="0" bIns="0" rIns="0">
            <a:spAutoFit/>
          </a:bodyPr>
          <a:lstStyle/>
          <a:p>
            <a:pPr algn="l">
              <a:lnSpc>
                <a:spcPts val="4800"/>
              </a:lnSpc>
            </a:pPr>
            <a:r>
              <a:rPr lang="en-US" sz="4800" spc="-192">
                <a:solidFill>
                  <a:srgbClr val="F6F6F6"/>
                </a:solidFill>
                <a:latin typeface="Agrandir"/>
                <a:ea typeface="Agrandir"/>
                <a:cs typeface="Agrandir"/>
                <a:sym typeface="Agrandir"/>
              </a:rPr>
              <a:t>MAB Response Policy Guidelines...</a:t>
            </a:r>
          </a:p>
        </p:txBody>
      </p:sp>
      <p:sp>
        <p:nvSpPr>
          <p:cNvPr name="TextBox 29" id="29"/>
          <p:cNvSpPr txBox="true"/>
          <p:nvPr/>
        </p:nvSpPr>
        <p:spPr>
          <a:xfrm rot="0">
            <a:off x="1136337" y="2867462"/>
            <a:ext cx="3800106" cy="1118235"/>
          </a:xfrm>
          <a:prstGeom prst="rect">
            <a:avLst/>
          </a:prstGeom>
        </p:spPr>
        <p:txBody>
          <a:bodyPr anchor="t" rtlCol="false" tIns="0" lIns="0" bIns="0" rIns="0">
            <a:spAutoFit/>
          </a:bodyPr>
          <a:lstStyle/>
          <a:p>
            <a:pPr algn="l" marL="0" indent="0" lvl="1">
              <a:lnSpc>
                <a:spcPts val="2940"/>
              </a:lnSpc>
              <a:spcBef>
                <a:spcPct val="0"/>
              </a:spcBef>
            </a:pPr>
            <a:r>
              <a:rPr lang="en-US" sz="2100" spc="-84">
                <a:solidFill>
                  <a:srgbClr val="040606"/>
                </a:solidFill>
                <a:latin typeface="Poppins"/>
                <a:ea typeface="Poppins"/>
                <a:cs typeface="Poppins"/>
                <a:sym typeface="Poppins"/>
              </a:rPr>
              <a:t>Every eff</a:t>
            </a:r>
            <a:r>
              <a:rPr lang="en-US" sz="2100" spc="-84" strike="noStrike" u="none">
                <a:solidFill>
                  <a:srgbClr val="040606"/>
                </a:solidFill>
                <a:latin typeface="Poppins"/>
                <a:ea typeface="Poppins"/>
                <a:cs typeface="Poppins"/>
                <a:sym typeface="Poppins"/>
              </a:rPr>
              <a:t>ort should be made to prevent the need for the use of Clinical Containment.</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5061751">
            <a:off x="5375431" y="-3936538"/>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2"/>
            <a:stretch>
              <a:fillRect l="0" t="0" r="0" b="0"/>
            </a:stretch>
          </a:blipFill>
        </p:spPr>
      </p:sp>
      <p:sp>
        <p:nvSpPr>
          <p:cNvPr name="Freeform 3" id="3"/>
          <p:cNvSpPr/>
          <p:nvPr/>
        </p:nvSpPr>
        <p:spPr>
          <a:xfrm flipH="false" flipV="false" rot="-7047732">
            <a:off x="9506919" y="-415425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3">
              <a:alphaModFix amt="55000"/>
            </a:blip>
            <a:stretch>
              <a:fillRect l="0" t="0" r="0" b="0"/>
            </a:stretch>
          </a:blipFill>
        </p:spPr>
      </p:sp>
      <p:sp>
        <p:nvSpPr>
          <p:cNvPr name="Freeform 4" id="4"/>
          <p:cNvSpPr/>
          <p:nvPr/>
        </p:nvSpPr>
        <p:spPr>
          <a:xfrm flipH="false" flipV="false" rot="-7047732">
            <a:off x="-574452" y="5118119"/>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3">
              <a:alphaModFix amt="55000"/>
            </a:blip>
            <a:stretch>
              <a:fillRect l="0" t="0" r="0" b="0"/>
            </a:stretch>
          </a:blipFill>
        </p:spPr>
      </p:sp>
      <p:grpSp>
        <p:nvGrpSpPr>
          <p:cNvPr name="Group 5" id="5"/>
          <p:cNvGrpSpPr/>
          <p:nvPr/>
        </p:nvGrpSpPr>
        <p:grpSpPr>
          <a:xfrm rot="0">
            <a:off x="12159760" y="8218634"/>
            <a:ext cx="4863589" cy="720832"/>
            <a:chOff x="0" y="0"/>
            <a:chExt cx="1280945" cy="189849"/>
          </a:xfrm>
        </p:grpSpPr>
        <p:sp>
          <p:nvSpPr>
            <p:cNvPr name="Freeform 6" id="6"/>
            <p:cNvSpPr/>
            <p:nvPr/>
          </p:nvSpPr>
          <p:spPr>
            <a:xfrm flipH="false" flipV="false" rot="0">
              <a:off x="0" y="0"/>
              <a:ext cx="1280945" cy="189849"/>
            </a:xfrm>
            <a:custGeom>
              <a:avLst/>
              <a:gdLst/>
              <a:ahLst/>
              <a:cxnLst/>
              <a:rect r="r" b="b" t="t" l="l"/>
              <a:pathLst>
                <a:path h="189849" w="1280945">
                  <a:moveTo>
                    <a:pt x="81182" y="0"/>
                  </a:moveTo>
                  <a:lnTo>
                    <a:pt x="1199763" y="0"/>
                  </a:lnTo>
                  <a:cubicBezTo>
                    <a:pt x="1244599" y="0"/>
                    <a:pt x="1280945" y="36347"/>
                    <a:pt x="1280945" y="81182"/>
                  </a:cubicBezTo>
                  <a:lnTo>
                    <a:pt x="1280945" y="108666"/>
                  </a:lnTo>
                  <a:cubicBezTo>
                    <a:pt x="1280945" y="130197"/>
                    <a:pt x="1272392" y="150846"/>
                    <a:pt x="1257168" y="166071"/>
                  </a:cubicBezTo>
                  <a:cubicBezTo>
                    <a:pt x="1241943" y="181296"/>
                    <a:pt x="1221294" y="189849"/>
                    <a:pt x="1199763" y="189849"/>
                  </a:cubicBezTo>
                  <a:lnTo>
                    <a:pt x="81182" y="189849"/>
                  </a:lnTo>
                  <a:cubicBezTo>
                    <a:pt x="59652" y="189849"/>
                    <a:pt x="39002" y="181296"/>
                    <a:pt x="23778" y="166071"/>
                  </a:cubicBezTo>
                  <a:cubicBezTo>
                    <a:pt x="8553" y="150846"/>
                    <a:pt x="0" y="130197"/>
                    <a:pt x="0" y="108666"/>
                  </a:cubicBezTo>
                  <a:lnTo>
                    <a:pt x="0" y="81182"/>
                  </a:lnTo>
                  <a:cubicBezTo>
                    <a:pt x="0" y="59652"/>
                    <a:pt x="8553" y="39002"/>
                    <a:pt x="23778" y="23778"/>
                  </a:cubicBezTo>
                  <a:cubicBezTo>
                    <a:pt x="39002" y="8553"/>
                    <a:pt x="59652" y="0"/>
                    <a:pt x="81182" y="0"/>
                  </a:cubicBezTo>
                  <a:close/>
                </a:path>
              </a:pathLst>
            </a:custGeom>
            <a:solidFill>
              <a:srgbClr val="000000">
                <a:alpha val="0"/>
              </a:srgbClr>
            </a:solidFill>
            <a:ln w="19050" cap="rnd">
              <a:solidFill>
                <a:srgbClr val="F3DD52"/>
              </a:solidFill>
              <a:prstDash val="solid"/>
              <a:round/>
            </a:ln>
          </p:spPr>
        </p:sp>
        <p:sp>
          <p:nvSpPr>
            <p:cNvPr name="TextBox 7" id="7"/>
            <p:cNvSpPr txBox="true"/>
            <p:nvPr/>
          </p:nvSpPr>
          <p:spPr>
            <a:xfrm>
              <a:off x="0" y="-38100"/>
              <a:ext cx="1280945" cy="227949"/>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6093407" y="8423412"/>
            <a:ext cx="429286" cy="318452"/>
          </a:xfrm>
          <a:custGeom>
            <a:avLst/>
            <a:gdLst/>
            <a:ahLst/>
            <a:cxnLst/>
            <a:rect r="r" b="b" t="t" l="l"/>
            <a:pathLst>
              <a:path h="318452" w="429286">
                <a:moveTo>
                  <a:pt x="0" y="0"/>
                </a:moveTo>
                <a:lnTo>
                  <a:pt x="429286" y="0"/>
                </a:lnTo>
                <a:lnTo>
                  <a:pt x="429286" y="318452"/>
                </a:lnTo>
                <a:lnTo>
                  <a:pt x="0" y="3184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9" id="9"/>
          <p:cNvGrpSpPr/>
          <p:nvPr/>
        </p:nvGrpSpPr>
        <p:grpSpPr>
          <a:xfrm rot="0">
            <a:off x="767443" y="2485116"/>
            <a:ext cx="4537894" cy="3001163"/>
            <a:chOff x="0" y="0"/>
            <a:chExt cx="1195166" cy="790430"/>
          </a:xfrm>
        </p:grpSpPr>
        <p:sp>
          <p:nvSpPr>
            <p:cNvPr name="Freeform 10" id="10"/>
            <p:cNvSpPr/>
            <p:nvPr/>
          </p:nvSpPr>
          <p:spPr>
            <a:xfrm flipH="false" flipV="false" rot="0">
              <a:off x="0" y="0"/>
              <a:ext cx="1195166" cy="790430"/>
            </a:xfrm>
            <a:custGeom>
              <a:avLst/>
              <a:gdLst/>
              <a:ahLst/>
              <a:cxnLst/>
              <a:rect r="r" b="b" t="t" l="l"/>
              <a:pathLst>
                <a:path h="790430" w="1195166">
                  <a:moveTo>
                    <a:pt x="42651" y="0"/>
                  </a:moveTo>
                  <a:lnTo>
                    <a:pt x="1152514" y="0"/>
                  </a:lnTo>
                  <a:cubicBezTo>
                    <a:pt x="1163826" y="0"/>
                    <a:pt x="1174675" y="4494"/>
                    <a:pt x="1182673" y="12492"/>
                  </a:cubicBezTo>
                  <a:cubicBezTo>
                    <a:pt x="1190672" y="20491"/>
                    <a:pt x="1195166" y="31340"/>
                    <a:pt x="1195166" y="42651"/>
                  </a:cubicBezTo>
                  <a:lnTo>
                    <a:pt x="1195166" y="747778"/>
                  </a:lnTo>
                  <a:cubicBezTo>
                    <a:pt x="1195166" y="771334"/>
                    <a:pt x="1176070" y="790430"/>
                    <a:pt x="1152514" y="790430"/>
                  </a:cubicBezTo>
                  <a:lnTo>
                    <a:pt x="42651" y="790430"/>
                  </a:lnTo>
                  <a:cubicBezTo>
                    <a:pt x="19096" y="790430"/>
                    <a:pt x="0" y="771334"/>
                    <a:pt x="0" y="747778"/>
                  </a:cubicBezTo>
                  <a:lnTo>
                    <a:pt x="0" y="42651"/>
                  </a:lnTo>
                  <a:cubicBezTo>
                    <a:pt x="0" y="19096"/>
                    <a:pt x="19096" y="0"/>
                    <a:pt x="42651" y="0"/>
                  </a:cubicBezTo>
                  <a:close/>
                </a:path>
              </a:pathLst>
            </a:custGeom>
            <a:gradFill rotWithShape="true">
              <a:gsLst>
                <a:gs pos="0">
                  <a:srgbClr val="37B594">
                    <a:alpha val="100000"/>
                  </a:srgbClr>
                </a:gs>
                <a:gs pos="100000">
                  <a:srgbClr val="62DFBF">
                    <a:alpha val="100000"/>
                  </a:srgbClr>
                </a:gs>
              </a:gsLst>
              <a:lin ang="0"/>
            </a:gradFill>
          </p:spPr>
        </p:sp>
        <p:sp>
          <p:nvSpPr>
            <p:cNvPr name="TextBox 11" id="11"/>
            <p:cNvSpPr txBox="true"/>
            <p:nvPr/>
          </p:nvSpPr>
          <p:spPr>
            <a:xfrm>
              <a:off x="0" y="-57150"/>
              <a:ext cx="1195166" cy="847580"/>
            </a:xfrm>
            <a:prstGeom prst="rect">
              <a:avLst/>
            </a:prstGeom>
          </p:spPr>
          <p:txBody>
            <a:bodyPr anchor="ctr" rtlCol="false" tIns="50800" lIns="50800" bIns="50800" rIns="50800"/>
            <a:lstStyle/>
            <a:p>
              <a:pPr algn="ctr">
                <a:lnSpc>
                  <a:spcPts val="2660"/>
                </a:lnSpc>
              </a:pPr>
            </a:p>
          </p:txBody>
        </p:sp>
      </p:grpSp>
      <p:grpSp>
        <p:nvGrpSpPr>
          <p:cNvPr name="Group 12" id="12"/>
          <p:cNvGrpSpPr/>
          <p:nvPr/>
        </p:nvGrpSpPr>
        <p:grpSpPr>
          <a:xfrm rot="0">
            <a:off x="6613796" y="2561920"/>
            <a:ext cx="4537894" cy="2924359"/>
            <a:chOff x="0" y="0"/>
            <a:chExt cx="1195166" cy="770202"/>
          </a:xfrm>
        </p:grpSpPr>
        <p:sp>
          <p:nvSpPr>
            <p:cNvPr name="Freeform 13" id="13"/>
            <p:cNvSpPr/>
            <p:nvPr/>
          </p:nvSpPr>
          <p:spPr>
            <a:xfrm flipH="false" flipV="false" rot="0">
              <a:off x="0" y="0"/>
              <a:ext cx="1195166" cy="770202"/>
            </a:xfrm>
            <a:custGeom>
              <a:avLst/>
              <a:gdLst/>
              <a:ahLst/>
              <a:cxnLst/>
              <a:rect r="r" b="b" t="t" l="l"/>
              <a:pathLst>
                <a:path h="770202" w="1195166">
                  <a:moveTo>
                    <a:pt x="42651" y="0"/>
                  </a:moveTo>
                  <a:lnTo>
                    <a:pt x="1152514" y="0"/>
                  </a:lnTo>
                  <a:cubicBezTo>
                    <a:pt x="1163826" y="0"/>
                    <a:pt x="1174675" y="4494"/>
                    <a:pt x="1182673" y="12492"/>
                  </a:cubicBezTo>
                  <a:cubicBezTo>
                    <a:pt x="1190672" y="20491"/>
                    <a:pt x="1195166" y="31340"/>
                    <a:pt x="1195166" y="42651"/>
                  </a:cubicBezTo>
                  <a:lnTo>
                    <a:pt x="1195166" y="727550"/>
                  </a:lnTo>
                  <a:cubicBezTo>
                    <a:pt x="1195166" y="751106"/>
                    <a:pt x="1176070" y="770202"/>
                    <a:pt x="1152514" y="770202"/>
                  </a:cubicBezTo>
                  <a:lnTo>
                    <a:pt x="42651" y="770202"/>
                  </a:lnTo>
                  <a:cubicBezTo>
                    <a:pt x="19096" y="770202"/>
                    <a:pt x="0" y="751106"/>
                    <a:pt x="0" y="727550"/>
                  </a:cubicBezTo>
                  <a:lnTo>
                    <a:pt x="0" y="42651"/>
                  </a:lnTo>
                  <a:cubicBezTo>
                    <a:pt x="0" y="19096"/>
                    <a:pt x="19096" y="0"/>
                    <a:pt x="42651" y="0"/>
                  </a:cubicBezTo>
                  <a:close/>
                </a:path>
              </a:pathLst>
            </a:custGeom>
            <a:gradFill rotWithShape="true">
              <a:gsLst>
                <a:gs pos="0">
                  <a:srgbClr val="37B594">
                    <a:alpha val="100000"/>
                  </a:srgbClr>
                </a:gs>
                <a:gs pos="100000">
                  <a:srgbClr val="62DFBF">
                    <a:alpha val="100000"/>
                  </a:srgbClr>
                </a:gs>
              </a:gsLst>
              <a:lin ang="0"/>
            </a:gradFill>
            <a:ln cap="rnd">
              <a:noFill/>
              <a:prstDash val="solid"/>
              <a:round/>
            </a:ln>
          </p:spPr>
        </p:sp>
        <p:sp>
          <p:nvSpPr>
            <p:cNvPr name="TextBox 14" id="14"/>
            <p:cNvSpPr txBox="true"/>
            <p:nvPr/>
          </p:nvSpPr>
          <p:spPr>
            <a:xfrm>
              <a:off x="0" y="-57150"/>
              <a:ext cx="1195166" cy="827352"/>
            </a:xfrm>
            <a:prstGeom prst="rect">
              <a:avLst/>
            </a:prstGeom>
          </p:spPr>
          <p:txBody>
            <a:bodyPr anchor="ctr" rtlCol="false" tIns="50800" lIns="50800" bIns="50800" rIns="50800"/>
            <a:lstStyle/>
            <a:p>
              <a:pPr algn="ctr" marL="0" indent="0" lvl="0">
                <a:lnSpc>
                  <a:spcPts val="2660"/>
                </a:lnSpc>
                <a:spcBef>
                  <a:spcPct val="0"/>
                </a:spcBef>
              </a:pPr>
            </a:p>
          </p:txBody>
        </p:sp>
      </p:grpSp>
      <p:grpSp>
        <p:nvGrpSpPr>
          <p:cNvPr name="Group 15" id="15"/>
          <p:cNvGrpSpPr/>
          <p:nvPr/>
        </p:nvGrpSpPr>
        <p:grpSpPr>
          <a:xfrm rot="0">
            <a:off x="12213267" y="2561920"/>
            <a:ext cx="4537894" cy="3001163"/>
            <a:chOff x="0" y="0"/>
            <a:chExt cx="1195166" cy="790430"/>
          </a:xfrm>
        </p:grpSpPr>
        <p:sp>
          <p:nvSpPr>
            <p:cNvPr name="Freeform 16" id="16"/>
            <p:cNvSpPr/>
            <p:nvPr/>
          </p:nvSpPr>
          <p:spPr>
            <a:xfrm flipH="false" flipV="false" rot="0">
              <a:off x="0" y="0"/>
              <a:ext cx="1195166" cy="790430"/>
            </a:xfrm>
            <a:custGeom>
              <a:avLst/>
              <a:gdLst/>
              <a:ahLst/>
              <a:cxnLst/>
              <a:rect r="r" b="b" t="t" l="l"/>
              <a:pathLst>
                <a:path h="790430" w="1195166">
                  <a:moveTo>
                    <a:pt x="42651" y="0"/>
                  </a:moveTo>
                  <a:lnTo>
                    <a:pt x="1152514" y="0"/>
                  </a:lnTo>
                  <a:cubicBezTo>
                    <a:pt x="1163826" y="0"/>
                    <a:pt x="1174675" y="4494"/>
                    <a:pt x="1182673" y="12492"/>
                  </a:cubicBezTo>
                  <a:cubicBezTo>
                    <a:pt x="1190672" y="20491"/>
                    <a:pt x="1195166" y="31340"/>
                    <a:pt x="1195166" y="42651"/>
                  </a:cubicBezTo>
                  <a:lnTo>
                    <a:pt x="1195166" y="747778"/>
                  </a:lnTo>
                  <a:cubicBezTo>
                    <a:pt x="1195166" y="771334"/>
                    <a:pt x="1176070" y="790430"/>
                    <a:pt x="1152514" y="790430"/>
                  </a:cubicBezTo>
                  <a:lnTo>
                    <a:pt x="42651" y="790430"/>
                  </a:lnTo>
                  <a:cubicBezTo>
                    <a:pt x="19096" y="790430"/>
                    <a:pt x="0" y="771334"/>
                    <a:pt x="0" y="747778"/>
                  </a:cubicBezTo>
                  <a:lnTo>
                    <a:pt x="0" y="42651"/>
                  </a:lnTo>
                  <a:cubicBezTo>
                    <a:pt x="0" y="19096"/>
                    <a:pt x="19096" y="0"/>
                    <a:pt x="42651" y="0"/>
                  </a:cubicBezTo>
                  <a:close/>
                </a:path>
              </a:pathLst>
            </a:custGeom>
            <a:gradFill rotWithShape="true">
              <a:gsLst>
                <a:gs pos="0">
                  <a:srgbClr val="37B594">
                    <a:alpha val="100000"/>
                  </a:srgbClr>
                </a:gs>
                <a:gs pos="100000">
                  <a:srgbClr val="62DFBF">
                    <a:alpha val="100000"/>
                  </a:srgbClr>
                </a:gs>
              </a:gsLst>
              <a:lin ang="0"/>
            </a:gradFill>
            <a:ln cap="rnd">
              <a:noFill/>
              <a:prstDash val="solid"/>
              <a:round/>
            </a:ln>
          </p:spPr>
        </p:sp>
        <p:sp>
          <p:nvSpPr>
            <p:cNvPr name="TextBox 17" id="17"/>
            <p:cNvSpPr txBox="true"/>
            <p:nvPr/>
          </p:nvSpPr>
          <p:spPr>
            <a:xfrm>
              <a:off x="0" y="-57150"/>
              <a:ext cx="1195166" cy="847580"/>
            </a:xfrm>
            <a:prstGeom prst="rect">
              <a:avLst/>
            </a:prstGeom>
          </p:spPr>
          <p:txBody>
            <a:bodyPr anchor="ctr" rtlCol="false" tIns="50800" lIns="50800" bIns="50800" rIns="50800"/>
            <a:lstStyle/>
            <a:p>
              <a:pPr algn="ctr" marL="0" indent="0" lvl="0">
                <a:lnSpc>
                  <a:spcPts val="2660"/>
                </a:lnSpc>
                <a:spcBef>
                  <a:spcPct val="0"/>
                </a:spcBef>
              </a:pPr>
            </a:p>
          </p:txBody>
        </p:sp>
      </p:grpSp>
      <p:pic>
        <p:nvPicPr>
          <p:cNvPr name="Picture 18" id="18"/>
          <p:cNvPicPr>
            <a:picLocks noChangeAspect="true"/>
          </p:cNvPicPr>
          <p:nvPr/>
        </p:nvPicPr>
        <p:blipFill>
          <a:blip r:embed="rId6"/>
          <a:srcRect l="0" t="0" r="0" b="0"/>
          <a:stretch>
            <a:fillRect/>
          </a:stretch>
        </p:blipFill>
        <p:spPr>
          <a:xfrm flipH="false" flipV="false" rot="0">
            <a:off x="946154" y="1886764"/>
            <a:ext cx="278501" cy="278501"/>
          </a:xfrm>
          <a:prstGeom prst="rect">
            <a:avLst/>
          </a:prstGeom>
        </p:spPr>
      </p:pic>
      <p:pic>
        <p:nvPicPr>
          <p:cNvPr name="Picture 19" id="19"/>
          <p:cNvPicPr>
            <a:picLocks noChangeAspect="true"/>
          </p:cNvPicPr>
          <p:nvPr/>
        </p:nvPicPr>
        <p:blipFill>
          <a:blip r:embed="rId6"/>
          <a:srcRect l="0" t="0" r="0" b="0"/>
          <a:stretch>
            <a:fillRect/>
          </a:stretch>
        </p:blipFill>
        <p:spPr>
          <a:xfrm flipH="false" flipV="false" rot="0">
            <a:off x="6792507" y="1886764"/>
            <a:ext cx="278501" cy="278501"/>
          </a:xfrm>
          <a:prstGeom prst="rect">
            <a:avLst/>
          </a:prstGeom>
        </p:spPr>
      </p:pic>
      <p:pic>
        <p:nvPicPr>
          <p:cNvPr name="Picture 20" id="20"/>
          <p:cNvPicPr>
            <a:picLocks noChangeAspect="true"/>
          </p:cNvPicPr>
          <p:nvPr/>
        </p:nvPicPr>
        <p:blipFill>
          <a:blip r:embed="rId6"/>
          <a:srcRect l="0" t="0" r="0" b="0"/>
          <a:stretch>
            <a:fillRect/>
          </a:stretch>
        </p:blipFill>
        <p:spPr>
          <a:xfrm flipH="false" flipV="false" rot="0">
            <a:off x="12391978" y="1886764"/>
            <a:ext cx="278501" cy="278501"/>
          </a:xfrm>
          <a:prstGeom prst="rect">
            <a:avLst/>
          </a:prstGeom>
        </p:spPr>
      </p:pic>
      <p:sp>
        <p:nvSpPr>
          <p:cNvPr name="TextBox 21" id="21"/>
          <p:cNvSpPr txBox="true"/>
          <p:nvPr/>
        </p:nvSpPr>
        <p:spPr>
          <a:xfrm rot="0">
            <a:off x="1028700" y="8151959"/>
            <a:ext cx="10322165" cy="843915"/>
          </a:xfrm>
          <a:prstGeom prst="rect">
            <a:avLst/>
          </a:prstGeom>
        </p:spPr>
        <p:txBody>
          <a:bodyPr anchor="t" rtlCol="false" tIns="0" lIns="0" bIns="0" rIns="0">
            <a:spAutoFit/>
          </a:bodyPr>
          <a:lstStyle/>
          <a:p>
            <a:pPr algn="l">
              <a:lnSpc>
                <a:spcPts val="3359"/>
              </a:lnSpc>
            </a:pPr>
            <a:r>
              <a:rPr lang="en-US" sz="2400" spc="-96">
                <a:solidFill>
                  <a:srgbClr val="D8D8D8"/>
                </a:solidFill>
                <a:latin typeface="Poppins"/>
                <a:ea typeface="Poppins"/>
                <a:cs typeface="Poppins"/>
                <a:sym typeface="Poppins"/>
              </a:rPr>
              <a:t>Lorem ipsum dolor sit amet, consectetur adipiscing elit. Vestibulum sed orci in risus hendrerit malesuada. Nunc laoreet eu quam eu</a:t>
            </a:r>
          </a:p>
        </p:txBody>
      </p:sp>
      <p:sp>
        <p:nvSpPr>
          <p:cNvPr name="TextBox 22" id="22"/>
          <p:cNvSpPr txBox="true"/>
          <p:nvPr/>
        </p:nvSpPr>
        <p:spPr>
          <a:xfrm rot="0">
            <a:off x="12529575" y="8366262"/>
            <a:ext cx="3563832" cy="375602"/>
          </a:xfrm>
          <a:prstGeom prst="rect">
            <a:avLst/>
          </a:prstGeom>
        </p:spPr>
        <p:txBody>
          <a:bodyPr anchor="t" rtlCol="false" tIns="0" lIns="0" bIns="0" rIns="0">
            <a:spAutoFit/>
          </a:bodyPr>
          <a:lstStyle/>
          <a:p>
            <a:pPr algn="ctr">
              <a:lnSpc>
                <a:spcPts val="2971"/>
              </a:lnSpc>
            </a:pPr>
            <a:r>
              <a:rPr lang="en-US" b="true" sz="2122" spc="273">
                <a:solidFill>
                  <a:srgbClr val="F3DD52"/>
                </a:solidFill>
                <a:latin typeface="Poppins Bold"/>
                <a:ea typeface="Poppins Bold"/>
                <a:cs typeface="Poppins Bold"/>
                <a:sym typeface="Poppins Bold"/>
              </a:rPr>
              <a:t>TARGET ACHIEVED</a:t>
            </a:r>
          </a:p>
        </p:txBody>
      </p:sp>
      <p:sp>
        <p:nvSpPr>
          <p:cNvPr name="TextBox 23" id="23"/>
          <p:cNvSpPr txBox="true"/>
          <p:nvPr/>
        </p:nvSpPr>
        <p:spPr>
          <a:xfrm rot="0">
            <a:off x="1403366" y="1765479"/>
            <a:ext cx="3668932"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Four:</a:t>
            </a:r>
          </a:p>
        </p:txBody>
      </p:sp>
      <p:sp>
        <p:nvSpPr>
          <p:cNvPr name="TextBox 24" id="24"/>
          <p:cNvSpPr txBox="true"/>
          <p:nvPr/>
        </p:nvSpPr>
        <p:spPr>
          <a:xfrm rot="0">
            <a:off x="7249719" y="1765479"/>
            <a:ext cx="3668932"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Five:</a:t>
            </a:r>
          </a:p>
        </p:txBody>
      </p:sp>
      <p:sp>
        <p:nvSpPr>
          <p:cNvPr name="TextBox 25" id="25"/>
          <p:cNvSpPr txBox="true"/>
          <p:nvPr/>
        </p:nvSpPr>
        <p:spPr>
          <a:xfrm rot="0">
            <a:off x="12849190" y="1765479"/>
            <a:ext cx="3668932"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Six:</a:t>
            </a:r>
          </a:p>
        </p:txBody>
      </p:sp>
      <p:sp>
        <p:nvSpPr>
          <p:cNvPr name="TextBox 26" id="26"/>
          <p:cNvSpPr txBox="true"/>
          <p:nvPr/>
        </p:nvSpPr>
        <p:spPr>
          <a:xfrm rot="0">
            <a:off x="6982690" y="2867462"/>
            <a:ext cx="3800106" cy="2232660"/>
          </a:xfrm>
          <a:prstGeom prst="rect">
            <a:avLst/>
          </a:prstGeom>
        </p:spPr>
        <p:txBody>
          <a:bodyPr anchor="t" rtlCol="false" tIns="0" lIns="0" bIns="0" rIns="0">
            <a:spAutoFit/>
          </a:bodyPr>
          <a:lstStyle/>
          <a:p>
            <a:pPr algn="l">
              <a:lnSpc>
                <a:spcPts val="2940"/>
              </a:lnSpc>
              <a:spcBef>
                <a:spcPct val="0"/>
              </a:spcBef>
            </a:pPr>
            <a:r>
              <a:rPr lang="en-US" sz="2100" spc="-84">
                <a:solidFill>
                  <a:srgbClr val="040606"/>
                </a:solidFill>
                <a:latin typeface="Poppins"/>
                <a:ea typeface="Poppins"/>
                <a:cs typeface="Poppins"/>
                <a:sym typeface="Poppins"/>
              </a:rPr>
              <a:t>Clinical C</a:t>
            </a:r>
            <a:r>
              <a:rPr lang="en-US" sz="2100" spc="-84" strike="noStrike" u="none">
                <a:solidFill>
                  <a:srgbClr val="040606"/>
                </a:solidFill>
                <a:latin typeface="Poppins"/>
                <a:ea typeface="Poppins"/>
                <a:cs typeface="Poppins"/>
                <a:sym typeface="Poppins"/>
              </a:rPr>
              <a:t>ontainment should never be used as punishment or discipline as a means of coercion or retaliation, or as a convenience. </a:t>
            </a:r>
          </a:p>
          <a:p>
            <a:pPr algn="l" marL="0" indent="0" lvl="1">
              <a:lnSpc>
                <a:spcPts val="2940"/>
              </a:lnSpc>
              <a:spcBef>
                <a:spcPct val="0"/>
              </a:spcBef>
            </a:pPr>
          </a:p>
        </p:txBody>
      </p:sp>
      <p:sp>
        <p:nvSpPr>
          <p:cNvPr name="TextBox 27" id="27"/>
          <p:cNvSpPr txBox="true"/>
          <p:nvPr/>
        </p:nvSpPr>
        <p:spPr>
          <a:xfrm rot="0">
            <a:off x="12655796" y="2867462"/>
            <a:ext cx="3862326" cy="1861185"/>
          </a:xfrm>
          <a:prstGeom prst="rect">
            <a:avLst/>
          </a:prstGeom>
        </p:spPr>
        <p:txBody>
          <a:bodyPr anchor="t" rtlCol="false" tIns="0" lIns="0" bIns="0" rIns="0">
            <a:spAutoFit/>
          </a:bodyPr>
          <a:lstStyle/>
          <a:p>
            <a:pPr algn="l" marL="0" indent="0" lvl="1">
              <a:lnSpc>
                <a:spcPts val="2940"/>
              </a:lnSpc>
              <a:spcBef>
                <a:spcPct val="0"/>
              </a:spcBef>
            </a:pPr>
            <a:r>
              <a:rPr lang="en-US" sz="2100" spc="-84">
                <a:solidFill>
                  <a:srgbClr val="040606"/>
                </a:solidFill>
                <a:latin typeface="Poppins"/>
                <a:ea typeface="Poppins"/>
                <a:cs typeface="Poppins"/>
                <a:sym typeface="Poppins"/>
              </a:rPr>
              <a:t>R</a:t>
            </a:r>
            <a:r>
              <a:rPr lang="en-US" sz="2100" spc="-84" strike="noStrike" u="none">
                <a:solidFill>
                  <a:srgbClr val="040606"/>
                </a:solidFill>
                <a:latin typeface="Poppins"/>
                <a:ea typeface="Poppins"/>
                <a:cs typeface="Poppins"/>
                <a:sym typeface="Poppins"/>
              </a:rPr>
              <a:t>estraint or seclusion should never be used in a manner that restricts a child's or adult’s breathing or harms the patient. </a:t>
            </a:r>
          </a:p>
          <a:p>
            <a:pPr algn="l">
              <a:lnSpc>
                <a:spcPts val="2940"/>
              </a:lnSpc>
              <a:spcBef>
                <a:spcPct val="0"/>
              </a:spcBef>
            </a:pPr>
          </a:p>
        </p:txBody>
      </p:sp>
      <p:sp>
        <p:nvSpPr>
          <p:cNvPr name="TextBox 28" id="28"/>
          <p:cNvSpPr txBox="true"/>
          <p:nvPr/>
        </p:nvSpPr>
        <p:spPr>
          <a:xfrm rot="0">
            <a:off x="767443" y="623837"/>
            <a:ext cx="8932293" cy="769620"/>
          </a:xfrm>
          <a:prstGeom prst="rect">
            <a:avLst/>
          </a:prstGeom>
        </p:spPr>
        <p:txBody>
          <a:bodyPr anchor="t" rtlCol="false" tIns="0" lIns="0" bIns="0" rIns="0">
            <a:spAutoFit/>
          </a:bodyPr>
          <a:lstStyle/>
          <a:p>
            <a:pPr algn="l">
              <a:lnSpc>
                <a:spcPts val="4800"/>
              </a:lnSpc>
            </a:pPr>
            <a:r>
              <a:rPr lang="en-US" sz="4800" spc="-192">
                <a:solidFill>
                  <a:srgbClr val="F6F6F6"/>
                </a:solidFill>
                <a:latin typeface="Agrandir"/>
                <a:ea typeface="Agrandir"/>
                <a:cs typeface="Agrandir"/>
                <a:sym typeface="Agrandir"/>
              </a:rPr>
              <a:t>MAB Response Policy Guidelines...</a:t>
            </a:r>
          </a:p>
        </p:txBody>
      </p:sp>
      <p:sp>
        <p:nvSpPr>
          <p:cNvPr name="TextBox 29" id="29"/>
          <p:cNvSpPr txBox="true"/>
          <p:nvPr/>
        </p:nvSpPr>
        <p:spPr>
          <a:xfrm rot="0">
            <a:off x="1224655" y="2720536"/>
            <a:ext cx="3800106" cy="2975610"/>
          </a:xfrm>
          <a:prstGeom prst="rect">
            <a:avLst/>
          </a:prstGeom>
        </p:spPr>
        <p:txBody>
          <a:bodyPr anchor="t" rtlCol="false" tIns="0" lIns="0" bIns="0" rIns="0">
            <a:spAutoFit/>
          </a:bodyPr>
          <a:lstStyle/>
          <a:p>
            <a:pPr algn="l">
              <a:lnSpc>
                <a:spcPts val="2940"/>
              </a:lnSpc>
              <a:spcBef>
                <a:spcPct val="0"/>
              </a:spcBef>
            </a:pPr>
            <a:r>
              <a:rPr lang="en-US" sz="2100" spc="-84">
                <a:solidFill>
                  <a:srgbClr val="040606"/>
                </a:solidFill>
                <a:latin typeface="Poppins"/>
                <a:ea typeface="Poppins"/>
                <a:cs typeface="Poppins"/>
                <a:sym typeface="Poppins"/>
              </a:rPr>
              <a:t>Behavioral strategies to address dangerous behavi</a:t>
            </a:r>
            <a:r>
              <a:rPr lang="en-US" sz="2100" spc="-84" strike="noStrike" u="none">
                <a:solidFill>
                  <a:srgbClr val="040606"/>
                </a:solidFill>
                <a:latin typeface="Poppins"/>
                <a:ea typeface="Poppins"/>
                <a:cs typeface="Poppins"/>
                <a:sym typeface="Poppins"/>
              </a:rPr>
              <a:t>or that results in the use of restraint or seclusion should address the underlying cause or purpose of the dangerous behavior. </a:t>
            </a:r>
          </a:p>
          <a:p>
            <a:pPr algn="l" marL="0" indent="0" lvl="1">
              <a:lnSpc>
                <a:spcPts val="2940"/>
              </a:lnSpc>
              <a:spcBef>
                <a:spcPct val="0"/>
              </a:spcBef>
            </a:pPr>
          </a:p>
        </p:txBody>
      </p:sp>
    </p:spTree>
  </p:cSld>
  <p:clrMapOvr>
    <a:masterClrMapping/>
  </p:clrMapOvr>
  <p:transition spd="fast">
    <p:push dir="l"/>
  </p:transition>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5061751">
            <a:off x="5375431" y="-3936538"/>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2"/>
            <a:stretch>
              <a:fillRect l="0" t="0" r="0" b="0"/>
            </a:stretch>
          </a:blipFill>
        </p:spPr>
      </p:sp>
      <p:sp>
        <p:nvSpPr>
          <p:cNvPr name="Freeform 3" id="3"/>
          <p:cNvSpPr/>
          <p:nvPr/>
        </p:nvSpPr>
        <p:spPr>
          <a:xfrm flipH="false" flipV="false" rot="-7047732">
            <a:off x="9506919" y="-415425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3">
              <a:alphaModFix amt="55000"/>
            </a:blip>
            <a:stretch>
              <a:fillRect l="0" t="0" r="0" b="0"/>
            </a:stretch>
          </a:blipFill>
        </p:spPr>
      </p:sp>
      <p:sp>
        <p:nvSpPr>
          <p:cNvPr name="Freeform 4" id="4"/>
          <p:cNvSpPr/>
          <p:nvPr/>
        </p:nvSpPr>
        <p:spPr>
          <a:xfrm flipH="false" flipV="false" rot="-7047732">
            <a:off x="-574452" y="5118119"/>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3">
              <a:alphaModFix amt="55000"/>
            </a:blip>
            <a:stretch>
              <a:fillRect l="0" t="0" r="0" b="0"/>
            </a:stretch>
          </a:blipFill>
        </p:spPr>
      </p:sp>
      <p:grpSp>
        <p:nvGrpSpPr>
          <p:cNvPr name="Group 5" id="5"/>
          <p:cNvGrpSpPr/>
          <p:nvPr/>
        </p:nvGrpSpPr>
        <p:grpSpPr>
          <a:xfrm rot="0">
            <a:off x="12159760" y="8218634"/>
            <a:ext cx="4863589" cy="720832"/>
            <a:chOff x="0" y="0"/>
            <a:chExt cx="1280945" cy="189849"/>
          </a:xfrm>
        </p:grpSpPr>
        <p:sp>
          <p:nvSpPr>
            <p:cNvPr name="Freeform 6" id="6"/>
            <p:cNvSpPr/>
            <p:nvPr/>
          </p:nvSpPr>
          <p:spPr>
            <a:xfrm flipH="false" flipV="false" rot="0">
              <a:off x="0" y="0"/>
              <a:ext cx="1280945" cy="189849"/>
            </a:xfrm>
            <a:custGeom>
              <a:avLst/>
              <a:gdLst/>
              <a:ahLst/>
              <a:cxnLst/>
              <a:rect r="r" b="b" t="t" l="l"/>
              <a:pathLst>
                <a:path h="189849" w="1280945">
                  <a:moveTo>
                    <a:pt x="81182" y="0"/>
                  </a:moveTo>
                  <a:lnTo>
                    <a:pt x="1199763" y="0"/>
                  </a:lnTo>
                  <a:cubicBezTo>
                    <a:pt x="1244599" y="0"/>
                    <a:pt x="1280945" y="36347"/>
                    <a:pt x="1280945" y="81182"/>
                  </a:cubicBezTo>
                  <a:lnTo>
                    <a:pt x="1280945" y="108666"/>
                  </a:lnTo>
                  <a:cubicBezTo>
                    <a:pt x="1280945" y="130197"/>
                    <a:pt x="1272392" y="150846"/>
                    <a:pt x="1257168" y="166071"/>
                  </a:cubicBezTo>
                  <a:cubicBezTo>
                    <a:pt x="1241943" y="181296"/>
                    <a:pt x="1221294" y="189849"/>
                    <a:pt x="1199763" y="189849"/>
                  </a:cubicBezTo>
                  <a:lnTo>
                    <a:pt x="81182" y="189849"/>
                  </a:lnTo>
                  <a:cubicBezTo>
                    <a:pt x="59652" y="189849"/>
                    <a:pt x="39002" y="181296"/>
                    <a:pt x="23778" y="166071"/>
                  </a:cubicBezTo>
                  <a:cubicBezTo>
                    <a:pt x="8553" y="150846"/>
                    <a:pt x="0" y="130197"/>
                    <a:pt x="0" y="108666"/>
                  </a:cubicBezTo>
                  <a:lnTo>
                    <a:pt x="0" y="81182"/>
                  </a:lnTo>
                  <a:cubicBezTo>
                    <a:pt x="0" y="59652"/>
                    <a:pt x="8553" y="39002"/>
                    <a:pt x="23778" y="23778"/>
                  </a:cubicBezTo>
                  <a:cubicBezTo>
                    <a:pt x="39002" y="8553"/>
                    <a:pt x="59652" y="0"/>
                    <a:pt x="81182" y="0"/>
                  </a:cubicBezTo>
                  <a:close/>
                </a:path>
              </a:pathLst>
            </a:custGeom>
            <a:solidFill>
              <a:srgbClr val="000000">
                <a:alpha val="0"/>
              </a:srgbClr>
            </a:solidFill>
            <a:ln w="19050" cap="rnd">
              <a:solidFill>
                <a:srgbClr val="F3DD52"/>
              </a:solidFill>
              <a:prstDash val="solid"/>
              <a:round/>
            </a:ln>
          </p:spPr>
        </p:sp>
        <p:sp>
          <p:nvSpPr>
            <p:cNvPr name="TextBox 7" id="7"/>
            <p:cNvSpPr txBox="true"/>
            <p:nvPr/>
          </p:nvSpPr>
          <p:spPr>
            <a:xfrm>
              <a:off x="0" y="-38100"/>
              <a:ext cx="1280945" cy="227949"/>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6093407" y="8423412"/>
            <a:ext cx="429286" cy="318452"/>
          </a:xfrm>
          <a:custGeom>
            <a:avLst/>
            <a:gdLst/>
            <a:ahLst/>
            <a:cxnLst/>
            <a:rect r="r" b="b" t="t" l="l"/>
            <a:pathLst>
              <a:path h="318452" w="429286">
                <a:moveTo>
                  <a:pt x="0" y="0"/>
                </a:moveTo>
                <a:lnTo>
                  <a:pt x="429286" y="0"/>
                </a:lnTo>
                <a:lnTo>
                  <a:pt x="429286" y="318452"/>
                </a:lnTo>
                <a:lnTo>
                  <a:pt x="0" y="3184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9" id="9"/>
          <p:cNvGrpSpPr/>
          <p:nvPr/>
        </p:nvGrpSpPr>
        <p:grpSpPr>
          <a:xfrm rot="0">
            <a:off x="767443" y="2485116"/>
            <a:ext cx="4537894" cy="3001163"/>
            <a:chOff x="0" y="0"/>
            <a:chExt cx="1195166" cy="790430"/>
          </a:xfrm>
        </p:grpSpPr>
        <p:sp>
          <p:nvSpPr>
            <p:cNvPr name="Freeform 10" id="10"/>
            <p:cNvSpPr/>
            <p:nvPr/>
          </p:nvSpPr>
          <p:spPr>
            <a:xfrm flipH="false" flipV="false" rot="0">
              <a:off x="0" y="0"/>
              <a:ext cx="1195166" cy="790430"/>
            </a:xfrm>
            <a:custGeom>
              <a:avLst/>
              <a:gdLst/>
              <a:ahLst/>
              <a:cxnLst/>
              <a:rect r="r" b="b" t="t" l="l"/>
              <a:pathLst>
                <a:path h="790430" w="1195166">
                  <a:moveTo>
                    <a:pt x="42651" y="0"/>
                  </a:moveTo>
                  <a:lnTo>
                    <a:pt x="1152514" y="0"/>
                  </a:lnTo>
                  <a:cubicBezTo>
                    <a:pt x="1163826" y="0"/>
                    <a:pt x="1174675" y="4494"/>
                    <a:pt x="1182673" y="12492"/>
                  </a:cubicBezTo>
                  <a:cubicBezTo>
                    <a:pt x="1190672" y="20491"/>
                    <a:pt x="1195166" y="31340"/>
                    <a:pt x="1195166" y="42651"/>
                  </a:cubicBezTo>
                  <a:lnTo>
                    <a:pt x="1195166" y="747778"/>
                  </a:lnTo>
                  <a:cubicBezTo>
                    <a:pt x="1195166" y="771334"/>
                    <a:pt x="1176070" y="790430"/>
                    <a:pt x="1152514" y="790430"/>
                  </a:cubicBezTo>
                  <a:lnTo>
                    <a:pt x="42651" y="790430"/>
                  </a:lnTo>
                  <a:cubicBezTo>
                    <a:pt x="19096" y="790430"/>
                    <a:pt x="0" y="771334"/>
                    <a:pt x="0" y="747778"/>
                  </a:cubicBezTo>
                  <a:lnTo>
                    <a:pt x="0" y="42651"/>
                  </a:lnTo>
                  <a:cubicBezTo>
                    <a:pt x="0" y="19096"/>
                    <a:pt x="19096" y="0"/>
                    <a:pt x="42651" y="0"/>
                  </a:cubicBezTo>
                  <a:close/>
                </a:path>
              </a:pathLst>
            </a:custGeom>
            <a:gradFill rotWithShape="true">
              <a:gsLst>
                <a:gs pos="0">
                  <a:srgbClr val="37B594">
                    <a:alpha val="100000"/>
                  </a:srgbClr>
                </a:gs>
                <a:gs pos="100000">
                  <a:srgbClr val="62DFBF">
                    <a:alpha val="100000"/>
                  </a:srgbClr>
                </a:gs>
              </a:gsLst>
              <a:lin ang="0"/>
            </a:gradFill>
          </p:spPr>
        </p:sp>
        <p:sp>
          <p:nvSpPr>
            <p:cNvPr name="TextBox 11" id="11"/>
            <p:cNvSpPr txBox="true"/>
            <p:nvPr/>
          </p:nvSpPr>
          <p:spPr>
            <a:xfrm>
              <a:off x="0" y="-57150"/>
              <a:ext cx="1195166" cy="847580"/>
            </a:xfrm>
            <a:prstGeom prst="rect">
              <a:avLst/>
            </a:prstGeom>
          </p:spPr>
          <p:txBody>
            <a:bodyPr anchor="ctr" rtlCol="false" tIns="50800" lIns="50800" bIns="50800" rIns="50800"/>
            <a:lstStyle/>
            <a:p>
              <a:pPr algn="ctr">
                <a:lnSpc>
                  <a:spcPts val="2660"/>
                </a:lnSpc>
              </a:pPr>
            </a:p>
          </p:txBody>
        </p:sp>
      </p:grpSp>
      <p:grpSp>
        <p:nvGrpSpPr>
          <p:cNvPr name="Group 12" id="12"/>
          <p:cNvGrpSpPr/>
          <p:nvPr/>
        </p:nvGrpSpPr>
        <p:grpSpPr>
          <a:xfrm rot="0">
            <a:off x="6613796" y="2561920"/>
            <a:ext cx="4537894" cy="4620127"/>
            <a:chOff x="0" y="0"/>
            <a:chExt cx="1195166" cy="1216823"/>
          </a:xfrm>
        </p:grpSpPr>
        <p:sp>
          <p:nvSpPr>
            <p:cNvPr name="Freeform 13" id="13"/>
            <p:cNvSpPr/>
            <p:nvPr/>
          </p:nvSpPr>
          <p:spPr>
            <a:xfrm flipH="false" flipV="false" rot="0">
              <a:off x="0" y="0"/>
              <a:ext cx="1195166" cy="1216823"/>
            </a:xfrm>
            <a:custGeom>
              <a:avLst/>
              <a:gdLst/>
              <a:ahLst/>
              <a:cxnLst/>
              <a:rect r="r" b="b" t="t" l="l"/>
              <a:pathLst>
                <a:path h="1216823" w="1195166">
                  <a:moveTo>
                    <a:pt x="42651" y="0"/>
                  </a:moveTo>
                  <a:lnTo>
                    <a:pt x="1152514" y="0"/>
                  </a:lnTo>
                  <a:cubicBezTo>
                    <a:pt x="1163826" y="0"/>
                    <a:pt x="1174675" y="4494"/>
                    <a:pt x="1182673" y="12492"/>
                  </a:cubicBezTo>
                  <a:cubicBezTo>
                    <a:pt x="1190672" y="20491"/>
                    <a:pt x="1195166" y="31340"/>
                    <a:pt x="1195166" y="42651"/>
                  </a:cubicBezTo>
                  <a:lnTo>
                    <a:pt x="1195166" y="1174172"/>
                  </a:lnTo>
                  <a:cubicBezTo>
                    <a:pt x="1195166" y="1197728"/>
                    <a:pt x="1176070" y="1216823"/>
                    <a:pt x="1152514" y="1216823"/>
                  </a:cubicBezTo>
                  <a:lnTo>
                    <a:pt x="42651" y="1216823"/>
                  </a:lnTo>
                  <a:cubicBezTo>
                    <a:pt x="31340" y="1216823"/>
                    <a:pt x="20491" y="1212330"/>
                    <a:pt x="12492" y="1204331"/>
                  </a:cubicBezTo>
                  <a:cubicBezTo>
                    <a:pt x="4494" y="1196333"/>
                    <a:pt x="0" y="1185484"/>
                    <a:pt x="0" y="1174172"/>
                  </a:cubicBezTo>
                  <a:lnTo>
                    <a:pt x="0" y="42651"/>
                  </a:lnTo>
                  <a:cubicBezTo>
                    <a:pt x="0" y="19096"/>
                    <a:pt x="19096" y="0"/>
                    <a:pt x="42651" y="0"/>
                  </a:cubicBezTo>
                  <a:close/>
                </a:path>
              </a:pathLst>
            </a:custGeom>
            <a:gradFill rotWithShape="true">
              <a:gsLst>
                <a:gs pos="0">
                  <a:srgbClr val="37B594">
                    <a:alpha val="100000"/>
                  </a:srgbClr>
                </a:gs>
                <a:gs pos="100000">
                  <a:srgbClr val="62DFBF">
                    <a:alpha val="100000"/>
                  </a:srgbClr>
                </a:gs>
              </a:gsLst>
              <a:lin ang="0"/>
            </a:gradFill>
            <a:ln cap="rnd">
              <a:noFill/>
              <a:prstDash val="solid"/>
              <a:round/>
            </a:ln>
          </p:spPr>
        </p:sp>
        <p:sp>
          <p:nvSpPr>
            <p:cNvPr name="TextBox 14" id="14"/>
            <p:cNvSpPr txBox="true"/>
            <p:nvPr/>
          </p:nvSpPr>
          <p:spPr>
            <a:xfrm>
              <a:off x="0" y="-57150"/>
              <a:ext cx="1195166" cy="1273973"/>
            </a:xfrm>
            <a:prstGeom prst="rect">
              <a:avLst/>
            </a:prstGeom>
          </p:spPr>
          <p:txBody>
            <a:bodyPr anchor="ctr" rtlCol="false" tIns="50800" lIns="50800" bIns="50800" rIns="50800"/>
            <a:lstStyle/>
            <a:p>
              <a:pPr algn="ctr" marL="0" indent="0" lvl="0">
                <a:lnSpc>
                  <a:spcPts val="2660"/>
                </a:lnSpc>
                <a:spcBef>
                  <a:spcPct val="0"/>
                </a:spcBef>
              </a:pPr>
            </a:p>
          </p:txBody>
        </p:sp>
      </p:grpSp>
      <p:grpSp>
        <p:nvGrpSpPr>
          <p:cNvPr name="Group 15" id="15"/>
          <p:cNvGrpSpPr/>
          <p:nvPr/>
        </p:nvGrpSpPr>
        <p:grpSpPr>
          <a:xfrm rot="0">
            <a:off x="12213267" y="2561920"/>
            <a:ext cx="4537894" cy="4620127"/>
            <a:chOff x="0" y="0"/>
            <a:chExt cx="1195166" cy="1216823"/>
          </a:xfrm>
        </p:grpSpPr>
        <p:sp>
          <p:nvSpPr>
            <p:cNvPr name="Freeform 16" id="16"/>
            <p:cNvSpPr/>
            <p:nvPr/>
          </p:nvSpPr>
          <p:spPr>
            <a:xfrm flipH="false" flipV="false" rot="0">
              <a:off x="0" y="0"/>
              <a:ext cx="1195166" cy="1216823"/>
            </a:xfrm>
            <a:custGeom>
              <a:avLst/>
              <a:gdLst/>
              <a:ahLst/>
              <a:cxnLst/>
              <a:rect r="r" b="b" t="t" l="l"/>
              <a:pathLst>
                <a:path h="1216823" w="1195166">
                  <a:moveTo>
                    <a:pt x="42651" y="0"/>
                  </a:moveTo>
                  <a:lnTo>
                    <a:pt x="1152514" y="0"/>
                  </a:lnTo>
                  <a:cubicBezTo>
                    <a:pt x="1163826" y="0"/>
                    <a:pt x="1174675" y="4494"/>
                    <a:pt x="1182673" y="12492"/>
                  </a:cubicBezTo>
                  <a:cubicBezTo>
                    <a:pt x="1190672" y="20491"/>
                    <a:pt x="1195166" y="31340"/>
                    <a:pt x="1195166" y="42651"/>
                  </a:cubicBezTo>
                  <a:lnTo>
                    <a:pt x="1195166" y="1174172"/>
                  </a:lnTo>
                  <a:cubicBezTo>
                    <a:pt x="1195166" y="1197728"/>
                    <a:pt x="1176070" y="1216823"/>
                    <a:pt x="1152514" y="1216823"/>
                  </a:cubicBezTo>
                  <a:lnTo>
                    <a:pt x="42651" y="1216823"/>
                  </a:lnTo>
                  <a:cubicBezTo>
                    <a:pt x="31340" y="1216823"/>
                    <a:pt x="20491" y="1212330"/>
                    <a:pt x="12492" y="1204331"/>
                  </a:cubicBezTo>
                  <a:cubicBezTo>
                    <a:pt x="4494" y="1196333"/>
                    <a:pt x="0" y="1185484"/>
                    <a:pt x="0" y="1174172"/>
                  </a:cubicBezTo>
                  <a:lnTo>
                    <a:pt x="0" y="42651"/>
                  </a:lnTo>
                  <a:cubicBezTo>
                    <a:pt x="0" y="19096"/>
                    <a:pt x="19096" y="0"/>
                    <a:pt x="42651" y="0"/>
                  </a:cubicBezTo>
                  <a:close/>
                </a:path>
              </a:pathLst>
            </a:custGeom>
            <a:gradFill rotWithShape="true">
              <a:gsLst>
                <a:gs pos="0">
                  <a:srgbClr val="37B594">
                    <a:alpha val="100000"/>
                  </a:srgbClr>
                </a:gs>
                <a:gs pos="100000">
                  <a:srgbClr val="62DFBF">
                    <a:alpha val="100000"/>
                  </a:srgbClr>
                </a:gs>
              </a:gsLst>
              <a:lin ang="0"/>
            </a:gradFill>
            <a:ln cap="rnd">
              <a:noFill/>
              <a:prstDash val="solid"/>
              <a:round/>
            </a:ln>
          </p:spPr>
        </p:sp>
        <p:sp>
          <p:nvSpPr>
            <p:cNvPr name="TextBox 17" id="17"/>
            <p:cNvSpPr txBox="true"/>
            <p:nvPr/>
          </p:nvSpPr>
          <p:spPr>
            <a:xfrm>
              <a:off x="0" y="-57150"/>
              <a:ext cx="1195166" cy="1273973"/>
            </a:xfrm>
            <a:prstGeom prst="rect">
              <a:avLst/>
            </a:prstGeom>
          </p:spPr>
          <p:txBody>
            <a:bodyPr anchor="ctr" rtlCol="false" tIns="50800" lIns="50800" bIns="50800" rIns="50800"/>
            <a:lstStyle/>
            <a:p>
              <a:pPr algn="ctr" marL="0" indent="0" lvl="0">
                <a:lnSpc>
                  <a:spcPts val="2660"/>
                </a:lnSpc>
                <a:spcBef>
                  <a:spcPct val="0"/>
                </a:spcBef>
              </a:pPr>
            </a:p>
          </p:txBody>
        </p:sp>
      </p:grpSp>
      <p:pic>
        <p:nvPicPr>
          <p:cNvPr name="Picture 18" id="18"/>
          <p:cNvPicPr>
            <a:picLocks noChangeAspect="true"/>
          </p:cNvPicPr>
          <p:nvPr/>
        </p:nvPicPr>
        <p:blipFill>
          <a:blip r:embed="rId6"/>
          <a:srcRect l="0" t="0" r="0" b="0"/>
          <a:stretch>
            <a:fillRect/>
          </a:stretch>
        </p:blipFill>
        <p:spPr>
          <a:xfrm flipH="false" flipV="false" rot="0">
            <a:off x="946154" y="1886764"/>
            <a:ext cx="278501" cy="278501"/>
          </a:xfrm>
          <a:prstGeom prst="rect">
            <a:avLst/>
          </a:prstGeom>
        </p:spPr>
      </p:pic>
      <p:pic>
        <p:nvPicPr>
          <p:cNvPr name="Picture 19" id="19"/>
          <p:cNvPicPr>
            <a:picLocks noChangeAspect="true"/>
          </p:cNvPicPr>
          <p:nvPr/>
        </p:nvPicPr>
        <p:blipFill>
          <a:blip r:embed="rId6"/>
          <a:srcRect l="0" t="0" r="0" b="0"/>
          <a:stretch>
            <a:fillRect/>
          </a:stretch>
        </p:blipFill>
        <p:spPr>
          <a:xfrm flipH="false" flipV="false" rot="0">
            <a:off x="6792507" y="1886764"/>
            <a:ext cx="278501" cy="278501"/>
          </a:xfrm>
          <a:prstGeom prst="rect">
            <a:avLst/>
          </a:prstGeom>
        </p:spPr>
      </p:pic>
      <p:pic>
        <p:nvPicPr>
          <p:cNvPr name="Picture 20" id="20"/>
          <p:cNvPicPr>
            <a:picLocks noChangeAspect="true"/>
          </p:cNvPicPr>
          <p:nvPr/>
        </p:nvPicPr>
        <p:blipFill>
          <a:blip r:embed="rId6"/>
          <a:srcRect l="0" t="0" r="0" b="0"/>
          <a:stretch>
            <a:fillRect/>
          </a:stretch>
        </p:blipFill>
        <p:spPr>
          <a:xfrm flipH="false" flipV="false" rot="0">
            <a:off x="12391978" y="1886764"/>
            <a:ext cx="278501" cy="278501"/>
          </a:xfrm>
          <a:prstGeom prst="rect">
            <a:avLst/>
          </a:prstGeom>
        </p:spPr>
      </p:pic>
      <p:sp>
        <p:nvSpPr>
          <p:cNvPr name="TextBox 21" id="21"/>
          <p:cNvSpPr txBox="true"/>
          <p:nvPr/>
        </p:nvSpPr>
        <p:spPr>
          <a:xfrm rot="0">
            <a:off x="1028700" y="8151959"/>
            <a:ext cx="10322165" cy="843915"/>
          </a:xfrm>
          <a:prstGeom prst="rect">
            <a:avLst/>
          </a:prstGeom>
        </p:spPr>
        <p:txBody>
          <a:bodyPr anchor="t" rtlCol="false" tIns="0" lIns="0" bIns="0" rIns="0">
            <a:spAutoFit/>
          </a:bodyPr>
          <a:lstStyle/>
          <a:p>
            <a:pPr algn="l">
              <a:lnSpc>
                <a:spcPts val="3359"/>
              </a:lnSpc>
            </a:pPr>
            <a:r>
              <a:rPr lang="en-US" sz="2400" spc="-96">
                <a:solidFill>
                  <a:srgbClr val="D8D8D8"/>
                </a:solidFill>
                <a:latin typeface="Poppins"/>
                <a:ea typeface="Poppins"/>
                <a:cs typeface="Poppins"/>
                <a:sym typeface="Poppins"/>
              </a:rPr>
              <a:t>Lorem ipsum dolor sit amet, consectetur adipiscing elit. Vestibulum sed orci in risus hendrerit malesuada. Nunc laoreet eu quam eu</a:t>
            </a:r>
          </a:p>
        </p:txBody>
      </p:sp>
      <p:sp>
        <p:nvSpPr>
          <p:cNvPr name="TextBox 22" id="22"/>
          <p:cNvSpPr txBox="true"/>
          <p:nvPr/>
        </p:nvSpPr>
        <p:spPr>
          <a:xfrm rot="0">
            <a:off x="12529575" y="8366262"/>
            <a:ext cx="3563832" cy="375602"/>
          </a:xfrm>
          <a:prstGeom prst="rect">
            <a:avLst/>
          </a:prstGeom>
        </p:spPr>
        <p:txBody>
          <a:bodyPr anchor="t" rtlCol="false" tIns="0" lIns="0" bIns="0" rIns="0">
            <a:spAutoFit/>
          </a:bodyPr>
          <a:lstStyle/>
          <a:p>
            <a:pPr algn="ctr">
              <a:lnSpc>
                <a:spcPts val="2971"/>
              </a:lnSpc>
            </a:pPr>
            <a:r>
              <a:rPr lang="en-US" b="true" sz="2122" spc="273">
                <a:solidFill>
                  <a:srgbClr val="F3DD52"/>
                </a:solidFill>
                <a:latin typeface="Poppins Bold"/>
                <a:ea typeface="Poppins Bold"/>
                <a:cs typeface="Poppins Bold"/>
                <a:sym typeface="Poppins Bold"/>
              </a:rPr>
              <a:t>TARGET ACHIEVED</a:t>
            </a:r>
          </a:p>
        </p:txBody>
      </p:sp>
      <p:sp>
        <p:nvSpPr>
          <p:cNvPr name="TextBox 23" id="23"/>
          <p:cNvSpPr txBox="true"/>
          <p:nvPr/>
        </p:nvSpPr>
        <p:spPr>
          <a:xfrm rot="0">
            <a:off x="1403366" y="1765479"/>
            <a:ext cx="3668932"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One:</a:t>
            </a:r>
          </a:p>
        </p:txBody>
      </p:sp>
      <p:sp>
        <p:nvSpPr>
          <p:cNvPr name="TextBox 24" id="24"/>
          <p:cNvSpPr txBox="true"/>
          <p:nvPr/>
        </p:nvSpPr>
        <p:spPr>
          <a:xfrm rot="0">
            <a:off x="7249719" y="1765479"/>
            <a:ext cx="3668932"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Two:</a:t>
            </a:r>
          </a:p>
        </p:txBody>
      </p:sp>
      <p:sp>
        <p:nvSpPr>
          <p:cNvPr name="TextBox 25" id="25"/>
          <p:cNvSpPr txBox="true"/>
          <p:nvPr/>
        </p:nvSpPr>
        <p:spPr>
          <a:xfrm rot="0">
            <a:off x="12849190" y="1765479"/>
            <a:ext cx="3668932"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Three:</a:t>
            </a:r>
          </a:p>
        </p:txBody>
      </p:sp>
      <p:sp>
        <p:nvSpPr>
          <p:cNvPr name="TextBox 26" id="26"/>
          <p:cNvSpPr txBox="true"/>
          <p:nvPr/>
        </p:nvSpPr>
        <p:spPr>
          <a:xfrm rot="0">
            <a:off x="7071008" y="2720536"/>
            <a:ext cx="3800106" cy="4461510"/>
          </a:xfrm>
          <a:prstGeom prst="rect">
            <a:avLst/>
          </a:prstGeom>
        </p:spPr>
        <p:txBody>
          <a:bodyPr anchor="t" rtlCol="false" tIns="0" lIns="0" bIns="0" rIns="0">
            <a:spAutoFit/>
          </a:bodyPr>
          <a:lstStyle/>
          <a:p>
            <a:pPr algn="l">
              <a:lnSpc>
                <a:spcPts val="2940"/>
              </a:lnSpc>
              <a:spcBef>
                <a:spcPct val="0"/>
              </a:spcBef>
            </a:pPr>
            <a:r>
              <a:rPr lang="en-US" sz="2100" spc="-84">
                <a:solidFill>
                  <a:srgbClr val="040606"/>
                </a:solidFill>
                <a:latin typeface="Poppins"/>
                <a:ea typeface="Poppins"/>
                <a:cs typeface="Poppins"/>
                <a:sym typeface="Poppins"/>
              </a:rPr>
              <a:t>Pers</a:t>
            </a:r>
            <a:r>
              <a:rPr lang="en-US" sz="2100" spc="-84" strike="noStrike" u="none">
                <a:solidFill>
                  <a:srgbClr val="040606"/>
                </a:solidFill>
                <a:latin typeface="Poppins"/>
                <a:ea typeface="Poppins"/>
                <a:cs typeface="Poppins"/>
                <a:sym typeface="Poppins"/>
              </a:rPr>
              <a:t>onnel should be trained regularly on the appropriate use of effective alternatives to physical restraint and seclusion, such as positive behavioral interventions and support, and, only for cases involving imminent danger of serious physical harm, on the safe use of physical restraint and seclusion. </a:t>
            </a:r>
          </a:p>
          <a:p>
            <a:pPr algn="l" marL="0" indent="0" lvl="1">
              <a:lnSpc>
                <a:spcPts val="2940"/>
              </a:lnSpc>
              <a:spcBef>
                <a:spcPct val="0"/>
              </a:spcBef>
            </a:pPr>
          </a:p>
        </p:txBody>
      </p:sp>
      <p:sp>
        <p:nvSpPr>
          <p:cNvPr name="TextBox 27" id="27"/>
          <p:cNvSpPr txBox="true"/>
          <p:nvPr/>
        </p:nvSpPr>
        <p:spPr>
          <a:xfrm rot="0">
            <a:off x="12752493" y="2884170"/>
            <a:ext cx="3862326" cy="4461510"/>
          </a:xfrm>
          <a:prstGeom prst="rect">
            <a:avLst/>
          </a:prstGeom>
        </p:spPr>
        <p:txBody>
          <a:bodyPr anchor="t" rtlCol="false" tIns="0" lIns="0" bIns="0" rIns="0">
            <a:spAutoFit/>
          </a:bodyPr>
          <a:lstStyle/>
          <a:p>
            <a:pPr algn="l" marL="0" indent="0" lvl="1">
              <a:lnSpc>
                <a:spcPts val="2940"/>
              </a:lnSpc>
              <a:spcBef>
                <a:spcPct val="0"/>
              </a:spcBef>
            </a:pPr>
            <a:r>
              <a:rPr lang="en-US" sz="2100" spc="-84">
                <a:solidFill>
                  <a:srgbClr val="040606"/>
                </a:solidFill>
                <a:latin typeface="Poppins"/>
                <a:ea typeface="Poppins"/>
                <a:cs typeface="Poppins"/>
                <a:sym typeface="Poppins"/>
              </a:rPr>
              <a:t>Any b</a:t>
            </a:r>
            <a:r>
              <a:rPr lang="en-US" sz="2100" spc="-84" strike="noStrike" u="none">
                <a:solidFill>
                  <a:srgbClr val="040606"/>
                </a:solidFill>
                <a:latin typeface="Poppins"/>
                <a:ea typeface="Poppins"/>
                <a:cs typeface="Poppins"/>
                <a:sym typeface="Poppins"/>
              </a:rPr>
              <a:t>ehavioral intervention must be consistent with the patient's rights to be treated with dignity and to be free from abuse. Every instance in which restraint or seclusion is used should be carefully and continuously and visually monitored to ensure the appropriateness of its use and safety of the Patient and Staff. </a:t>
            </a:r>
          </a:p>
          <a:p>
            <a:pPr algn="l">
              <a:lnSpc>
                <a:spcPts val="2940"/>
              </a:lnSpc>
              <a:spcBef>
                <a:spcPct val="0"/>
              </a:spcBef>
            </a:pPr>
          </a:p>
        </p:txBody>
      </p:sp>
      <p:sp>
        <p:nvSpPr>
          <p:cNvPr name="TextBox 28" id="28"/>
          <p:cNvSpPr txBox="true"/>
          <p:nvPr/>
        </p:nvSpPr>
        <p:spPr>
          <a:xfrm rot="0">
            <a:off x="767443" y="623837"/>
            <a:ext cx="8932293" cy="769620"/>
          </a:xfrm>
          <a:prstGeom prst="rect">
            <a:avLst/>
          </a:prstGeom>
        </p:spPr>
        <p:txBody>
          <a:bodyPr anchor="t" rtlCol="false" tIns="0" lIns="0" bIns="0" rIns="0">
            <a:spAutoFit/>
          </a:bodyPr>
          <a:lstStyle/>
          <a:p>
            <a:pPr algn="l">
              <a:lnSpc>
                <a:spcPts val="4800"/>
              </a:lnSpc>
            </a:pPr>
            <a:r>
              <a:rPr lang="en-US" sz="4800" spc="-192">
                <a:solidFill>
                  <a:srgbClr val="F6F6F6"/>
                </a:solidFill>
                <a:latin typeface="Agrandir"/>
                <a:ea typeface="Agrandir"/>
                <a:cs typeface="Agrandir"/>
                <a:sym typeface="Agrandir"/>
              </a:rPr>
              <a:t>MAB Response Policy Guidelines...</a:t>
            </a:r>
          </a:p>
        </p:txBody>
      </p:sp>
      <p:sp>
        <p:nvSpPr>
          <p:cNvPr name="TextBox 29" id="29"/>
          <p:cNvSpPr txBox="true"/>
          <p:nvPr/>
        </p:nvSpPr>
        <p:spPr>
          <a:xfrm rot="0">
            <a:off x="1224655" y="2720536"/>
            <a:ext cx="3800106" cy="2975610"/>
          </a:xfrm>
          <a:prstGeom prst="rect">
            <a:avLst/>
          </a:prstGeom>
        </p:spPr>
        <p:txBody>
          <a:bodyPr anchor="t" rtlCol="false" tIns="0" lIns="0" bIns="0" rIns="0">
            <a:spAutoFit/>
          </a:bodyPr>
          <a:lstStyle/>
          <a:p>
            <a:pPr algn="l">
              <a:lnSpc>
                <a:spcPts val="2940"/>
              </a:lnSpc>
              <a:spcBef>
                <a:spcPct val="0"/>
              </a:spcBef>
            </a:pPr>
            <a:r>
              <a:rPr lang="en-US" sz="2100" spc="-84">
                <a:solidFill>
                  <a:srgbClr val="040606"/>
                </a:solidFill>
                <a:latin typeface="Poppins"/>
                <a:ea typeface="Poppins"/>
                <a:cs typeface="Poppins"/>
                <a:sym typeface="Poppins"/>
              </a:rPr>
              <a:t>Behavioral strategies to address dangerous behavi</a:t>
            </a:r>
            <a:r>
              <a:rPr lang="en-US" sz="2100" spc="-84" strike="noStrike" u="none">
                <a:solidFill>
                  <a:srgbClr val="040606"/>
                </a:solidFill>
                <a:latin typeface="Poppins"/>
                <a:ea typeface="Poppins"/>
                <a:cs typeface="Poppins"/>
                <a:sym typeface="Poppins"/>
              </a:rPr>
              <a:t>or that results in the use of restraint or seclusion should address the underlying cause or purpose of the dangerous behavior. </a:t>
            </a:r>
          </a:p>
          <a:p>
            <a:pPr algn="l" marL="0" indent="0" lvl="1">
              <a:lnSpc>
                <a:spcPts val="2940"/>
              </a:lnSpc>
              <a:spcBef>
                <a:spcPct val="0"/>
              </a:spcBef>
            </a:pPr>
          </a:p>
        </p:txBody>
      </p:sp>
    </p:spTree>
  </p:cSld>
  <p:clrMapOvr>
    <a:masterClrMapping/>
  </p:clrMapOvr>
  <p:transition spd="fast">
    <p:push dir="l"/>
  </p:transition>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5061751">
            <a:off x="5375431" y="-3936538"/>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2"/>
            <a:stretch>
              <a:fillRect l="0" t="0" r="0" b="0"/>
            </a:stretch>
          </a:blipFill>
        </p:spPr>
      </p:sp>
      <p:sp>
        <p:nvSpPr>
          <p:cNvPr name="Freeform 3" id="3"/>
          <p:cNvSpPr/>
          <p:nvPr/>
        </p:nvSpPr>
        <p:spPr>
          <a:xfrm flipH="false" flipV="false" rot="-7047732">
            <a:off x="9506919" y="-4154254"/>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3">
              <a:alphaModFix amt="55000"/>
            </a:blip>
            <a:stretch>
              <a:fillRect l="0" t="0" r="0" b="0"/>
            </a:stretch>
          </a:blipFill>
        </p:spPr>
      </p:sp>
      <p:sp>
        <p:nvSpPr>
          <p:cNvPr name="Freeform 4" id="4"/>
          <p:cNvSpPr/>
          <p:nvPr/>
        </p:nvSpPr>
        <p:spPr>
          <a:xfrm flipH="false" flipV="false" rot="-7047732">
            <a:off x="-574452" y="5118119"/>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3">
              <a:alphaModFix amt="55000"/>
            </a:blip>
            <a:stretch>
              <a:fillRect l="0" t="0" r="0" b="0"/>
            </a:stretch>
          </a:blipFill>
        </p:spPr>
      </p:sp>
      <p:grpSp>
        <p:nvGrpSpPr>
          <p:cNvPr name="Group 5" id="5"/>
          <p:cNvGrpSpPr/>
          <p:nvPr/>
        </p:nvGrpSpPr>
        <p:grpSpPr>
          <a:xfrm rot="0">
            <a:off x="12159760" y="8218634"/>
            <a:ext cx="4863589" cy="720832"/>
            <a:chOff x="0" y="0"/>
            <a:chExt cx="1280945" cy="189849"/>
          </a:xfrm>
        </p:grpSpPr>
        <p:sp>
          <p:nvSpPr>
            <p:cNvPr name="Freeform 6" id="6"/>
            <p:cNvSpPr/>
            <p:nvPr/>
          </p:nvSpPr>
          <p:spPr>
            <a:xfrm flipH="false" flipV="false" rot="0">
              <a:off x="0" y="0"/>
              <a:ext cx="1280945" cy="189849"/>
            </a:xfrm>
            <a:custGeom>
              <a:avLst/>
              <a:gdLst/>
              <a:ahLst/>
              <a:cxnLst/>
              <a:rect r="r" b="b" t="t" l="l"/>
              <a:pathLst>
                <a:path h="189849" w="1280945">
                  <a:moveTo>
                    <a:pt x="81182" y="0"/>
                  </a:moveTo>
                  <a:lnTo>
                    <a:pt x="1199763" y="0"/>
                  </a:lnTo>
                  <a:cubicBezTo>
                    <a:pt x="1244599" y="0"/>
                    <a:pt x="1280945" y="36347"/>
                    <a:pt x="1280945" y="81182"/>
                  </a:cubicBezTo>
                  <a:lnTo>
                    <a:pt x="1280945" y="108666"/>
                  </a:lnTo>
                  <a:cubicBezTo>
                    <a:pt x="1280945" y="130197"/>
                    <a:pt x="1272392" y="150846"/>
                    <a:pt x="1257168" y="166071"/>
                  </a:cubicBezTo>
                  <a:cubicBezTo>
                    <a:pt x="1241943" y="181296"/>
                    <a:pt x="1221294" y="189849"/>
                    <a:pt x="1199763" y="189849"/>
                  </a:cubicBezTo>
                  <a:lnTo>
                    <a:pt x="81182" y="189849"/>
                  </a:lnTo>
                  <a:cubicBezTo>
                    <a:pt x="59652" y="189849"/>
                    <a:pt x="39002" y="181296"/>
                    <a:pt x="23778" y="166071"/>
                  </a:cubicBezTo>
                  <a:cubicBezTo>
                    <a:pt x="8553" y="150846"/>
                    <a:pt x="0" y="130197"/>
                    <a:pt x="0" y="108666"/>
                  </a:cubicBezTo>
                  <a:lnTo>
                    <a:pt x="0" y="81182"/>
                  </a:lnTo>
                  <a:cubicBezTo>
                    <a:pt x="0" y="59652"/>
                    <a:pt x="8553" y="39002"/>
                    <a:pt x="23778" y="23778"/>
                  </a:cubicBezTo>
                  <a:cubicBezTo>
                    <a:pt x="39002" y="8553"/>
                    <a:pt x="59652" y="0"/>
                    <a:pt x="81182" y="0"/>
                  </a:cubicBezTo>
                  <a:close/>
                </a:path>
              </a:pathLst>
            </a:custGeom>
            <a:solidFill>
              <a:srgbClr val="000000">
                <a:alpha val="0"/>
              </a:srgbClr>
            </a:solidFill>
            <a:ln w="19050" cap="rnd">
              <a:solidFill>
                <a:srgbClr val="F3DD52"/>
              </a:solidFill>
              <a:prstDash val="solid"/>
              <a:round/>
            </a:ln>
          </p:spPr>
        </p:sp>
        <p:sp>
          <p:nvSpPr>
            <p:cNvPr name="TextBox 7" id="7"/>
            <p:cNvSpPr txBox="true"/>
            <p:nvPr/>
          </p:nvSpPr>
          <p:spPr>
            <a:xfrm>
              <a:off x="0" y="-38100"/>
              <a:ext cx="1280945" cy="227949"/>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16093407" y="8423412"/>
            <a:ext cx="429286" cy="318452"/>
          </a:xfrm>
          <a:custGeom>
            <a:avLst/>
            <a:gdLst/>
            <a:ahLst/>
            <a:cxnLst/>
            <a:rect r="r" b="b" t="t" l="l"/>
            <a:pathLst>
              <a:path h="318452" w="429286">
                <a:moveTo>
                  <a:pt x="0" y="0"/>
                </a:moveTo>
                <a:lnTo>
                  <a:pt x="429286" y="0"/>
                </a:lnTo>
                <a:lnTo>
                  <a:pt x="429286" y="318452"/>
                </a:lnTo>
                <a:lnTo>
                  <a:pt x="0" y="31845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9" id="9"/>
          <p:cNvGrpSpPr/>
          <p:nvPr/>
        </p:nvGrpSpPr>
        <p:grpSpPr>
          <a:xfrm rot="0">
            <a:off x="767443" y="2485116"/>
            <a:ext cx="4537894" cy="2096605"/>
            <a:chOff x="0" y="0"/>
            <a:chExt cx="1195166" cy="552192"/>
          </a:xfrm>
        </p:grpSpPr>
        <p:sp>
          <p:nvSpPr>
            <p:cNvPr name="Freeform 10" id="10"/>
            <p:cNvSpPr/>
            <p:nvPr/>
          </p:nvSpPr>
          <p:spPr>
            <a:xfrm flipH="false" flipV="false" rot="0">
              <a:off x="0" y="0"/>
              <a:ext cx="1195166" cy="552192"/>
            </a:xfrm>
            <a:custGeom>
              <a:avLst/>
              <a:gdLst/>
              <a:ahLst/>
              <a:cxnLst/>
              <a:rect r="r" b="b" t="t" l="l"/>
              <a:pathLst>
                <a:path h="552192" w="1195166">
                  <a:moveTo>
                    <a:pt x="42651" y="0"/>
                  </a:moveTo>
                  <a:lnTo>
                    <a:pt x="1152514" y="0"/>
                  </a:lnTo>
                  <a:cubicBezTo>
                    <a:pt x="1163826" y="0"/>
                    <a:pt x="1174675" y="4494"/>
                    <a:pt x="1182673" y="12492"/>
                  </a:cubicBezTo>
                  <a:cubicBezTo>
                    <a:pt x="1190672" y="20491"/>
                    <a:pt x="1195166" y="31340"/>
                    <a:pt x="1195166" y="42651"/>
                  </a:cubicBezTo>
                  <a:lnTo>
                    <a:pt x="1195166" y="509541"/>
                  </a:lnTo>
                  <a:cubicBezTo>
                    <a:pt x="1195166" y="533097"/>
                    <a:pt x="1176070" y="552192"/>
                    <a:pt x="1152514" y="552192"/>
                  </a:cubicBezTo>
                  <a:lnTo>
                    <a:pt x="42651" y="552192"/>
                  </a:lnTo>
                  <a:cubicBezTo>
                    <a:pt x="19096" y="552192"/>
                    <a:pt x="0" y="533097"/>
                    <a:pt x="0" y="509541"/>
                  </a:cubicBezTo>
                  <a:lnTo>
                    <a:pt x="0" y="42651"/>
                  </a:lnTo>
                  <a:cubicBezTo>
                    <a:pt x="0" y="19096"/>
                    <a:pt x="19096" y="0"/>
                    <a:pt x="42651" y="0"/>
                  </a:cubicBezTo>
                  <a:close/>
                </a:path>
              </a:pathLst>
            </a:custGeom>
            <a:gradFill rotWithShape="true">
              <a:gsLst>
                <a:gs pos="0">
                  <a:srgbClr val="37B594">
                    <a:alpha val="100000"/>
                  </a:srgbClr>
                </a:gs>
                <a:gs pos="100000">
                  <a:srgbClr val="62DFBF">
                    <a:alpha val="100000"/>
                  </a:srgbClr>
                </a:gs>
              </a:gsLst>
              <a:lin ang="0"/>
            </a:gradFill>
          </p:spPr>
        </p:sp>
        <p:sp>
          <p:nvSpPr>
            <p:cNvPr name="TextBox 11" id="11"/>
            <p:cNvSpPr txBox="true"/>
            <p:nvPr/>
          </p:nvSpPr>
          <p:spPr>
            <a:xfrm>
              <a:off x="0" y="-57150"/>
              <a:ext cx="1195166" cy="609342"/>
            </a:xfrm>
            <a:prstGeom prst="rect">
              <a:avLst/>
            </a:prstGeom>
          </p:spPr>
          <p:txBody>
            <a:bodyPr anchor="ctr" rtlCol="false" tIns="50800" lIns="50800" bIns="50800" rIns="50800"/>
            <a:lstStyle/>
            <a:p>
              <a:pPr algn="ctr">
                <a:lnSpc>
                  <a:spcPts val="2660"/>
                </a:lnSpc>
              </a:pPr>
            </a:p>
          </p:txBody>
        </p:sp>
      </p:grpSp>
      <p:grpSp>
        <p:nvGrpSpPr>
          <p:cNvPr name="Group 12" id="12"/>
          <p:cNvGrpSpPr/>
          <p:nvPr/>
        </p:nvGrpSpPr>
        <p:grpSpPr>
          <a:xfrm rot="0">
            <a:off x="6613796" y="2561920"/>
            <a:ext cx="4537894" cy="5076508"/>
            <a:chOff x="0" y="0"/>
            <a:chExt cx="1195166" cy="1337023"/>
          </a:xfrm>
        </p:grpSpPr>
        <p:sp>
          <p:nvSpPr>
            <p:cNvPr name="Freeform 13" id="13"/>
            <p:cNvSpPr/>
            <p:nvPr/>
          </p:nvSpPr>
          <p:spPr>
            <a:xfrm flipH="false" flipV="false" rot="0">
              <a:off x="0" y="0"/>
              <a:ext cx="1195166" cy="1337023"/>
            </a:xfrm>
            <a:custGeom>
              <a:avLst/>
              <a:gdLst/>
              <a:ahLst/>
              <a:cxnLst/>
              <a:rect r="r" b="b" t="t" l="l"/>
              <a:pathLst>
                <a:path h="1337023" w="1195166">
                  <a:moveTo>
                    <a:pt x="42651" y="0"/>
                  </a:moveTo>
                  <a:lnTo>
                    <a:pt x="1152514" y="0"/>
                  </a:lnTo>
                  <a:cubicBezTo>
                    <a:pt x="1163826" y="0"/>
                    <a:pt x="1174675" y="4494"/>
                    <a:pt x="1182673" y="12492"/>
                  </a:cubicBezTo>
                  <a:cubicBezTo>
                    <a:pt x="1190672" y="20491"/>
                    <a:pt x="1195166" y="31340"/>
                    <a:pt x="1195166" y="42651"/>
                  </a:cubicBezTo>
                  <a:lnTo>
                    <a:pt x="1195166" y="1294371"/>
                  </a:lnTo>
                  <a:cubicBezTo>
                    <a:pt x="1195166" y="1317927"/>
                    <a:pt x="1176070" y="1337023"/>
                    <a:pt x="1152514" y="1337023"/>
                  </a:cubicBezTo>
                  <a:lnTo>
                    <a:pt x="42651" y="1337023"/>
                  </a:lnTo>
                  <a:cubicBezTo>
                    <a:pt x="19096" y="1337023"/>
                    <a:pt x="0" y="1317927"/>
                    <a:pt x="0" y="1294371"/>
                  </a:cubicBezTo>
                  <a:lnTo>
                    <a:pt x="0" y="42651"/>
                  </a:lnTo>
                  <a:cubicBezTo>
                    <a:pt x="0" y="19096"/>
                    <a:pt x="19096" y="0"/>
                    <a:pt x="42651" y="0"/>
                  </a:cubicBezTo>
                  <a:close/>
                </a:path>
              </a:pathLst>
            </a:custGeom>
            <a:gradFill rotWithShape="true">
              <a:gsLst>
                <a:gs pos="0">
                  <a:srgbClr val="37B594">
                    <a:alpha val="100000"/>
                  </a:srgbClr>
                </a:gs>
                <a:gs pos="100000">
                  <a:srgbClr val="62DFBF">
                    <a:alpha val="100000"/>
                  </a:srgbClr>
                </a:gs>
              </a:gsLst>
              <a:lin ang="0"/>
            </a:gradFill>
            <a:ln cap="rnd">
              <a:noFill/>
              <a:prstDash val="solid"/>
              <a:round/>
            </a:ln>
          </p:spPr>
        </p:sp>
        <p:sp>
          <p:nvSpPr>
            <p:cNvPr name="TextBox 14" id="14"/>
            <p:cNvSpPr txBox="true"/>
            <p:nvPr/>
          </p:nvSpPr>
          <p:spPr>
            <a:xfrm>
              <a:off x="0" y="-57150"/>
              <a:ext cx="1195166" cy="1394173"/>
            </a:xfrm>
            <a:prstGeom prst="rect">
              <a:avLst/>
            </a:prstGeom>
          </p:spPr>
          <p:txBody>
            <a:bodyPr anchor="ctr" rtlCol="false" tIns="50800" lIns="50800" bIns="50800" rIns="50800"/>
            <a:lstStyle/>
            <a:p>
              <a:pPr algn="ctr" marL="0" indent="0" lvl="0">
                <a:lnSpc>
                  <a:spcPts val="2660"/>
                </a:lnSpc>
                <a:spcBef>
                  <a:spcPct val="0"/>
                </a:spcBef>
              </a:pPr>
            </a:p>
          </p:txBody>
        </p:sp>
      </p:grpSp>
      <p:pic>
        <p:nvPicPr>
          <p:cNvPr name="Picture 15" id="15"/>
          <p:cNvPicPr>
            <a:picLocks noChangeAspect="true"/>
          </p:cNvPicPr>
          <p:nvPr/>
        </p:nvPicPr>
        <p:blipFill>
          <a:blip r:embed="rId6"/>
          <a:srcRect l="0" t="0" r="0" b="0"/>
          <a:stretch>
            <a:fillRect/>
          </a:stretch>
        </p:blipFill>
        <p:spPr>
          <a:xfrm flipH="false" flipV="false" rot="0">
            <a:off x="946154" y="1886764"/>
            <a:ext cx="278501" cy="278501"/>
          </a:xfrm>
          <a:prstGeom prst="rect">
            <a:avLst/>
          </a:prstGeom>
        </p:spPr>
      </p:pic>
      <p:pic>
        <p:nvPicPr>
          <p:cNvPr name="Picture 16" id="16"/>
          <p:cNvPicPr>
            <a:picLocks noChangeAspect="true"/>
          </p:cNvPicPr>
          <p:nvPr/>
        </p:nvPicPr>
        <p:blipFill>
          <a:blip r:embed="rId6"/>
          <a:srcRect l="0" t="0" r="0" b="0"/>
          <a:stretch>
            <a:fillRect/>
          </a:stretch>
        </p:blipFill>
        <p:spPr>
          <a:xfrm flipH="false" flipV="false" rot="0">
            <a:off x="6792507" y="1886764"/>
            <a:ext cx="278501" cy="278501"/>
          </a:xfrm>
          <a:prstGeom prst="rect">
            <a:avLst/>
          </a:prstGeom>
        </p:spPr>
      </p:pic>
      <p:sp>
        <p:nvSpPr>
          <p:cNvPr name="TextBox 17" id="17"/>
          <p:cNvSpPr txBox="true"/>
          <p:nvPr/>
        </p:nvSpPr>
        <p:spPr>
          <a:xfrm rot="0">
            <a:off x="1028700" y="8151959"/>
            <a:ext cx="10322165" cy="843915"/>
          </a:xfrm>
          <a:prstGeom prst="rect">
            <a:avLst/>
          </a:prstGeom>
        </p:spPr>
        <p:txBody>
          <a:bodyPr anchor="t" rtlCol="false" tIns="0" lIns="0" bIns="0" rIns="0">
            <a:spAutoFit/>
          </a:bodyPr>
          <a:lstStyle/>
          <a:p>
            <a:pPr algn="l">
              <a:lnSpc>
                <a:spcPts val="3359"/>
              </a:lnSpc>
            </a:pPr>
            <a:r>
              <a:rPr lang="en-US" sz="2400" spc="-96">
                <a:solidFill>
                  <a:srgbClr val="D8D8D8"/>
                </a:solidFill>
                <a:latin typeface="Poppins"/>
                <a:ea typeface="Poppins"/>
                <a:cs typeface="Poppins"/>
                <a:sym typeface="Poppins"/>
              </a:rPr>
              <a:t>Lorem ipsum dolor sit amet, consectetur adipiscing elit. Vestibulum sed orci in risus hendrerit malesuada. Nunc laoreet eu quam eu</a:t>
            </a:r>
          </a:p>
        </p:txBody>
      </p:sp>
      <p:sp>
        <p:nvSpPr>
          <p:cNvPr name="TextBox 18" id="18"/>
          <p:cNvSpPr txBox="true"/>
          <p:nvPr/>
        </p:nvSpPr>
        <p:spPr>
          <a:xfrm rot="0">
            <a:off x="12529575" y="8366262"/>
            <a:ext cx="3563832" cy="375602"/>
          </a:xfrm>
          <a:prstGeom prst="rect">
            <a:avLst/>
          </a:prstGeom>
        </p:spPr>
        <p:txBody>
          <a:bodyPr anchor="t" rtlCol="false" tIns="0" lIns="0" bIns="0" rIns="0">
            <a:spAutoFit/>
          </a:bodyPr>
          <a:lstStyle/>
          <a:p>
            <a:pPr algn="ctr">
              <a:lnSpc>
                <a:spcPts val="2971"/>
              </a:lnSpc>
            </a:pPr>
            <a:r>
              <a:rPr lang="en-US" b="true" sz="2122" spc="273">
                <a:solidFill>
                  <a:srgbClr val="F3DD52"/>
                </a:solidFill>
                <a:latin typeface="Poppins Bold"/>
                <a:ea typeface="Poppins Bold"/>
                <a:cs typeface="Poppins Bold"/>
                <a:sym typeface="Poppins Bold"/>
              </a:rPr>
              <a:t>TARGET ACHIEVED</a:t>
            </a:r>
          </a:p>
        </p:txBody>
      </p:sp>
      <p:sp>
        <p:nvSpPr>
          <p:cNvPr name="TextBox 19" id="19"/>
          <p:cNvSpPr txBox="true"/>
          <p:nvPr/>
        </p:nvSpPr>
        <p:spPr>
          <a:xfrm rot="0">
            <a:off x="1403366" y="1765479"/>
            <a:ext cx="3668932"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Seven:</a:t>
            </a:r>
          </a:p>
        </p:txBody>
      </p:sp>
      <p:sp>
        <p:nvSpPr>
          <p:cNvPr name="TextBox 20" id="20"/>
          <p:cNvSpPr txBox="true"/>
          <p:nvPr/>
        </p:nvSpPr>
        <p:spPr>
          <a:xfrm rot="0">
            <a:off x="7249719" y="1765479"/>
            <a:ext cx="3668932" cy="516907"/>
          </a:xfrm>
          <a:prstGeom prst="rect">
            <a:avLst/>
          </a:prstGeom>
        </p:spPr>
        <p:txBody>
          <a:bodyPr anchor="t" rtlCol="false" tIns="0" lIns="0" bIns="0" rIns="0">
            <a:spAutoFit/>
          </a:bodyPr>
          <a:lstStyle/>
          <a:p>
            <a:pPr algn="l">
              <a:lnSpc>
                <a:spcPts val="4059"/>
              </a:lnSpc>
            </a:pPr>
            <a:r>
              <a:rPr lang="en-US" sz="2899" spc="-115">
                <a:solidFill>
                  <a:srgbClr val="F3DD52"/>
                </a:solidFill>
                <a:latin typeface="Poppins"/>
                <a:ea typeface="Poppins"/>
                <a:cs typeface="Poppins"/>
                <a:sym typeface="Poppins"/>
              </a:rPr>
              <a:t>Eight:</a:t>
            </a:r>
          </a:p>
        </p:txBody>
      </p:sp>
      <p:sp>
        <p:nvSpPr>
          <p:cNvPr name="TextBox 21" id="21"/>
          <p:cNvSpPr txBox="true"/>
          <p:nvPr/>
        </p:nvSpPr>
        <p:spPr>
          <a:xfrm rot="0">
            <a:off x="7071008" y="2805443"/>
            <a:ext cx="3800106" cy="4832985"/>
          </a:xfrm>
          <a:prstGeom prst="rect">
            <a:avLst/>
          </a:prstGeom>
        </p:spPr>
        <p:txBody>
          <a:bodyPr anchor="t" rtlCol="false" tIns="0" lIns="0" bIns="0" rIns="0">
            <a:spAutoFit/>
          </a:bodyPr>
          <a:lstStyle/>
          <a:p>
            <a:pPr algn="l">
              <a:lnSpc>
                <a:spcPts val="2940"/>
              </a:lnSpc>
              <a:spcBef>
                <a:spcPct val="0"/>
              </a:spcBef>
            </a:pPr>
            <a:r>
              <a:rPr lang="en-US" sz="2100" spc="-84">
                <a:solidFill>
                  <a:srgbClr val="040606"/>
                </a:solidFill>
                <a:latin typeface="Poppins"/>
                <a:ea typeface="Poppins"/>
                <a:cs typeface="Poppins"/>
                <a:sym typeface="Poppins"/>
              </a:rPr>
              <a:t>Policies regardi</a:t>
            </a:r>
            <a:r>
              <a:rPr lang="en-US" sz="2100" spc="-84" strike="noStrike" u="none">
                <a:solidFill>
                  <a:srgbClr val="040606"/>
                </a:solidFill>
                <a:latin typeface="Poppins"/>
                <a:ea typeface="Poppins"/>
                <a:cs typeface="Poppins"/>
                <a:sym typeface="Poppins"/>
              </a:rPr>
              <a:t>ng the use of restraint and seclusion should provide that each incident involving the use of restraint or seclusion should be documented in writing and provide for the collection of specific data that would enable teachers, staff, and other personnel to understand and implement the preceding principles. </a:t>
            </a:r>
          </a:p>
          <a:p>
            <a:pPr algn="l" marL="0" indent="0" lvl="1">
              <a:lnSpc>
                <a:spcPts val="2940"/>
              </a:lnSpc>
              <a:spcBef>
                <a:spcPct val="0"/>
              </a:spcBef>
            </a:pPr>
          </a:p>
        </p:txBody>
      </p:sp>
      <p:sp>
        <p:nvSpPr>
          <p:cNvPr name="TextBox 22" id="22"/>
          <p:cNvSpPr txBox="true"/>
          <p:nvPr/>
        </p:nvSpPr>
        <p:spPr>
          <a:xfrm rot="0">
            <a:off x="767443" y="623837"/>
            <a:ext cx="8932293" cy="769620"/>
          </a:xfrm>
          <a:prstGeom prst="rect">
            <a:avLst/>
          </a:prstGeom>
        </p:spPr>
        <p:txBody>
          <a:bodyPr anchor="t" rtlCol="false" tIns="0" lIns="0" bIns="0" rIns="0">
            <a:spAutoFit/>
          </a:bodyPr>
          <a:lstStyle/>
          <a:p>
            <a:pPr algn="l">
              <a:lnSpc>
                <a:spcPts val="4800"/>
              </a:lnSpc>
            </a:pPr>
            <a:r>
              <a:rPr lang="en-US" sz="4800" spc="-192">
                <a:solidFill>
                  <a:srgbClr val="F6F6F6"/>
                </a:solidFill>
                <a:latin typeface="Agrandir"/>
                <a:ea typeface="Agrandir"/>
                <a:cs typeface="Agrandir"/>
                <a:sym typeface="Agrandir"/>
              </a:rPr>
              <a:t>MAB Response Policy Guidelines...</a:t>
            </a:r>
          </a:p>
        </p:txBody>
      </p:sp>
      <p:sp>
        <p:nvSpPr>
          <p:cNvPr name="TextBox 23" id="23"/>
          <p:cNvSpPr txBox="true"/>
          <p:nvPr/>
        </p:nvSpPr>
        <p:spPr>
          <a:xfrm rot="0">
            <a:off x="1136337" y="2720536"/>
            <a:ext cx="3800106" cy="1861185"/>
          </a:xfrm>
          <a:prstGeom prst="rect">
            <a:avLst/>
          </a:prstGeom>
        </p:spPr>
        <p:txBody>
          <a:bodyPr anchor="t" rtlCol="false" tIns="0" lIns="0" bIns="0" rIns="0">
            <a:spAutoFit/>
          </a:bodyPr>
          <a:lstStyle/>
          <a:p>
            <a:pPr algn="l">
              <a:lnSpc>
                <a:spcPts val="2940"/>
              </a:lnSpc>
              <a:spcBef>
                <a:spcPct val="0"/>
              </a:spcBef>
            </a:pPr>
            <a:r>
              <a:rPr lang="en-US" sz="2100" spc="-84">
                <a:solidFill>
                  <a:srgbClr val="040606"/>
                </a:solidFill>
                <a:latin typeface="Poppins"/>
                <a:ea typeface="Poppins"/>
                <a:cs typeface="Poppins"/>
                <a:sym typeface="Poppins"/>
              </a:rPr>
              <a:t>Policies rega</a:t>
            </a:r>
            <a:r>
              <a:rPr lang="en-US" sz="2100" spc="-84" strike="noStrike" u="none">
                <a:solidFill>
                  <a:srgbClr val="040606"/>
                </a:solidFill>
                <a:latin typeface="Poppins"/>
                <a:ea typeface="Poppins"/>
                <a:cs typeface="Poppins"/>
                <a:sym typeface="Poppins"/>
              </a:rPr>
              <a:t>rding the use of restraint and seclusion should be reviewed regularly and updated as appropriate. </a:t>
            </a:r>
          </a:p>
          <a:p>
            <a:pPr algn="l" marL="0" indent="0" lvl="1">
              <a:lnSpc>
                <a:spcPts val="2940"/>
              </a:lnSpc>
              <a:spcBef>
                <a:spcPct val="0"/>
              </a:spcBef>
            </a:pPr>
          </a:p>
        </p:txBody>
      </p:sp>
    </p:spTree>
  </p:cSld>
  <p:clrMapOvr>
    <a:masterClrMapping/>
  </p:clrMapOvr>
  <p:transition spd="fast">
    <p:push dir="l"/>
  </p:transition>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10138927" y="-335185"/>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TextBox 5" id="5"/>
          <p:cNvSpPr txBox="true"/>
          <p:nvPr/>
        </p:nvSpPr>
        <p:spPr>
          <a:xfrm rot="0">
            <a:off x="1028700" y="538480"/>
            <a:ext cx="8362252" cy="1618615"/>
          </a:xfrm>
          <a:prstGeom prst="rect">
            <a:avLst/>
          </a:prstGeom>
        </p:spPr>
        <p:txBody>
          <a:bodyPr anchor="t" rtlCol="false" tIns="0" lIns="0" bIns="0" rIns="0">
            <a:spAutoFit/>
          </a:bodyPr>
          <a:lstStyle/>
          <a:p>
            <a:pPr algn="l">
              <a:lnSpc>
                <a:spcPts val="5600"/>
              </a:lnSpc>
            </a:pPr>
            <a:r>
              <a:rPr lang="en-US" sz="5600" spc="-224">
                <a:solidFill>
                  <a:srgbClr val="F6F6F6"/>
                </a:solidFill>
                <a:latin typeface="Agrandir"/>
                <a:ea typeface="Agrandir"/>
                <a:cs typeface="Agrandir"/>
                <a:sym typeface="Agrandir"/>
              </a:rPr>
              <a:t>Where Body Mass is most Efferctive...</a:t>
            </a:r>
          </a:p>
        </p:txBody>
      </p:sp>
      <p:sp>
        <p:nvSpPr>
          <p:cNvPr name="Freeform 6" id="6"/>
          <p:cNvSpPr/>
          <p:nvPr/>
        </p:nvSpPr>
        <p:spPr>
          <a:xfrm flipH="false" flipV="false" rot="0">
            <a:off x="10198939" y="605155"/>
            <a:ext cx="7590619" cy="8895584"/>
          </a:xfrm>
          <a:custGeom>
            <a:avLst/>
            <a:gdLst/>
            <a:ahLst/>
            <a:cxnLst/>
            <a:rect r="r" b="b" t="t" l="l"/>
            <a:pathLst>
              <a:path h="8895584" w="7590619">
                <a:moveTo>
                  <a:pt x="0" y="0"/>
                </a:moveTo>
                <a:lnTo>
                  <a:pt x="7590619" y="0"/>
                </a:lnTo>
                <a:lnTo>
                  <a:pt x="7590619" y="8895584"/>
                </a:lnTo>
                <a:lnTo>
                  <a:pt x="0" y="8895584"/>
                </a:lnTo>
                <a:lnTo>
                  <a:pt x="0" y="0"/>
                </a:lnTo>
                <a:close/>
              </a:path>
            </a:pathLst>
          </a:custGeom>
          <a:blipFill>
            <a:blip r:embed="rId4"/>
            <a:stretch>
              <a:fillRect l="-2347" t="0" r="0" b="-259"/>
            </a:stretch>
          </a:blipFill>
        </p:spPr>
      </p:sp>
    </p:spTree>
  </p:cSld>
  <p:clrMapOvr>
    <a:masterClrMapping/>
  </p:clrMapOvr>
  <p:transition spd="fast">
    <p:push dir="l"/>
  </p:transition>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10138927" y="-335185"/>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TextBox 5" id="5"/>
          <p:cNvSpPr txBox="true"/>
          <p:nvPr/>
        </p:nvSpPr>
        <p:spPr>
          <a:xfrm rot="0">
            <a:off x="1028700" y="538480"/>
            <a:ext cx="8362252" cy="1618615"/>
          </a:xfrm>
          <a:prstGeom prst="rect">
            <a:avLst/>
          </a:prstGeom>
        </p:spPr>
        <p:txBody>
          <a:bodyPr anchor="t" rtlCol="false" tIns="0" lIns="0" bIns="0" rIns="0">
            <a:spAutoFit/>
          </a:bodyPr>
          <a:lstStyle/>
          <a:p>
            <a:pPr algn="l">
              <a:lnSpc>
                <a:spcPts val="5600"/>
              </a:lnSpc>
            </a:pPr>
            <a:r>
              <a:rPr lang="en-US" sz="5600" spc="-224">
                <a:solidFill>
                  <a:srgbClr val="F6F6F6"/>
                </a:solidFill>
                <a:latin typeface="Agrandir"/>
                <a:ea typeface="Agrandir"/>
                <a:cs typeface="Agrandir"/>
                <a:sym typeface="Agrandir"/>
              </a:rPr>
              <a:t>Clinical Containment Lanes...</a:t>
            </a:r>
          </a:p>
        </p:txBody>
      </p:sp>
      <p:sp>
        <p:nvSpPr>
          <p:cNvPr name="Freeform 6" id="6"/>
          <p:cNvSpPr/>
          <p:nvPr/>
        </p:nvSpPr>
        <p:spPr>
          <a:xfrm flipH="false" flipV="false" rot="0">
            <a:off x="9796342" y="605155"/>
            <a:ext cx="7993216" cy="9184555"/>
          </a:xfrm>
          <a:custGeom>
            <a:avLst/>
            <a:gdLst/>
            <a:ahLst/>
            <a:cxnLst/>
            <a:rect r="r" b="b" t="t" l="l"/>
            <a:pathLst>
              <a:path h="9184555" w="7993216">
                <a:moveTo>
                  <a:pt x="0" y="0"/>
                </a:moveTo>
                <a:lnTo>
                  <a:pt x="7993216" y="0"/>
                </a:lnTo>
                <a:lnTo>
                  <a:pt x="7993216" y="9184555"/>
                </a:lnTo>
                <a:lnTo>
                  <a:pt x="0" y="9184555"/>
                </a:lnTo>
                <a:lnTo>
                  <a:pt x="0" y="0"/>
                </a:lnTo>
                <a:close/>
              </a:path>
            </a:pathLst>
          </a:custGeom>
          <a:blipFill>
            <a:blip r:embed="rId4"/>
            <a:stretch>
              <a:fillRect l="0" t="-393" r="0" b="-393"/>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11282642" y="583928"/>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TextBox 5" id="5"/>
          <p:cNvSpPr txBox="true"/>
          <p:nvPr/>
        </p:nvSpPr>
        <p:spPr>
          <a:xfrm rot="0">
            <a:off x="781748" y="538480"/>
            <a:ext cx="8362252" cy="913765"/>
          </a:xfrm>
          <a:prstGeom prst="rect">
            <a:avLst/>
          </a:prstGeom>
        </p:spPr>
        <p:txBody>
          <a:bodyPr anchor="t" rtlCol="false" tIns="0" lIns="0" bIns="0" rIns="0">
            <a:spAutoFit/>
          </a:bodyPr>
          <a:lstStyle/>
          <a:p>
            <a:pPr algn="l">
              <a:lnSpc>
                <a:spcPts val="5600"/>
              </a:lnSpc>
            </a:pPr>
            <a:r>
              <a:rPr lang="en-US" sz="5600" spc="-224">
                <a:solidFill>
                  <a:srgbClr val="F6F6F6"/>
                </a:solidFill>
                <a:latin typeface="Agrandir"/>
                <a:ea typeface="Agrandir"/>
                <a:cs typeface="Agrandir"/>
                <a:sym typeface="Agrandir"/>
              </a:rPr>
              <a:t>Inherant Risk Zones...</a:t>
            </a:r>
          </a:p>
        </p:txBody>
      </p:sp>
      <p:sp>
        <p:nvSpPr>
          <p:cNvPr name="Freeform 6" id="6"/>
          <p:cNvSpPr/>
          <p:nvPr/>
        </p:nvSpPr>
        <p:spPr>
          <a:xfrm flipH="false" flipV="false" rot="0">
            <a:off x="6632138" y="1735678"/>
            <a:ext cx="10845374" cy="7077037"/>
          </a:xfrm>
          <a:custGeom>
            <a:avLst/>
            <a:gdLst/>
            <a:ahLst/>
            <a:cxnLst/>
            <a:rect r="r" b="b" t="t" l="l"/>
            <a:pathLst>
              <a:path h="7077037" w="10845374">
                <a:moveTo>
                  <a:pt x="0" y="0"/>
                </a:moveTo>
                <a:lnTo>
                  <a:pt x="10845375" y="0"/>
                </a:lnTo>
                <a:lnTo>
                  <a:pt x="10845375" y="7077037"/>
                </a:lnTo>
                <a:lnTo>
                  <a:pt x="0" y="7077037"/>
                </a:lnTo>
                <a:lnTo>
                  <a:pt x="0" y="0"/>
                </a:lnTo>
                <a:close/>
              </a:path>
            </a:pathLst>
          </a:custGeom>
          <a:blipFill>
            <a:blip r:embed="rId4"/>
            <a:stretch>
              <a:fillRect l="0" t="-12887"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11282642" y="583928"/>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Freeform 5" id="5"/>
          <p:cNvSpPr/>
          <p:nvPr/>
        </p:nvSpPr>
        <p:spPr>
          <a:xfrm flipH="false" flipV="false" rot="0">
            <a:off x="2759401" y="524340"/>
            <a:ext cx="12769197" cy="9238321"/>
          </a:xfrm>
          <a:custGeom>
            <a:avLst/>
            <a:gdLst/>
            <a:ahLst/>
            <a:cxnLst/>
            <a:rect r="r" b="b" t="t" l="l"/>
            <a:pathLst>
              <a:path h="9238321" w="12769197">
                <a:moveTo>
                  <a:pt x="0" y="0"/>
                </a:moveTo>
                <a:lnTo>
                  <a:pt x="12769198" y="0"/>
                </a:lnTo>
                <a:lnTo>
                  <a:pt x="12769198" y="9238320"/>
                </a:lnTo>
                <a:lnTo>
                  <a:pt x="0" y="9238320"/>
                </a:lnTo>
                <a:lnTo>
                  <a:pt x="0" y="0"/>
                </a:lnTo>
                <a:close/>
              </a:path>
            </a:pathLst>
          </a:custGeom>
          <a:blipFill>
            <a:blip r:embed="rId4"/>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75712" r="0" b="-75712"/>
            </a:stretch>
          </a:blipFill>
        </p:spPr>
      </p:sp>
      <p:grpSp>
        <p:nvGrpSpPr>
          <p:cNvPr name="Group 3" id="3"/>
          <p:cNvGrpSpPr/>
          <p:nvPr/>
        </p:nvGrpSpPr>
        <p:grpSpPr>
          <a:xfrm rot="0">
            <a:off x="-96836" y="-518761"/>
            <a:ext cx="4754847" cy="10805761"/>
            <a:chOff x="0" y="0"/>
            <a:chExt cx="3093720" cy="7030720"/>
          </a:xfrm>
        </p:grpSpPr>
        <p:sp>
          <p:nvSpPr>
            <p:cNvPr name="Freeform 4" id="4"/>
            <p:cNvSpPr/>
            <p:nvPr/>
          </p:nvSpPr>
          <p:spPr>
            <a:xfrm flipH="false" flipV="false" rot="0">
              <a:off x="0" y="0"/>
              <a:ext cx="3093720" cy="7030720"/>
            </a:xfrm>
            <a:custGeom>
              <a:avLst/>
              <a:gdLst/>
              <a:ahLst/>
              <a:cxnLst/>
              <a:rect r="r" b="b" t="t" l="l"/>
              <a:pathLst>
                <a:path h="7030720" w="3093720">
                  <a:moveTo>
                    <a:pt x="0" y="0"/>
                  </a:moveTo>
                  <a:lnTo>
                    <a:pt x="2293620" y="0"/>
                  </a:lnTo>
                  <a:cubicBezTo>
                    <a:pt x="2735580" y="0"/>
                    <a:pt x="3093720" y="358140"/>
                    <a:pt x="3093720" y="800100"/>
                  </a:cubicBezTo>
                  <a:lnTo>
                    <a:pt x="3093720" y="7030720"/>
                  </a:lnTo>
                  <a:lnTo>
                    <a:pt x="0" y="7030720"/>
                  </a:lnTo>
                  <a:lnTo>
                    <a:pt x="0" y="0"/>
                  </a:lnTo>
                  <a:close/>
                </a:path>
              </a:pathLst>
            </a:custGeom>
            <a:blipFill>
              <a:blip r:embed="rId3"/>
              <a:stretch>
                <a:fillRect l="-101505" t="0" r="-101505" b="0"/>
              </a:stretch>
            </a:blipFill>
          </p:spPr>
        </p:sp>
      </p:grpSp>
      <p:sp>
        <p:nvSpPr>
          <p:cNvPr name="Freeform 5" id="5"/>
          <p:cNvSpPr/>
          <p:nvPr/>
        </p:nvSpPr>
        <p:spPr>
          <a:xfrm flipH="false" flipV="false" rot="0">
            <a:off x="6894464"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4">
              <a:alphaModFix amt="31999"/>
            </a:blip>
            <a:stretch>
              <a:fillRect l="0" t="0" r="0" b="0"/>
            </a:stretch>
          </a:blipFill>
        </p:spPr>
      </p:sp>
      <p:sp>
        <p:nvSpPr>
          <p:cNvPr name="Freeform 6" id="6"/>
          <p:cNvSpPr/>
          <p:nvPr/>
        </p:nvSpPr>
        <p:spPr>
          <a:xfrm flipH="false" flipV="false" rot="-9088373">
            <a:off x="9222826" y="2100920"/>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5">
              <a:alphaModFix amt="65999"/>
            </a:blip>
            <a:stretch>
              <a:fillRect l="0" t="0" r="0" b="0"/>
            </a:stretch>
          </a:blipFill>
        </p:spPr>
      </p:sp>
      <p:sp>
        <p:nvSpPr>
          <p:cNvPr name="TextBox 7" id="7"/>
          <p:cNvSpPr txBox="true"/>
          <p:nvPr/>
        </p:nvSpPr>
        <p:spPr>
          <a:xfrm rot="0">
            <a:off x="5691436" y="3606146"/>
            <a:ext cx="10438809" cy="6179820"/>
          </a:xfrm>
          <a:prstGeom prst="rect">
            <a:avLst/>
          </a:prstGeom>
        </p:spPr>
        <p:txBody>
          <a:bodyPr anchor="t" rtlCol="false" tIns="0" lIns="0" bIns="0" rIns="0">
            <a:spAutoFit/>
          </a:bodyPr>
          <a:lstStyle/>
          <a:p>
            <a:pPr algn="l">
              <a:lnSpc>
                <a:spcPts val="8250"/>
              </a:lnSpc>
            </a:pPr>
            <a:r>
              <a:rPr lang="en-US" sz="3300" spc="-132">
                <a:solidFill>
                  <a:srgbClr val="D8D8D8"/>
                </a:solidFill>
                <a:latin typeface="Poppins"/>
                <a:ea typeface="Poppins"/>
                <a:cs typeface="Poppins"/>
                <a:sym typeface="Poppins"/>
              </a:rPr>
              <a:t>Legal Considerations</a:t>
            </a:r>
          </a:p>
          <a:p>
            <a:pPr algn="l">
              <a:lnSpc>
                <a:spcPts val="8250"/>
              </a:lnSpc>
            </a:pPr>
            <a:r>
              <a:rPr lang="en-US" sz="3300" spc="-132">
                <a:solidFill>
                  <a:srgbClr val="D8D8D8"/>
                </a:solidFill>
                <a:latin typeface="Poppins"/>
                <a:ea typeface="Poppins"/>
                <a:cs typeface="Poppins"/>
                <a:sym typeface="Poppins"/>
              </a:rPr>
              <a:t>Preventative Measures</a:t>
            </a:r>
          </a:p>
          <a:p>
            <a:pPr algn="l">
              <a:lnSpc>
                <a:spcPts val="8250"/>
              </a:lnSpc>
            </a:pPr>
            <a:r>
              <a:rPr lang="en-US" sz="3300" spc="-132">
                <a:solidFill>
                  <a:srgbClr val="D8D8D8"/>
                </a:solidFill>
                <a:latin typeface="Poppins"/>
                <a:ea typeface="Poppins"/>
                <a:cs typeface="Poppins"/>
                <a:sym typeface="Poppins"/>
              </a:rPr>
              <a:t>MAB Physical Response Principles</a:t>
            </a:r>
          </a:p>
          <a:p>
            <a:pPr algn="l">
              <a:lnSpc>
                <a:spcPts val="8250"/>
              </a:lnSpc>
            </a:pPr>
            <a:r>
              <a:rPr lang="en-US" sz="3300" spc="-132">
                <a:solidFill>
                  <a:srgbClr val="D8D8D8"/>
                </a:solidFill>
                <a:latin typeface="Poppins"/>
                <a:ea typeface="Poppins"/>
                <a:cs typeface="Poppins"/>
                <a:sym typeface="Poppins"/>
              </a:rPr>
              <a:t>Evasion Pathways</a:t>
            </a:r>
          </a:p>
          <a:p>
            <a:pPr algn="l">
              <a:lnSpc>
                <a:spcPts val="8250"/>
              </a:lnSpc>
            </a:pPr>
            <a:r>
              <a:rPr lang="en-US" sz="3300" spc="-132">
                <a:solidFill>
                  <a:srgbClr val="D8D8D8"/>
                </a:solidFill>
                <a:latin typeface="Poppins"/>
                <a:ea typeface="Poppins"/>
                <a:cs typeface="Poppins"/>
                <a:sym typeface="Poppins"/>
              </a:rPr>
              <a:t>Self-Movement</a:t>
            </a:r>
          </a:p>
          <a:p>
            <a:pPr algn="l">
              <a:lnSpc>
                <a:spcPts val="8250"/>
              </a:lnSpc>
            </a:pPr>
          </a:p>
        </p:txBody>
      </p:sp>
      <p:sp>
        <p:nvSpPr>
          <p:cNvPr name="TextBox 8" id="8"/>
          <p:cNvSpPr txBox="true"/>
          <p:nvPr/>
        </p:nvSpPr>
        <p:spPr>
          <a:xfrm rot="0">
            <a:off x="4929676" y="3569828"/>
            <a:ext cx="635923" cy="5132070"/>
          </a:xfrm>
          <a:prstGeom prst="rect">
            <a:avLst/>
          </a:prstGeom>
        </p:spPr>
        <p:txBody>
          <a:bodyPr anchor="t" rtlCol="false" tIns="0" lIns="0" bIns="0" rIns="0">
            <a:spAutoFit/>
          </a:bodyPr>
          <a:lstStyle/>
          <a:p>
            <a:pPr algn="l">
              <a:lnSpc>
                <a:spcPts val="8250"/>
              </a:lnSpc>
            </a:pPr>
            <a:r>
              <a:rPr lang="en-US" sz="3300" spc="-132">
                <a:solidFill>
                  <a:srgbClr val="FDFF0E"/>
                </a:solidFill>
                <a:latin typeface="Poppins"/>
                <a:ea typeface="Poppins"/>
                <a:cs typeface="Poppins"/>
                <a:sym typeface="Poppins"/>
              </a:rPr>
              <a:t>1. </a:t>
            </a:r>
          </a:p>
          <a:p>
            <a:pPr algn="l">
              <a:lnSpc>
                <a:spcPts val="8250"/>
              </a:lnSpc>
            </a:pPr>
            <a:r>
              <a:rPr lang="en-US" sz="3300" spc="-132">
                <a:solidFill>
                  <a:srgbClr val="FDFF0E"/>
                </a:solidFill>
                <a:latin typeface="Poppins"/>
                <a:ea typeface="Poppins"/>
                <a:cs typeface="Poppins"/>
                <a:sym typeface="Poppins"/>
              </a:rPr>
              <a:t>2.</a:t>
            </a:r>
          </a:p>
          <a:p>
            <a:pPr algn="l">
              <a:lnSpc>
                <a:spcPts val="8250"/>
              </a:lnSpc>
            </a:pPr>
            <a:r>
              <a:rPr lang="en-US" sz="3300" spc="-132">
                <a:solidFill>
                  <a:srgbClr val="FDFF0E"/>
                </a:solidFill>
                <a:latin typeface="Poppins"/>
                <a:ea typeface="Poppins"/>
                <a:cs typeface="Poppins"/>
                <a:sym typeface="Poppins"/>
              </a:rPr>
              <a:t>3.</a:t>
            </a:r>
          </a:p>
          <a:p>
            <a:pPr algn="l">
              <a:lnSpc>
                <a:spcPts val="8250"/>
              </a:lnSpc>
            </a:pPr>
            <a:r>
              <a:rPr lang="en-US" sz="3300" spc="-132">
                <a:solidFill>
                  <a:srgbClr val="FDFF0E"/>
                </a:solidFill>
                <a:latin typeface="Poppins"/>
                <a:ea typeface="Poppins"/>
                <a:cs typeface="Poppins"/>
                <a:sym typeface="Poppins"/>
              </a:rPr>
              <a:t>4.</a:t>
            </a:r>
          </a:p>
          <a:p>
            <a:pPr algn="l">
              <a:lnSpc>
                <a:spcPts val="8250"/>
              </a:lnSpc>
            </a:pPr>
            <a:r>
              <a:rPr lang="en-US" sz="3300" spc="-132">
                <a:solidFill>
                  <a:srgbClr val="FDFF0E"/>
                </a:solidFill>
                <a:latin typeface="Poppins"/>
                <a:ea typeface="Poppins"/>
                <a:cs typeface="Poppins"/>
                <a:sym typeface="Poppins"/>
              </a:rPr>
              <a:t>5.</a:t>
            </a:r>
          </a:p>
        </p:txBody>
      </p:sp>
      <p:sp>
        <p:nvSpPr>
          <p:cNvPr name="AutoShape 9" id="9"/>
          <p:cNvSpPr/>
          <p:nvPr/>
        </p:nvSpPr>
        <p:spPr>
          <a:xfrm flipV="true">
            <a:off x="4851693" y="6915130"/>
            <a:ext cx="10308634" cy="0"/>
          </a:xfrm>
          <a:prstGeom prst="line">
            <a:avLst/>
          </a:prstGeom>
          <a:ln cap="flat" w="19050">
            <a:solidFill>
              <a:srgbClr val="37B594"/>
            </a:solidFill>
            <a:prstDash val="solid"/>
            <a:headEnd type="none" len="sm" w="sm"/>
            <a:tailEnd type="none" len="sm" w="sm"/>
          </a:ln>
        </p:spPr>
      </p:sp>
      <p:sp>
        <p:nvSpPr>
          <p:cNvPr name="Freeform 10" id="10"/>
          <p:cNvSpPr/>
          <p:nvPr/>
        </p:nvSpPr>
        <p:spPr>
          <a:xfrm flipH="false" flipV="false" rot="0">
            <a:off x="16746793" y="9083930"/>
            <a:ext cx="446388" cy="348740"/>
          </a:xfrm>
          <a:custGeom>
            <a:avLst/>
            <a:gdLst/>
            <a:ahLst/>
            <a:cxnLst/>
            <a:rect r="r" b="b" t="t" l="l"/>
            <a:pathLst>
              <a:path h="348740" w="446388">
                <a:moveTo>
                  <a:pt x="0" y="0"/>
                </a:moveTo>
                <a:lnTo>
                  <a:pt x="446388" y="0"/>
                </a:lnTo>
                <a:lnTo>
                  <a:pt x="446388" y="348740"/>
                </a:lnTo>
                <a:lnTo>
                  <a:pt x="0" y="3487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9525" y="209550"/>
            <a:ext cx="2411675" cy="2087104"/>
          </a:xfrm>
          <a:custGeom>
            <a:avLst/>
            <a:gdLst/>
            <a:ahLst/>
            <a:cxnLst/>
            <a:rect r="r" b="b" t="t" l="l"/>
            <a:pathLst>
              <a:path h="2087104" w="2411675">
                <a:moveTo>
                  <a:pt x="0" y="0"/>
                </a:moveTo>
                <a:lnTo>
                  <a:pt x="2411675" y="0"/>
                </a:lnTo>
                <a:lnTo>
                  <a:pt x="2411675" y="2087104"/>
                </a:lnTo>
                <a:lnTo>
                  <a:pt x="0" y="2087104"/>
                </a:lnTo>
                <a:lnTo>
                  <a:pt x="0" y="0"/>
                </a:lnTo>
                <a:close/>
              </a:path>
            </a:pathLst>
          </a:custGeom>
          <a:blipFill>
            <a:blip r:embed="rId4"/>
            <a:stretch>
              <a:fillRect l="0" t="0" r="0" b="0"/>
            </a:stretch>
          </a:blipFill>
        </p:spPr>
      </p:sp>
      <p:sp>
        <p:nvSpPr>
          <p:cNvPr name="TextBox 12" id="12"/>
          <p:cNvSpPr txBox="true"/>
          <p:nvPr/>
        </p:nvSpPr>
        <p:spPr>
          <a:xfrm rot="0">
            <a:off x="4851693" y="1525879"/>
            <a:ext cx="12118294" cy="1547802"/>
          </a:xfrm>
          <a:prstGeom prst="rect">
            <a:avLst/>
          </a:prstGeom>
        </p:spPr>
        <p:txBody>
          <a:bodyPr anchor="t" rtlCol="false" tIns="0" lIns="0" bIns="0" rIns="0">
            <a:spAutoFit/>
          </a:bodyPr>
          <a:lstStyle/>
          <a:p>
            <a:pPr algn="l">
              <a:lnSpc>
                <a:spcPts val="9584"/>
              </a:lnSpc>
            </a:pPr>
            <a:r>
              <a:rPr lang="en-US" sz="9584" spc="-383">
                <a:solidFill>
                  <a:srgbClr val="FDFF0E"/>
                </a:solidFill>
                <a:latin typeface="Agrandir"/>
                <a:ea typeface="Agrandir"/>
                <a:cs typeface="Agrandir"/>
                <a:sym typeface="Agrandir"/>
              </a:rPr>
              <a:t>Lessons...</a:t>
            </a:r>
          </a:p>
        </p:txBody>
      </p:sp>
      <p:sp>
        <p:nvSpPr>
          <p:cNvPr name="AutoShape 13" id="13"/>
          <p:cNvSpPr/>
          <p:nvPr/>
        </p:nvSpPr>
        <p:spPr>
          <a:xfrm flipV="true">
            <a:off x="4851693" y="4817444"/>
            <a:ext cx="10308634" cy="0"/>
          </a:xfrm>
          <a:prstGeom prst="line">
            <a:avLst/>
          </a:prstGeom>
          <a:ln cap="flat" w="19050">
            <a:solidFill>
              <a:srgbClr val="37B594"/>
            </a:solidFill>
            <a:prstDash val="solid"/>
            <a:headEnd type="none" len="sm" w="sm"/>
            <a:tailEnd type="none" len="sm" w="sm"/>
          </a:ln>
        </p:spPr>
      </p:sp>
      <p:sp>
        <p:nvSpPr>
          <p:cNvPr name="AutoShape 14" id="14"/>
          <p:cNvSpPr/>
          <p:nvPr/>
        </p:nvSpPr>
        <p:spPr>
          <a:xfrm flipV="true">
            <a:off x="4851693" y="5866287"/>
            <a:ext cx="10308634" cy="0"/>
          </a:xfrm>
          <a:prstGeom prst="line">
            <a:avLst/>
          </a:prstGeom>
          <a:ln cap="flat" w="19050">
            <a:solidFill>
              <a:srgbClr val="37B594"/>
            </a:solidFill>
            <a:prstDash val="solid"/>
            <a:headEnd type="none" len="sm" w="sm"/>
            <a:tailEnd type="none" len="sm" w="sm"/>
          </a:ln>
        </p:spPr>
      </p:sp>
      <p:sp>
        <p:nvSpPr>
          <p:cNvPr name="AutoShape 15" id="15"/>
          <p:cNvSpPr/>
          <p:nvPr/>
        </p:nvSpPr>
        <p:spPr>
          <a:xfrm flipV="true">
            <a:off x="4851693" y="7962931"/>
            <a:ext cx="10308634" cy="0"/>
          </a:xfrm>
          <a:prstGeom prst="line">
            <a:avLst/>
          </a:prstGeom>
          <a:ln cap="flat" w="19050">
            <a:solidFill>
              <a:srgbClr val="37B594"/>
            </a:solidFill>
            <a:prstDash val="solid"/>
            <a:headEnd type="none" len="sm" w="sm"/>
            <a:tailEnd type="none" len="sm" w="sm"/>
          </a:ln>
        </p:spPr>
      </p:sp>
      <p:sp>
        <p:nvSpPr>
          <p:cNvPr name="TextBox 16" id="1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9161746" y="189189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Freeform 5" id="5"/>
          <p:cNvSpPr/>
          <p:nvPr/>
        </p:nvSpPr>
        <p:spPr>
          <a:xfrm flipH="false" flipV="false" rot="0">
            <a:off x="5312776" y="1469310"/>
            <a:ext cx="8338955" cy="8297467"/>
          </a:xfrm>
          <a:custGeom>
            <a:avLst/>
            <a:gdLst/>
            <a:ahLst/>
            <a:cxnLst/>
            <a:rect r="r" b="b" t="t" l="l"/>
            <a:pathLst>
              <a:path h="8297467" w="8338955">
                <a:moveTo>
                  <a:pt x="0" y="0"/>
                </a:moveTo>
                <a:lnTo>
                  <a:pt x="8338955" y="0"/>
                </a:lnTo>
                <a:lnTo>
                  <a:pt x="8338955" y="8297467"/>
                </a:lnTo>
                <a:lnTo>
                  <a:pt x="0" y="8297467"/>
                </a:lnTo>
                <a:lnTo>
                  <a:pt x="0" y="0"/>
                </a:lnTo>
                <a:close/>
              </a:path>
            </a:pathLst>
          </a:custGeom>
          <a:blipFill>
            <a:blip r:embed="rId4"/>
            <a:stretch>
              <a:fillRect l="0" t="-182" r="0" b="-150"/>
            </a:stretch>
          </a:blipFill>
        </p:spPr>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9161746" y="189189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Freeform 5" id="5"/>
          <p:cNvSpPr/>
          <p:nvPr/>
        </p:nvSpPr>
        <p:spPr>
          <a:xfrm flipH="false" flipV="false" rot="0">
            <a:off x="4888677" y="1595703"/>
            <a:ext cx="8304023" cy="8262710"/>
          </a:xfrm>
          <a:custGeom>
            <a:avLst/>
            <a:gdLst/>
            <a:ahLst/>
            <a:cxnLst/>
            <a:rect r="r" b="b" t="t" l="l"/>
            <a:pathLst>
              <a:path h="8262710" w="8304023">
                <a:moveTo>
                  <a:pt x="0" y="0"/>
                </a:moveTo>
                <a:lnTo>
                  <a:pt x="8304024" y="0"/>
                </a:lnTo>
                <a:lnTo>
                  <a:pt x="8304024" y="8262710"/>
                </a:lnTo>
                <a:lnTo>
                  <a:pt x="0" y="8262710"/>
                </a:lnTo>
                <a:lnTo>
                  <a:pt x="0" y="0"/>
                </a:lnTo>
                <a:close/>
              </a:path>
            </a:pathLst>
          </a:custGeom>
          <a:blipFill>
            <a:blip r:embed="rId4"/>
            <a:stretch>
              <a:fillRect l="0" t="-182" r="0" b="-151"/>
            </a:stretch>
          </a:blipFill>
        </p:spPr>
      </p:sp>
      <p:sp>
        <p:nvSpPr>
          <p:cNvPr name="AutoShape 6" id="6"/>
          <p:cNvSpPr/>
          <p:nvPr/>
        </p:nvSpPr>
        <p:spPr>
          <a:xfrm>
            <a:off x="7053657" y="2253081"/>
            <a:ext cx="1410314" cy="2579433"/>
          </a:xfrm>
          <a:prstGeom prst="line">
            <a:avLst/>
          </a:prstGeom>
          <a:ln cap="flat" w="38100">
            <a:solidFill>
              <a:srgbClr val="00A3DC"/>
            </a:solidFill>
            <a:prstDash val="solid"/>
            <a:headEnd type="none" len="sm" w="sm"/>
            <a:tailEnd type="arrow" len="sm" w="med"/>
          </a:ln>
        </p:spPr>
      </p:sp>
      <p:sp>
        <p:nvSpPr>
          <p:cNvPr name="AutoShape 7" id="7"/>
          <p:cNvSpPr/>
          <p:nvPr/>
        </p:nvSpPr>
        <p:spPr>
          <a:xfrm flipH="true">
            <a:off x="11237738" y="1110752"/>
            <a:ext cx="430065" cy="3710014"/>
          </a:xfrm>
          <a:prstGeom prst="line">
            <a:avLst/>
          </a:prstGeom>
          <a:ln cap="flat" w="57150">
            <a:solidFill>
              <a:srgbClr val="00A3DC"/>
            </a:solidFill>
            <a:prstDash val="solid"/>
            <a:headEnd type="none" len="sm" w="sm"/>
            <a:tailEnd type="arrow" len="sm" w="med"/>
          </a:ln>
        </p:spPr>
      </p:sp>
      <p:sp>
        <p:nvSpPr>
          <p:cNvPr name="TextBox 8" id="8"/>
          <p:cNvSpPr txBox="true"/>
          <p:nvPr/>
        </p:nvSpPr>
        <p:spPr>
          <a:xfrm rot="0">
            <a:off x="5759082" y="618262"/>
            <a:ext cx="997102" cy="343145"/>
          </a:xfrm>
          <a:prstGeom prst="rect">
            <a:avLst/>
          </a:prstGeom>
        </p:spPr>
        <p:txBody>
          <a:bodyPr anchor="t" rtlCol="false" tIns="0" lIns="0" bIns="0" rIns="0">
            <a:spAutoFit/>
          </a:bodyPr>
          <a:lstStyle/>
          <a:p>
            <a:pPr algn="l">
              <a:lnSpc>
                <a:spcPts val="2756"/>
              </a:lnSpc>
            </a:pPr>
            <a:r>
              <a:rPr lang="en-US" b="true" sz="2336">
                <a:solidFill>
                  <a:srgbClr val="FFFFFF"/>
                </a:solidFill>
                <a:latin typeface="Montserrat Classic Bold"/>
                <a:ea typeface="Montserrat Classic Bold"/>
                <a:cs typeface="Montserrat Classic Bold"/>
                <a:sym typeface="Montserrat Classic Bold"/>
              </a:rPr>
              <a:t>HOOK </a:t>
            </a:r>
          </a:p>
        </p:txBody>
      </p:sp>
      <p:sp>
        <p:nvSpPr>
          <p:cNvPr name="TextBox 9" id="9"/>
          <p:cNvSpPr txBox="true"/>
          <p:nvPr/>
        </p:nvSpPr>
        <p:spPr>
          <a:xfrm rot="0">
            <a:off x="11169252" y="618262"/>
            <a:ext cx="1297517" cy="343145"/>
          </a:xfrm>
          <a:prstGeom prst="rect">
            <a:avLst/>
          </a:prstGeom>
        </p:spPr>
        <p:txBody>
          <a:bodyPr anchor="t" rtlCol="false" tIns="0" lIns="0" bIns="0" rIns="0">
            <a:spAutoFit/>
          </a:bodyPr>
          <a:lstStyle/>
          <a:p>
            <a:pPr algn="l">
              <a:lnSpc>
                <a:spcPts val="2756"/>
              </a:lnSpc>
            </a:pPr>
            <a:r>
              <a:rPr lang="en-US" b="true" sz="2336">
                <a:solidFill>
                  <a:srgbClr val="FFFFFF"/>
                </a:solidFill>
                <a:latin typeface="Montserrat Classic Bold"/>
                <a:ea typeface="Montserrat Classic Bold"/>
                <a:cs typeface="Montserrat Classic Bold"/>
                <a:sym typeface="Montserrat Classic Bold"/>
              </a:rPr>
              <a:t>BRACE</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9161746" y="189189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Freeform 5" id="5"/>
          <p:cNvSpPr/>
          <p:nvPr/>
        </p:nvSpPr>
        <p:spPr>
          <a:xfrm flipH="false" flipV="false" rot="0">
            <a:off x="3622071" y="1504985"/>
            <a:ext cx="7313416" cy="7277030"/>
          </a:xfrm>
          <a:custGeom>
            <a:avLst/>
            <a:gdLst/>
            <a:ahLst/>
            <a:cxnLst/>
            <a:rect r="r" b="b" t="t" l="l"/>
            <a:pathLst>
              <a:path h="7277030" w="7313416">
                <a:moveTo>
                  <a:pt x="0" y="0"/>
                </a:moveTo>
                <a:lnTo>
                  <a:pt x="7313416" y="0"/>
                </a:lnTo>
                <a:lnTo>
                  <a:pt x="7313416" y="7277030"/>
                </a:lnTo>
                <a:lnTo>
                  <a:pt x="0" y="7277030"/>
                </a:lnTo>
                <a:lnTo>
                  <a:pt x="0" y="0"/>
                </a:lnTo>
                <a:close/>
              </a:path>
            </a:pathLst>
          </a:custGeom>
          <a:blipFill>
            <a:blip r:embed="rId4"/>
            <a:stretch>
              <a:fillRect l="0" t="-182" r="0" b="-150"/>
            </a:stretch>
          </a:blipFill>
        </p:spPr>
      </p:sp>
      <p:sp>
        <p:nvSpPr>
          <p:cNvPr name="AutoShape 6" id="6"/>
          <p:cNvSpPr/>
          <p:nvPr/>
        </p:nvSpPr>
        <p:spPr>
          <a:xfrm flipV="true">
            <a:off x="4774489" y="7536331"/>
            <a:ext cx="1353025" cy="1677735"/>
          </a:xfrm>
          <a:prstGeom prst="line">
            <a:avLst/>
          </a:prstGeom>
          <a:ln cap="flat" w="47625">
            <a:solidFill>
              <a:srgbClr val="00A3DC"/>
            </a:solidFill>
            <a:prstDash val="solid"/>
            <a:headEnd type="none" len="sm" w="sm"/>
            <a:tailEnd type="arrow" len="sm" w="med"/>
          </a:ln>
        </p:spPr>
      </p:sp>
      <p:sp>
        <p:nvSpPr>
          <p:cNvPr name="AutoShape 7" id="7"/>
          <p:cNvSpPr/>
          <p:nvPr/>
        </p:nvSpPr>
        <p:spPr>
          <a:xfrm flipH="true" flipV="true">
            <a:off x="9569399" y="8055827"/>
            <a:ext cx="1040246" cy="1158238"/>
          </a:xfrm>
          <a:prstGeom prst="line">
            <a:avLst/>
          </a:prstGeom>
          <a:ln cap="flat" w="47625">
            <a:solidFill>
              <a:srgbClr val="00A3DC"/>
            </a:solidFill>
            <a:prstDash val="solid"/>
            <a:headEnd type="none" len="sm" w="sm"/>
            <a:tailEnd type="arrow" len="sm" w="med"/>
          </a:ln>
        </p:spPr>
      </p:sp>
      <p:sp>
        <p:nvSpPr>
          <p:cNvPr name="AutoShape 8" id="8"/>
          <p:cNvSpPr/>
          <p:nvPr/>
        </p:nvSpPr>
        <p:spPr>
          <a:xfrm>
            <a:off x="5017380" y="1038552"/>
            <a:ext cx="1653682" cy="3024546"/>
          </a:xfrm>
          <a:prstGeom prst="line">
            <a:avLst/>
          </a:prstGeom>
          <a:ln cap="flat" w="47625">
            <a:solidFill>
              <a:srgbClr val="00A3DC"/>
            </a:solidFill>
            <a:prstDash val="solid"/>
            <a:headEnd type="none" len="sm" w="sm"/>
            <a:tailEnd type="arrow" len="sm" w="med"/>
          </a:ln>
        </p:spPr>
      </p:sp>
      <p:sp>
        <p:nvSpPr>
          <p:cNvPr name="AutoShape 9" id="9"/>
          <p:cNvSpPr/>
          <p:nvPr/>
        </p:nvSpPr>
        <p:spPr>
          <a:xfrm flipH="true">
            <a:off x="9403396" y="1038552"/>
            <a:ext cx="378762" cy="3267437"/>
          </a:xfrm>
          <a:prstGeom prst="line">
            <a:avLst/>
          </a:prstGeom>
          <a:ln cap="flat" w="47625">
            <a:solidFill>
              <a:srgbClr val="00A3DC"/>
            </a:solidFill>
            <a:prstDash val="solid"/>
            <a:headEnd type="none" len="sm" w="sm"/>
            <a:tailEnd type="arrow" len="sm" w="med"/>
          </a:ln>
        </p:spPr>
      </p:sp>
      <p:sp>
        <p:nvSpPr>
          <p:cNvPr name="Freeform 10" id="10"/>
          <p:cNvSpPr/>
          <p:nvPr/>
        </p:nvSpPr>
        <p:spPr>
          <a:xfrm flipH="false" flipV="false" rot="0">
            <a:off x="6351627" y="4850787"/>
            <a:ext cx="431388" cy="411436"/>
          </a:xfrm>
          <a:custGeom>
            <a:avLst/>
            <a:gdLst/>
            <a:ahLst/>
            <a:cxnLst/>
            <a:rect r="r" b="b" t="t" l="l"/>
            <a:pathLst>
              <a:path h="411436" w="431388">
                <a:moveTo>
                  <a:pt x="0" y="0"/>
                </a:moveTo>
                <a:lnTo>
                  <a:pt x="431388" y="0"/>
                </a:lnTo>
                <a:lnTo>
                  <a:pt x="431388" y="411436"/>
                </a:lnTo>
                <a:lnTo>
                  <a:pt x="0" y="4114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0">
            <a:off x="3811731" y="9370452"/>
            <a:ext cx="1756310" cy="311736"/>
          </a:xfrm>
          <a:prstGeom prst="rect">
            <a:avLst/>
          </a:prstGeom>
        </p:spPr>
        <p:txBody>
          <a:bodyPr anchor="t" rtlCol="false" tIns="0" lIns="0" bIns="0" rIns="0">
            <a:spAutoFit/>
          </a:bodyPr>
          <a:lstStyle/>
          <a:p>
            <a:pPr algn="l">
              <a:lnSpc>
                <a:spcPts val="2427"/>
              </a:lnSpc>
            </a:pPr>
            <a:r>
              <a:rPr lang="en-US" b="true" sz="2057">
                <a:solidFill>
                  <a:srgbClr val="FFFFFF"/>
                </a:solidFill>
                <a:latin typeface="Montserrat Classic Bold"/>
                <a:ea typeface="Montserrat Classic Bold"/>
                <a:cs typeface="Montserrat Classic Bold"/>
                <a:sym typeface="Montserrat Classic Bold"/>
              </a:rPr>
              <a:t>INSIDE STEP</a:t>
            </a:r>
          </a:p>
        </p:txBody>
      </p:sp>
      <p:sp>
        <p:nvSpPr>
          <p:cNvPr name="TextBox 12" id="12"/>
          <p:cNvSpPr txBox="true"/>
          <p:nvPr/>
        </p:nvSpPr>
        <p:spPr>
          <a:xfrm rot="0">
            <a:off x="9169567" y="9370452"/>
            <a:ext cx="2027173" cy="311736"/>
          </a:xfrm>
          <a:prstGeom prst="rect">
            <a:avLst/>
          </a:prstGeom>
        </p:spPr>
        <p:txBody>
          <a:bodyPr anchor="t" rtlCol="false" tIns="0" lIns="0" bIns="0" rIns="0">
            <a:spAutoFit/>
          </a:bodyPr>
          <a:lstStyle/>
          <a:p>
            <a:pPr algn="l">
              <a:lnSpc>
                <a:spcPts val="2427"/>
              </a:lnSpc>
            </a:pPr>
            <a:r>
              <a:rPr lang="en-US" b="true" sz="2057">
                <a:solidFill>
                  <a:srgbClr val="FFFFFF"/>
                </a:solidFill>
                <a:latin typeface="Montserrat Classic Bold"/>
                <a:ea typeface="Montserrat Classic Bold"/>
                <a:cs typeface="Montserrat Classic Bold"/>
                <a:sym typeface="Montserrat Classic Bold"/>
              </a:rPr>
              <a:t>OUTSIDE STEP</a:t>
            </a:r>
          </a:p>
        </p:txBody>
      </p:sp>
      <p:sp>
        <p:nvSpPr>
          <p:cNvPr name="TextBox 13" id="13"/>
          <p:cNvSpPr txBox="true"/>
          <p:nvPr/>
        </p:nvSpPr>
        <p:spPr>
          <a:xfrm rot="0">
            <a:off x="4578303" y="595287"/>
            <a:ext cx="878155" cy="311736"/>
          </a:xfrm>
          <a:prstGeom prst="rect">
            <a:avLst/>
          </a:prstGeom>
        </p:spPr>
        <p:txBody>
          <a:bodyPr anchor="t" rtlCol="false" tIns="0" lIns="0" bIns="0" rIns="0">
            <a:spAutoFit/>
          </a:bodyPr>
          <a:lstStyle/>
          <a:p>
            <a:pPr algn="l">
              <a:lnSpc>
                <a:spcPts val="2427"/>
              </a:lnSpc>
            </a:pPr>
            <a:r>
              <a:rPr lang="en-US" b="true" sz="2057">
                <a:solidFill>
                  <a:srgbClr val="FFFFFF"/>
                </a:solidFill>
                <a:latin typeface="Montserrat Classic Bold"/>
                <a:ea typeface="Montserrat Classic Bold"/>
                <a:cs typeface="Montserrat Classic Bold"/>
                <a:sym typeface="Montserrat Classic Bold"/>
              </a:rPr>
              <a:t>HOOK </a:t>
            </a:r>
          </a:p>
        </p:txBody>
      </p:sp>
      <p:sp>
        <p:nvSpPr>
          <p:cNvPr name="TextBox 14" id="14"/>
          <p:cNvSpPr txBox="true"/>
          <p:nvPr/>
        </p:nvSpPr>
        <p:spPr>
          <a:xfrm rot="0">
            <a:off x="9343080" y="595287"/>
            <a:ext cx="1142733" cy="311736"/>
          </a:xfrm>
          <a:prstGeom prst="rect">
            <a:avLst/>
          </a:prstGeom>
        </p:spPr>
        <p:txBody>
          <a:bodyPr anchor="t" rtlCol="false" tIns="0" lIns="0" bIns="0" rIns="0">
            <a:spAutoFit/>
          </a:bodyPr>
          <a:lstStyle/>
          <a:p>
            <a:pPr algn="l">
              <a:lnSpc>
                <a:spcPts val="2427"/>
              </a:lnSpc>
            </a:pPr>
            <a:r>
              <a:rPr lang="en-US" b="true" sz="2057">
                <a:solidFill>
                  <a:srgbClr val="FFFFFF"/>
                </a:solidFill>
                <a:latin typeface="Montserrat Classic Bold"/>
                <a:ea typeface="Montserrat Classic Bold"/>
                <a:cs typeface="Montserrat Classic Bold"/>
                <a:sym typeface="Montserrat Classic Bold"/>
              </a:rPr>
              <a:t>BRACE</a:t>
            </a:r>
          </a:p>
        </p:txBody>
      </p:sp>
      <p:sp>
        <p:nvSpPr>
          <p:cNvPr name="Freeform 15" id="15"/>
          <p:cNvSpPr/>
          <p:nvPr/>
        </p:nvSpPr>
        <p:spPr>
          <a:xfrm flipH="false" flipV="false" rot="0">
            <a:off x="7869306" y="4850787"/>
            <a:ext cx="431388" cy="411436"/>
          </a:xfrm>
          <a:custGeom>
            <a:avLst/>
            <a:gdLst/>
            <a:ahLst/>
            <a:cxnLst/>
            <a:rect r="r" b="b" t="t" l="l"/>
            <a:pathLst>
              <a:path h="411436" w="431388">
                <a:moveTo>
                  <a:pt x="0" y="0"/>
                </a:moveTo>
                <a:lnTo>
                  <a:pt x="431387" y="0"/>
                </a:lnTo>
                <a:lnTo>
                  <a:pt x="431387" y="411436"/>
                </a:lnTo>
                <a:lnTo>
                  <a:pt x="0" y="4114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6" id="16"/>
          <p:cNvGrpSpPr/>
          <p:nvPr/>
        </p:nvGrpSpPr>
        <p:grpSpPr>
          <a:xfrm rot="0">
            <a:off x="11313500" y="3017799"/>
            <a:ext cx="3674802" cy="5143823"/>
            <a:chOff x="0" y="0"/>
            <a:chExt cx="635000" cy="888844"/>
          </a:xfrm>
        </p:grpSpPr>
        <p:sp>
          <p:nvSpPr>
            <p:cNvPr name="Freeform 17" id="17"/>
            <p:cNvSpPr/>
            <p:nvPr/>
          </p:nvSpPr>
          <p:spPr>
            <a:xfrm flipH="false" flipV="false" rot="0">
              <a:off x="0" y="0"/>
              <a:ext cx="635000" cy="888844"/>
            </a:xfrm>
            <a:custGeom>
              <a:avLst/>
              <a:gdLst/>
              <a:ahLst/>
              <a:cxnLst/>
              <a:rect r="r" b="b" t="t" l="l"/>
              <a:pathLst>
                <a:path h="888844" w="635000">
                  <a:moveTo>
                    <a:pt x="31983" y="0"/>
                  </a:moveTo>
                  <a:lnTo>
                    <a:pt x="603017" y="0"/>
                  </a:lnTo>
                  <a:cubicBezTo>
                    <a:pt x="620681" y="0"/>
                    <a:pt x="635000" y="14319"/>
                    <a:pt x="635000" y="31983"/>
                  </a:cubicBezTo>
                  <a:lnTo>
                    <a:pt x="635000" y="856862"/>
                  </a:lnTo>
                  <a:cubicBezTo>
                    <a:pt x="635000" y="874525"/>
                    <a:pt x="620681" y="888844"/>
                    <a:pt x="603017" y="888844"/>
                  </a:cubicBezTo>
                  <a:lnTo>
                    <a:pt x="31983" y="888844"/>
                  </a:lnTo>
                  <a:cubicBezTo>
                    <a:pt x="23501" y="888844"/>
                    <a:pt x="15366" y="885475"/>
                    <a:pt x="9368" y="879477"/>
                  </a:cubicBezTo>
                  <a:cubicBezTo>
                    <a:pt x="3370" y="873479"/>
                    <a:pt x="0" y="865344"/>
                    <a:pt x="0" y="856862"/>
                  </a:cubicBezTo>
                  <a:lnTo>
                    <a:pt x="0" y="31983"/>
                  </a:lnTo>
                  <a:cubicBezTo>
                    <a:pt x="0" y="14319"/>
                    <a:pt x="14319" y="0"/>
                    <a:pt x="31983" y="0"/>
                  </a:cubicBezTo>
                  <a:close/>
                </a:path>
              </a:pathLst>
            </a:custGeom>
            <a:solidFill>
              <a:srgbClr val="FF1F00">
                <a:alpha val="38824"/>
              </a:srgbClr>
            </a:solidFill>
          </p:spPr>
        </p:sp>
        <p:sp>
          <p:nvSpPr>
            <p:cNvPr name="TextBox 18" id="18"/>
            <p:cNvSpPr txBox="true"/>
            <p:nvPr/>
          </p:nvSpPr>
          <p:spPr>
            <a:xfrm>
              <a:off x="0" y="0"/>
              <a:ext cx="635000" cy="888844"/>
            </a:xfrm>
            <a:prstGeom prst="rect">
              <a:avLst/>
            </a:prstGeom>
          </p:spPr>
          <p:txBody>
            <a:bodyPr anchor="ctr" rtlCol="false" tIns="51955" lIns="51955" bIns="51955" rIns="51955"/>
            <a:lstStyle/>
            <a:p>
              <a:pPr algn="ctr">
                <a:lnSpc>
                  <a:spcPts val="2070"/>
                </a:lnSpc>
              </a:pPr>
            </a:p>
          </p:txBody>
        </p:sp>
      </p:grpSp>
      <p:sp>
        <p:nvSpPr>
          <p:cNvPr name="AutoShape 19" id="19"/>
          <p:cNvSpPr/>
          <p:nvPr/>
        </p:nvSpPr>
        <p:spPr>
          <a:xfrm flipH="true">
            <a:off x="8514690" y="4836248"/>
            <a:ext cx="2798810" cy="14539"/>
          </a:xfrm>
          <a:prstGeom prst="line">
            <a:avLst/>
          </a:prstGeom>
          <a:ln cap="flat" w="47625">
            <a:solidFill>
              <a:srgbClr val="FF0000"/>
            </a:solidFill>
            <a:prstDash val="solid"/>
            <a:headEnd type="none" len="sm" w="sm"/>
            <a:tailEnd type="arrow" len="sm" w="med"/>
          </a:ln>
        </p:spPr>
      </p:sp>
      <p:sp>
        <p:nvSpPr>
          <p:cNvPr name="TextBox 20" id="20"/>
          <p:cNvSpPr txBox="true"/>
          <p:nvPr/>
        </p:nvSpPr>
        <p:spPr>
          <a:xfrm rot="0">
            <a:off x="11635874" y="4053573"/>
            <a:ext cx="3030055" cy="3062751"/>
          </a:xfrm>
          <a:prstGeom prst="rect">
            <a:avLst/>
          </a:prstGeom>
        </p:spPr>
        <p:txBody>
          <a:bodyPr anchor="t" rtlCol="false" tIns="0" lIns="0" bIns="0" rIns="0">
            <a:spAutoFit/>
          </a:bodyPr>
          <a:lstStyle/>
          <a:p>
            <a:pPr algn="l">
              <a:lnSpc>
                <a:spcPts val="2427"/>
              </a:lnSpc>
            </a:pPr>
            <a:r>
              <a:rPr lang="en-US" sz="2057">
                <a:solidFill>
                  <a:srgbClr val="FFFFFF"/>
                </a:solidFill>
                <a:latin typeface="Montserrat Classic"/>
                <a:ea typeface="Montserrat Classic"/>
                <a:cs typeface="Montserrat Classic"/>
                <a:sym typeface="Montserrat Classic"/>
              </a:rPr>
              <a:t>Minimizing the gap or space between responder and patient helps prevent the patient from swinging their hips in a pendulum motion knocking the responder team unbalanced.  </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9161746" y="189189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Freeform 5" id="5"/>
          <p:cNvSpPr/>
          <p:nvPr/>
        </p:nvSpPr>
        <p:spPr>
          <a:xfrm flipH="false" flipV="false" rot="0">
            <a:off x="7730540" y="1501658"/>
            <a:ext cx="7210807" cy="7174932"/>
          </a:xfrm>
          <a:custGeom>
            <a:avLst/>
            <a:gdLst/>
            <a:ahLst/>
            <a:cxnLst/>
            <a:rect r="r" b="b" t="t" l="l"/>
            <a:pathLst>
              <a:path h="7174932" w="7210807">
                <a:moveTo>
                  <a:pt x="0" y="0"/>
                </a:moveTo>
                <a:lnTo>
                  <a:pt x="7210807" y="0"/>
                </a:lnTo>
                <a:lnTo>
                  <a:pt x="7210807" y="7174932"/>
                </a:lnTo>
                <a:lnTo>
                  <a:pt x="0" y="7174932"/>
                </a:lnTo>
                <a:lnTo>
                  <a:pt x="0" y="0"/>
                </a:lnTo>
                <a:close/>
              </a:path>
            </a:pathLst>
          </a:custGeom>
          <a:blipFill>
            <a:blip r:embed="rId4"/>
            <a:stretch>
              <a:fillRect l="0" t="-182" r="0" b="-150"/>
            </a:stretch>
          </a:blipFill>
        </p:spPr>
      </p:sp>
      <p:sp>
        <p:nvSpPr>
          <p:cNvPr name="AutoShape 6" id="6"/>
          <p:cNvSpPr/>
          <p:nvPr/>
        </p:nvSpPr>
        <p:spPr>
          <a:xfrm flipV="true">
            <a:off x="8866789" y="7448383"/>
            <a:ext cx="1334041" cy="1654196"/>
          </a:xfrm>
          <a:prstGeom prst="line">
            <a:avLst/>
          </a:prstGeom>
          <a:ln cap="flat" w="47625">
            <a:solidFill>
              <a:srgbClr val="00A3DC"/>
            </a:solidFill>
            <a:prstDash val="solid"/>
            <a:headEnd type="none" len="sm" w="sm"/>
            <a:tailEnd type="arrow" len="sm" w="med"/>
          </a:ln>
        </p:spPr>
      </p:sp>
      <p:sp>
        <p:nvSpPr>
          <p:cNvPr name="AutoShape 7" id="7"/>
          <p:cNvSpPr/>
          <p:nvPr/>
        </p:nvSpPr>
        <p:spPr>
          <a:xfrm flipH="true" flipV="true">
            <a:off x="13594425" y="7960591"/>
            <a:ext cx="1025651" cy="1141988"/>
          </a:xfrm>
          <a:prstGeom prst="line">
            <a:avLst/>
          </a:prstGeom>
          <a:ln cap="flat" w="47625">
            <a:solidFill>
              <a:srgbClr val="00A3DC"/>
            </a:solidFill>
            <a:prstDash val="solid"/>
            <a:headEnd type="none" len="sm" w="sm"/>
            <a:tailEnd type="arrow" len="sm" w="med"/>
          </a:ln>
        </p:spPr>
      </p:sp>
      <p:sp>
        <p:nvSpPr>
          <p:cNvPr name="AutoShape 8" id="8"/>
          <p:cNvSpPr/>
          <p:nvPr/>
        </p:nvSpPr>
        <p:spPr>
          <a:xfrm>
            <a:off x="9106272" y="1041769"/>
            <a:ext cx="1630480" cy="2982111"/>
          </a:xfrm>
          <a:prstGeom prst="line">
            <a:avLst/>
          </a:prstGeom>
          <a:ln cap="flat" w="47625">
            <a:solidFill>
              <a:srgbClr val="00A3DC"/>
            </a:solidFill>
            <a:prstDash val="solid"/>
            <a:headEnd type="none" len="sm" w="sm"/>
            <a:tailEnd type="arrow" len="sm" w="med"/>
          </a:ln>
        </p:spPr>
      </p:sp>
      <p:sp>
        <p:nvSpPr>
          <p:cNvPr name="AutoShape 9" id="9"/>
          <p:cNvSpPr/>
          <p:nvPr/>
        </p:nvSpPr>
        <p:spPr>
          <a:xfrm flipH="true">
            <a:off x="13371282" y="1041769"/>
            <a:ext cx="432917" cy="2982111"/>
          </a:xfrm>
          <a:prstGeom prst="line">
            <a:avLst/>
          </a:prstGeom>
          <a:ln cap="flat" w="47625">
            <a:solidFill>
              <a:srgbClr val="00A3DC"/>
            </a:solidFill>
            <a:prstDash val="solid"/>
            <a:headEnd type="none" len="sm" w="sm"/>
            <a:tailEnd type="arrow" len="sm" w="med"/>
          </a:ln>
        </p:spPr>
      </p:sp>
      <p:sp>
        <p:nvSpPr>
          <p:cNvPr name="Freeform 10" id="10"/>
          <p:cNvSpPr/>
          <p:nvPr/>
        </p:nvSpPr>
        <p:spPr>
          <a:xfrm flipH="false" flipV="false" rot="0">
            <a:off x="10421800" y="4800518"/>
            <a:ext cx="425335" cy="405664"/>
          </a:xfrm>
          <a:custGeom>
            <a:avLst/>
            <a:gdLst/>
            <a:ahLst/>
            <a:cxnLst/>
            <a:rect r="r" b="b" t="t" l="l"/>
            <a:pathLst>
              <a:path h="405664" w="425335">
                <a:moveTo>
                  <a:pt x="0" y="0"/>
                </a:moveTo>
                <a:lnTo>
                  <a:pt x="425335" y="0"/>
                </a:lnTo>
                <a:lnTo>
                  <a:pt x="425335" y="405663"/>
                </a:lnTo>
                <a:lnTo>
                  <a:pt x="0" y="4056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11918185" y="4800518"/>
            <a:ext cx="425335" cy="405664"/>
          </a:xfrm>
          <a:custGeom>
            <a:avLst/>
            <a:gdLst/>
            <a:ahLst/>
            <a:cxnLst/>
            <a:rect r="r" b="b" t="t" l="l"/>
            <a:pathLst>
              <a:path h="405664" w="425335">
                <a:moveTo>
                  <a:pt x="0" y="0"/>
                </a:moveTo>
                <a:lnTo>
                  <a:pt x="425335" y="0"/>
                </a:lnTo>
                <a:lnTo>
                  <a:pt x="425335" y="405663"/>
                </a:lnTo>
                <a:lnTo>
                  <a:pt x="0" y="4056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12" id="12"/>
          <p:cNvGrpSpPr/>
          <p:nvPr/>
        </p:nvGrpSpPr>
        <p:grpSpPr>
          <a:xfrm rot="0">
            <a:off x="3878605" y="2409176"/>
            <a:ext cx="3623244" cy="5991064"/>
            <a:chOff x="0" y="0"/>
            <a:chExt cx="635000" cy="1049978"/>
          </a:xfrm>
        </p:grpSpPr>
        <p:sp>
          <p:nvSpPr>
            <p:cNvPr name="Freeform 13" id="13"/>
            <p:cNvSpPr/>
            <p:nvPr/>
          </p:nvSpPr>
          <p:spPr>
            <a:xfrm flipH="false" flipV="false" rot="0">
              <a:off x="0" y="0"/>
              <a:ext cx="635000" cy="1049978"/>
            </a:xfrm>
            <a:custGeom>
              <a:avLst/>
              <a:gdLst/>
              <a:ahLst/>
              <a:cxnLst/>
              <a:rect r="r" b="b" t="t" l="l"/>
              <a:pathLst>
                <a:path h="1049978" w="635000">
                  <a:moveTo>
                    <a:pt x="32438" y="0"/>
                  </a:moveTo>
                  <a:lnTo>
                    <a:pt x="602562" y="0"/>
                  </a:lnTo>
                  <a:cubicBezTo>
                    <a:pt x="620477" y="0"/>
                    <a:pt x="635000" y="14523"/>
                    <a:pt x="635000" y="32438"/>
                  </a:cubicBezTo>
                  <a:lnTo>
                    <a:pt x="635000" y="1017540"/>
                  </a:lnTo>
                  <a:cubicBezTo>
                    <a:pt x="635000" y="1035455"/>
                    <a:pt x="620477" y="1049978"/>
                    <a:pt x="602562" y="1049978"/>
                  </a:cubicBezTo>
                  <a:lnTo>
                    <a:pt x="32438" y="1049978"/>
                  </a:lnTo>
                  <a:cubicBezTo>
                    <a:pt x="14523" y="1049978"/>
                    <a:pt x="0" y="1035455"/>
                    <a:pt x="0" y="1017540"/>
                  </a:cubicBezTo>
                  <a:lnTo>
                    <a:pt x="0" y="32438"/>
                  </a:lnTo>
                  <a:cubicBezTo>
                    <a:pt x="0" y="14523"/>
                    <a:pt x="14523" y="0"/>
                    <a:pt x="32438" y="0"/>
                  </a:cubicBezTo>
                  <a:close/>
                </a:path>
              </a:pathLst>
            </a:custGeom>
            <a:solidFill>
              <a:srgbClr val="36FF00">
                <a:alpha val="48627"/>
              </a:srgbClr>
            </a:solidFill>
          </p:spPr>
        </p:sp>
        <p:sp>
          <p:nvSpPr>
            <p:cNvPr name="TextBox 14" id="14"/>
            <p:cNvSpPr txBox="true"/>
            <p:nvPr/>
          </p:nvSpPr>
          <p:spPr>
            <a:xfrm>
              <a:off x="0" y="0"/>
              <a:ext cx="635000" cy="1049978"/>
            </a:xfrm>
            <a:prstGeom prst="rect">
              <a:avLst/>
            </a:prstGeom>
          </p:spPr>
          <p:txBody>
            <a:bodyPr anchor="ctr" rtlCol="false" tIns="51955" lIns="51955" bIns="51955" rIns="51955"/>
            <a:lstStyle/>
            <a:p>
              <a:pPr algn="ctr">
                <a:lnSpc>
                  <a:spcPts val="2070"/>
                </a:lnSpc>
              </a:pPr>
            </a:p>
          </p:txBody>
        </p:sp>
      </p:grpSp>
      <p:sp>
        <p:nvSpPr>
          <p:cNvPr name="AutoShape 15" id="15"/>
          <p:cNvSpPr/>
          <p:nvPr/>
        </p:nvSpPr>
        <p:spPr>
          <a:xfrm flipV="true">
            <a:off x="7501850" y="4447692"/>
            <a:ext cx="1171506" cy="0"/>
          </a:xfrm>
          <a:prstGeom prst="line">
            <a:avLst/>
          </a:prstGeom>
          <a:ln cap="flat" w="47625">
            <a:solidFill>
              <a:srgbClr val="36FF00"/>
            </a:solidFill>
            <a:prstDash val="solid"/>
            <a:headEnd type="none" len="sm" w="sm"/>
            <a:tailEnd type="arrow" len="sm" w="med"/>
          </a:ln>
        </p:spPr>
      </p:sp>
      <p:sp>
        <p:nvSpPr>
          <p:cNvPr name="TextBox 16" id="16"/>
          <p:cNvSpPr txBox="true"/>
          <p:nvPr/>
        </p:nvSpPr>
        <p:spPr>
          <a:xfrm rot="0">
            <a:off x="7917538" y="9266163"/>
            <a:ext cx="1731668" cy="297971"/>
          </a:xfrm>
          <a:prstGeom prst="rect">
            <a:avLst/>
          </a:prstGeom>
        </p:spPr>
        <p:txBody>
          <a:bodyPr anchor="t" rtlCol="false" tIns="0" lIns="0" bIns="0" rIns="0">
            <a:spAutoFit/>
          </a:bodyPr>
          <a:lstStyle/>
          <a:p>
            <a:pPr algn="l">
              <a:lnSpc>
                <a:spcPts val="2393"/>
              </a:lnSpc>
            </a:pPr>
            <a:r>
              <a:rPr lang="en-US" b="true" sz="2028">
                <a:solidFill>
                  <a:srgbClr val="FFFFFF"/>
                </a:solidFill>
                <a:latin typeface="Montserrat Classic Bold"/>
                <a:ea typeface="Montserrat Classic Bold"/>
                <a:cs typeface="Montserrat Classic Bold"/>
                <a:sym typeface="Montserrat Classic Bold"/>
              </a:rPr>
              <a:t>INSIDE STEP</a:t>
            </a:r>
          </a:p>
        </p:txBody>
      </p:sp>
      <p:sp>
        <p:nvSpPr>
          <p:cNvPr name="TextBox 17" id="17"/>
          <p:cNvSpPr txBox="true"/>
          <p:nvPr/>
        </p:nvSpPr>
        <p:spPr>
          <a:xfrm rot="0">
            <a:off x="13200203" y="9266163"/>
            <a:ext cx="1998731" cy="297971"/>
          </a:xfrm>
          <a:prstGeom prst="rect">
            <a:avLst/>
          </a:prstGeom>
        </p:spPr>
        <p:txBody>
          <a:bodyPr anchor="t" rtlCol="false" tIns="0" lIns="0" bIns="0" rIns="0">
            <a:spAutoFit/>
          </a:bodyPr>
          <a:lstStyle/>
          <a:p>
            <a:pPr algn="l">
              <a:lnSpc>
                <a:spcPts val="2393"/>
              </a:lnSpc>
            </a:pPr>
            <a:r>
              <a:rPr lang="en-US" b="true" sz="2028">
                <a:solidFill>
                  <a:srgbClr val="FFFFFF"/>
                </a:solidFill>
                <a:latin typeface="Montserrat Classic Bold"/>
                <a:ea typeface="Montserrat Classic Bold"/>
                <a:cs typeface="Montserrat Classic Bold"/>
                <a:sym typeface="Montserrat Classic Bold"/>
              </a:rPr>
              <a:t>OUTSIDE STEP</a:t>
            </a:r>
          </a:p>
        </p:txBody>
      </p:sp>
      <p:sp>
        <p:nvSpPr>
          <p:cNvPr name="TextBox 18" id="18"/>
          <p:cNvSpPr txBox="true"/>
          <p:nvPr/>
        </p:nvSpPr>
        <p:spPr>
          <a:xfrm rot="0">
            <a:off x="8673355" y="614114"/>
            <a:ext cx="865834" cy="297971"/>
          </a:xfrm>
          <a:prstGeom prst="rect">
            <a:avLst/>
          </a:prstGeom>
        </p:spPr>
        <p:txBody>
          <a:bodyPr anchor="t" rtlCol="false" tIns="0" lIns="0" bIns="0" rIns="0">
            <a:spAutoFit/>
          </a:bodyPr>
          <a:lstStyle/>
          <a:p>
            <a:pPr algn="l">
              <a:lnSpc>
                <a:spcPts val="2393"/>
              </a:lnSpc>
            </a:pPr>
            <a:r>
              <a:rPr lang="en-US" b="true" sz="2028">
                <a:solidFill>
                  <a:srgbClr val="FFFFFF"/>
                </a:solidFill>
                <a:latin typeface="Montserrat Classic Bold"/>
                <a:ea typeface="Montserrat Classic Bold"/>
                <a:cs typeface="Montserrat Classic Bold"/>
                <a:sym typeface="Montserrat Classic Bold"/>
              </a:rPr>
              <a:t>HOOK </a:t>
            </a:r>
          </a:p>
        </p:txBody>
      </p:sp>
      <p:sp>
        <p:nvSpPr>
          <p:cNvPr name="TextBox 19" id="19"/>
          <p:cNvSpPr txBox="true"/>
          <p:nvPr/>
        </p:nvSpPr>
        <p:spPr>
          <a:xfrm rot="0">
            <a:off x="13371282" y="614114"/>
            <a:ext cx="1126700" cy="297971"/>
          </a:xfrm>
          <a:prstGeom prst="rect">
            <a:avLst/>
          </a:prstGeom>
        </p:spPr>
        <p:txBody>
          <a:bodyPr anchor="t" rtlCol="false" tIns="0" lIns="0" bIns="0" rIns="0">
            <a:spAutoFit/>
          </a:bodyPr>
          <a:lstStyle/>
          <a:p>
            <a:pPr algn="l">
              <a:lnSpc>
                <a:spcPts val="2393"/>
              </a:lnSpc>
            </a:pPr>
            <a:r>
              <a:rPr lang="en-US" b="true" sz="2028">
                <a:solidFill>
                  <a:srgbClr val="FFFFFF"/>
                </a:solidFill>
                <a:latin typeface="Montserrat Classic Bold"/>
                <a:ea typeface="Montserrat Classic Bold"/>
                <a:cs typeface="Montserrat Classic Bold"/>
                <a:sym typeface="Montserrat Classic Bold"/>
              </a:rPr>
              <a:t>BRACE</a:t>
            </a:r>
          </a:p>
        </p:txBody>
      </p:sp>
      <p:sp>
        <p:nvSpPr>
          <p:cNvPr name="TextBox 20" id="20"/>
          <p:cNvSpPr txBox="true"/>
          <p:nvPr/>
        </p:nvSpPr>
        <p:spPr>
          <a:xfrm rot="0">
            <a:off x="4298548" y="2845337"/>
            <a:ext cx="2987543" cy="5333453"/>
          </a:xfrm>
          <a:prstGeom prst="rect">
            <a:avLst/>
          </a:prstGeom>
        </p:spPr>
        <p:txBody>
          <a:bodyPr anchor="t" rtlCol="false" tIns="0" lIns="0" bIns="0" rIns="0">
            <a:spAutoFit/>
          </a:bodyPr>
          <a:lstStyle/>
          <a:p>
            <a:pPr algn="l">
              <a:lnSpc>
                <a:spcPts val="2393"/>
              </a:lnSpc>
            </a:pPr>
            <a:r>
              <a:rPr lang="en-US" sz="2028">
                <a:solidFill>
                  <a:srgbClr val="FFFFFF"/>
                </a:solidFill>
                <a:latin typeface="Montserrat Classic"/>
                <a:ea typeface="Montserrat Classic"/>
                <a:cs typeface="Montserrat Classic"/>
                <a:sym typeface="Montserrat Classic"/>
              </a:rPr>
              <a:t>The Responder grip should thumb full and slightly above the watch to help minimize risk to patient wrist.</a:t>
            </a:r>
          </a:p>
          <a:p>
            <a:pPr algn="l">
              <a:lnSpc>
                <a:spcPts val="2393"/>
              </a:lnSpc>
            </a:pPr>
          </a:p>
          <a:p>
            <a:pPr algn="l">
              <a:lnSpc>
                <a:spcPts val="2393"/>
              </a:lnSpc>
            </a:pPr>
            <a:r>
              <a:rPr lang="en-US" sz="2028">
                <a:solidFill>
                  <a:srgbClr val="FFFFFF"/>
                </a:solidFill>
                <a:latin typeface="Montserrat Classic"/>
                <a:ea typeface="Montserrat Classic"/>
                <a:cs typeface="Montserrat Classic"/>
                <a:sym typeface="Montserrat Classic"/>
              </a:rPr>
              <a:t>Responder fingers should be around the patient wrist with the responder’s knuckles touching the responder’s Stomach.</a:t>
            </a:r>
          </a:p>
          <a:p>
            <a:pPr algn="l">
              <a:lnSpc>
                <a:spcPts val="2393"/>
              </a:lnSpc>
            </a:pPr>
          </a:p>
          <a:p>
            <a:pPr algn="l">
              <a:lnSpc>
                <a:spcPts val="2393"/>
              </a:lnSpc>
            </a:pPr>
            <a:r>
              <a:rPr lang="en-US" sz="2028">
                <a:solidFill>
                  <a:srgbClr val="FFFFFF"/>
                </a:solidFill>
                <a:latin typeface="Montserrat Classic"/>
                <a:ea typeface="Montserrat Classic"/>
                <a:cs typeface="Montserrat Classic"/>
                <a:sym typeface="Montserrat Classic"/>
              </a:rPr>
              <a:t>If possible, the patient’s hands should be facing outward</a:t>
            </a:r>
          </a:p>
          <a:p>
            <a:pPr algn="l">
              <a:lnSpc>
                <a:spcPts val="2393"/>
              </a:lnSpc>
            </a:pP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11681977" y="8182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Freeform 5" id="5"/>
          <p:cNvSpPr/>
          <p:nvPr/>
        </p:nvSpPr>
        <p:spPr>
          <a:xfrm flipH="false" flipV="false" rot="0">
            <a:off x="2727903" y="1028700"/>
            <a:ext cx="13933655" cy="8562035"/>
          </a:xfrm>
          <a:custGeom>
            <a:avLst/>
            <a:gdLst/>
            <a:ahLst/>
            <a:cxnLst/>
            <a:rect r="r" b="b" t="t" l="l"/>
            <a:pathLst>
              <a:path h="8562035" w="13933655">
                <a:moveTo>
                  <a:pt x="0" y="0"/>
                </a:moveTo>
                <a:lnTo>
                  <a:pt x="13933655" y="0"/>
                </a:lnTo>
                <a:lnTo>
                  <a:pt x="13933655" y="8562035"/>
                </a:lnTo>
                <a:lnTo>
                  <a:pt x="0" y="8562035"/>
                </a:lnTo>
                <a:lnTo>
                  <a:pt x="0" y="0"/>
                </a:lnTo>
                <a:close/>
              </a:path>
            </a:pathLst>
          </a:custGeom>
          <a:blipFill>
            <a:blip r:embed="rId4"/>
            <a:stretch>
              <a:fillRect l="0" t="0" r="0" b="0"/>
            </a:stretch>
          </a:blipFill>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11681977" y="8182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Freeform 5" id="5"/>
          <p:cNvSpPr/>
          <p:nvPr/>
        </p:nvSpPr>
        <p:spPr>
          <a:xfrm flipH="false" flipV="false" rot="0">
            <a:off x="3805311" y="732932"/>
            <a:ext cx="10677379" cy="8821137"/>
          </a:xfrm>
          <a:custGeom>
            <a:avLst/>
            <a:gdLst/>
            <a:ahLst/>
            <a:cxnLst/>
            <a:rect r="r" b="b" t="t" l="l"/>
            <a:pathLst>
              <a:path h="8821137" w="10677379">
                <a:moveTo>
                  <a:pt x="0" y="0"/>
                </a:moveTo>
                <a:lnTo>
                  <a:pt x="10677378" y="0"/>
                </a:lnTo>
                <a:lnTo>
                  <a:pt x="10677378" y="8821136"/>
                </a:lnTo>
                <a:lnTo>
                  <a:pt x="0" y="8821136"/>
                </a:lnTo>
                <a:lnTo>
                  <a:pt x="0" y="0"/>
                </a:lnTo>
                <a:close/>
              </a:path>
            </a:pathLst>
          </a:custGeom>
          <a:blipFill>
            <a:blip r:embed="rId4"/>
            <a:stretch>
              <a:fillRect l="-26262" t="-27929" r="-3928" b="-29657"/>
            </a:stretch>
          </a:blipFill>
        </p:spPr>
      </p:sp>
      <p:sp>
        <p:nvSpPr>
          <p:cNvPr name="Freeform 6" id="6"/>
          <p:cNvSpPr/>
          <p:nvPr/>
        </p:nvSpPr>
        <p:spPr>
          <a:xfrm flipH="false" flipV="false" rot="-9088373">
            <a:off x="11834377" y="9706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11681977" y="8182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Freeform 5" id="5"/>
          <p:cNvSpPr/>
          <p:nvPr/>
        </p:nvSpPr>
        <p:spPr>
          <a:xfrm flipH="false" flipV="false" rot="-9088373">
            <a:off x="11834377" y="9706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6" id="6"/>
          <p:cNvSpPr/>
          <p:nvPr/>
        </p:nvSpPr>
        <p:spPr>
          <a:xfrm flipH="false" flipV="false" rot="0">
            <a:off x="5241219" y="428360"/>
            <a:ext cx="8110361" cy="6700390"/>
          </a:xfrm>
          <a:custGeom>
            <a:avLst/>
            <a:gdLst/>
            <a:ahLst/>
            <a:cxnLst/>
            <a:rect r="r" b="b" t="t" l="l"/>
            <a:pathLst>
              <a:path h="6700390" w="8110361">
                <a:moveTo>
                  <a:pt x="0" y="0"/>
                </a:moveTo>
                <a:lnTo>
                  <a:pt x="8110362" y="0"/>
                </a:lnTo>
                <a:lnTo>
                  <a:pt x="8110362" y="6700390"/>
                </a:lnTo>
                <a:lnTo>
                  <a:pt x="0" y="6700390"/>
                </a:lnTo>
                <a:lnTo>
                  <a:pt x="0" y="0"/>
                </a:lnTo>
                <a:close/>
              </a:path>
            </a:pathLst>
          </a:custGeom>
          <a:blipFill>
            <a:blip r:embed="rId4"/>
            <a:stretch>
              <a:fillRect l="-26262" t="-27929" r="-3928" b="-29657"/>
            </a:stretch>
          </a:blipFill>
        </p:spPr>
      </p:sp>
      <p:grpSp>
        <p:nvGrpSpPr>
          <p:cNvPr name="Group 7" id="7"/>
          <p:cNvGrpSpPr/>
          <p:nvPr/>
        </p:nvGrpSpPr>
        <p:grpSpPr>
          <a:xfrm rot="0">
            <a:off x="6116203" y="7953692"/>
            <a:ext cx="5435154" cy="2022440"/>
            <a:chOff x="0" y="0"/>
            <a:chExt cx="1134786" cy="422258"/>
          </a:xfrm>
        </p:grpSpPr>
        <p:sp>
          <p:nvSpPr>
            <p:cNvPr name="Freeform 8" id="8"/>
            <p:cNvSpPr/>
            <p:nvPr/>
          </p:nvSpPr>
          <p:spPr>
            <a:xfrm flipH="false" flipV="false" rot="0">
              <a:off x="0" y="0"/>
              <a:ext cx="1134786" cy="422258"/>
            </a:xfrm>
            <a:custGeom>
              <a:avLst/>
              <a:gdLst/>
              <a:ahLst/>
              <a:cxnLst/>
              <a:rect r="r" b="b" t="t" l="l"/>
              <a:pathLst>
                <a:path h="422258" w="1134786">
                  <a:moveTo>
                    <a:pt x="21624" y="0"/>
                  </a:moveTo>
                  <a:lnTo>
                    <a:pt x="1113162" y="0"/>
                  </a:lnTo>
                  <a:cubicBezTo>
                    <a:pt x="1118897" y="0"/>
                    <a:pt x="1124397" y="2278"/>
                    <a:pt x="1128453" y="6334"/>
                  </a:cubicBezTo>
                  <a:cubicBezTo>
                    <a:pt x="1132508" y="10389"/>
                    <a:pt x="1134786" y="15889"/>
                    <a:pt x="1134786" y="21624"/>
                  </a:cubicBezTo>
                  <a:lnTo>
                    <a:pt x="1134786" y="400634"/>
                  </a:lnTo>
                  <a:cubicBezTo>
                    <a:pt x="1134786" y="412577"/>
                    <a:pt x="1125105" y="422258"/>
                    <a:pt x="1113162" y="422258"/>
                  </a:cubicBezTo>
                  <a:lnTo>
                    <a:pt x="21624" y="422258"/>
                  </a:lnTo>
                  <a:cubicBezTo>
                    <a:pt x="9681" y="422258"/>
                    <a:pt x="0" y="412577"/>
                    <a:pt x="0" y="400634"/>
                  </a:cubicBezTo>
                  <a:lnTo>
                    <a:pt x="0" y="21624"/>
                  </a:lnTo>
                  <a:cubicBezTo>
                    <a:pt x="0" y="9681"/>
                    <a:pt x="9681" y="0"/>
                    <a:pt x="21624" y="0"/>
                  </a:cubicBezTo>
                  <a:close/>
                </a:path>
              </a:pathLst>
            </a:custGeom>
            <a:solidFill>
              <a:srgbClr val="3BFA15">
                <a:alpha val="42745"/>
              </a:srgbClr>
            </a:solidFill>
          </p:spPr>
        </p:sp>
        <p:sp>
          <p:nvSpPr>
            <p:cNvPr name="TextBox 9" id="9"/>
            <p:cNvSpPr txBox="true"/>
            <p:nvPr/>
          </p:nvSpPr>
          <p:spPr>
            <a:xfrm>
              <a:off x="0" y="0"/>
              <a:ext cx="1134786" cy="422258"/>
            </a:xfrm>
            <a:prstGeom prst="rect">
              <a:avLst/>
            </a:prstGeom>
          </p:spPr>
          <p:txBody>
            <a:bodyPr anchor="ctr" rtlCol="false" tIns="51955" lIns="51955" bIns="51955" rIns="51955"/>
            <a:lstStyle/>
            <a:p>
              <a:pPr algn="ctr">
                <a:lnSpc>
                  <a:spcPts val="2070"/>
                </a:lnSpc>
              </a:pPr>
            </a:p>
          </p:txBody>
        </p:sp>
      </p:grpSp>
      <p:sp>
        <p:nvSpPr>
          <p:cNvPr name="Freeform 10" id="10"/>
          <p:cNvSpPr/>
          <p:nvPr/>
        </p:nvSpPr>
        <p:spPr>
          <a:xfrm flipH="false" flipV="false" rot="0">
            <a:off x="8197512" y="6149131"/>
            <a:ext cx="636268" cy="622748"/>
          </a:xfrm>
          <a:custGeom>
            <a:avLst/>
            <a:gdLst/>
            <a:ahLst/>
            <a:cxnLst/>
            <a:rect r="r" b="b" t="t" l="l"/>
            <a:pathLst>
              <a:path h="622748" w="636268">
                <a:moveTo>
                  <a:pt x="0" y="0"/>
                </a:moveTo>
                <a:lnTo>
                  <a:pt x="636268" y="0"/>
                </a:lnTo>
                <a:lnTo>
                  <a:pt x="636268" y="622748"/>
                </a:lnTo>
                <a:lnTo>
                  <a:pt x="0" y="6227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0">
            <a:off x="6593004" y="8477652"/>
            <a:ext cx="4481552" cy="998242"/>
          </a:xfrm>
          <a:prstGeom prst="rect">
            <a:avLst/>
          </a:prstGeom>
        </p:spPr>
        <p:txBody>
          <a:bodyPr anchor="t" rtlCol="false" tIns="0" lIns="0" bIns="0" rIns="0">
            <a:spAutoFit/>
          </a:bodyPr>
          <a:lstStyle/>
          <a:p>
            <a:pPr algn="l">
              <a:lnSpc>
                <a:spcPts val="2009"/>
              </a:lnSpc>
            </a:pPr>
            <a:r>
              <a:rPr lang="en-US" sz="1702">
                <a:solidFill>
                  <a:srgbClr val="FFFFFF"/>
                </a:solidFill>
                <a:latin typeface="Montserrat Classic"/>
                <a:ea typeface="Montserrat Classic"/>
                <a:cs typeface="Montserrat Classic"/>
                <a:sym typeface="Montserrat Classic"/>
              </a:rPr>
              <a:t>As the Response Team lowers the Patient to the ground they will go down on their in side knee.  this will lower 50% of the total body mass to the ground.</a:t>
            </a:r>
          </a:p>
        </p:txBody>
      </p:sp>
      <p:sp>
        <p:nvSpPr>
          <p:cNvPr name="AutoShape 12" id="12"/>
          <p:cNvSpPr/>
          <p:nvPr/>
        </p:nvSpPr>
        <p:spPr>
          <a:xfrm flipV="true">
            <a:off x="6797921" y="5097549"/>
            <a:ext cx="784973" cy="2856143"/>
          </a:xfrm>
          <a:prstGeom prst="line">
            <a:avLst/>
          </a:prstGeom>
          <a:ln cap="flat" w="47625">
            <a:solidFill>
              <a:srgbClr val="36FF00"/>
            </a:solidFill>
            <a:prstDash val="solid"/>
            <a:headEnd type="none" len="sm" w="sm"/>
            <a:tailEnd type="arrow" len="sm" w="med"/>
          </a:ln>
        </p:spPr>
      </p:sp>
      <p:sp>
        <p:nvSpPr>
          <p:cNvPr name="AutoShape 13" id="13"/>
          <p:cNvSpPr/>
          <p:nvPr/>
        </p:nvSpPr>
        <p:spPr>
          <a:xfrm flipH="true" flipV="true">
            <a:off x="9691459" y="5492543"/>
            <a:ext cx="1085567" cy="2461149"/>
          </a:xfrm>
          <a:prstGeom prst="line">
            <a:avLst/>
          </a:prstGeom>
          <a:ln cap="flat" w="47625">
            <a:solidFill>
              <a:srgbClr val="3BFA15"/>
            </a:solidFill>
            <a:prstDash val="solid"/>
            <a:headEnd type="none" len="sm" w="sm"/>
            <a:tailEnd type="arrow" len="sm" w="med"/>
          </a:ln>
        </p:spPr>
      </p:sp>
      <p:sp>
        <p:nvSpPr>
          <p:cNvPr name="Freeform 14" id="14"/>
          <p:cNvSpPr/>
          <p:nvPr/>
        </p:nvSpPr>
        <p:spPr>
          <a:xfrm flipH="false" flipV="false" rot="0">
            <a:off x="9133541" y="4660504"/>
            <a:ext cx="636268" cy="622748"/>
          </a:xfrm>
          <a:custGeom>
            <a:avLst/>
            <a:gdLst/>
            <a:ahLst/>
            <a:cxnLst/>
            <a:rect r="r" b="b" t="t" l="l"/>
            <a:pathLst>
              <a:path h="622748" w="636268">
                <a:moveTo>
                  <a:pt x="0" y="0"/>
                </a:moveTo>
                <a:lnTo>
                  <a:pt x="636268" y="0"/>
                </a:lnTo>
                <a:lnTo>
                  <a:pt x="636268" y="622748"/>
                </a:lnTo>
                <a:lnTo>
                  <a:pt x="0" y="6227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7561243" y="4349130"/>
            <a:ext cx="636268" cy="622748"/>
          </a:xfrm>
          <a:custGeom>
            <a:avLst/>
            <a:gdLst/>
            <a:ahLst/>
            <a:cxnLst/>
            <a:rect r="r" b="b" t="t" l="l"/>
            <a:pathLst>
              <a:path h="622748" w="636268">
                <a:moveTo>
                  <a:pt x="0" y="0"/>
                </a:moveTo>
                <a:lnTo>
                  <a:pt x="636269" y="0"/>
                </a:lnTo>
                <a:lnTo>
                  <a:pt x="636269" y="622748"/>
                </a:lnTo>
                <a:lnTo>
                  <a:pt x="0" y="62274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11681977" y="8182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Freeform 5" id="5"/>
          <p:cNvSpPr/>
          <p:nvPr/>
        </p:nvSpPr>
        <p:spPr>
          <a:xfrm flipH="false" flipV="false" rot="-9088373">
            <a:off x="11834377" y="9706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6" id="6"/>
          <p:cNvSpPr/>
          <p:nvPr/>
        </p:nvSpPr>
        <p:spPr>
          <a:xfrm flipH="false" flipV="false" rot="0">
            <a:off x="5252348" y="579880"/>
            <a:ext cx="7783305" cy="6430192"/>
          </a:xfrm>
          <a:custGeom>
            <a:avLst/>
            <a:gdLst/>
            <a:ahLst/>
            <a:cxnLst/>
            <a:rect r="r" b="b" t="t" l="l"/>
            <a:pathLst>
              <a:path h="6430192" w="7783305">
                <a:moveTo>
                  <a:pt x="0" y="0"/>
                </a:moveTo>
                <a:lnTo>
                  <a:pt x="7783304" y="0"/>
                </a:lnTo>
                <a:lnTo>
                  <a:pt x="7783304" y="6430192"/>
                </a:lnTo>
                <a:lnTo>
                  <a:pt x="0" y="6430192"/>
                </a:lnTo>
                <a:lnTo>
                  <a:pt x="0" y="0"/>
                </a:lnTo>
                <a:close/>
              </a:path>
            </a:pathLst>
          </a:custGeom>
          <a:blipFill>
            <a:blip r:embed="rId4"/>
            <a:stretch>
              <a:fillRect l="-26262" t="-27929" r="-3928" b="-29657"/>
            </a:stretch>
          </a:blipFill>
        </p:spPr>
      </p:sp>
      <p:grpSp>
        <p:nvGrpSpPr>
          <p:cNvPr name="Group 7" id="7"/>
          <p:cNvGrpSpPr/>
          <p:nvPr/>
        </p:nvGrpSpPr>
        <p:grpSpPr>
          <a:xfrm rot="0">
            <a:off x="6167366" y="7343915"/>
            <a:ext cx="5215977" cy="2363205"/>
            <a:chOff x="0" y="0"/>
            <a:chExt cx="1134786" cy="514138"/>
          </a:xfrm>
        </p:grpSpPr>
        <p:sp>
          <p:nvSpPr>
            <p:cNvPr name="Freeform 8" id="8"/>
            <p:cNvSpPr/>
            <p:nvPr/>
          </p:nvSpPr>
          <p:spPr>
            <a:xfrm flipH="false" flipV="false" rot="0">
              <a:off x="0" y="0"/>
              <a:ext cx="1134786" cy="514138"/>
            </a:xfrm>
            <a:custGeom>
              <a:avLst/>
              <a:gdLst/>
              <a:ahLst/>
              <a:cxnLst/>
              <a:rect r="r" b="b" t="t" l="l"/>
              <a:pathLst>
                <a:path h="514138" w="1134786">
                  <a:moveTo>
                    <a:pt x="22533" y="0"/>
                  </a:moveTo>
                  <a:lnTo>
                    <a:pt x="1112253" y="0"/>
                  </a:lnTo>
                  <a:cubicBezTo>
                    <a:pt x="1118230" y="0"/>
                    <a:pt x="1123961" y="2374"/>
                    <a:pt x="1128187" y="6600"/>
                  </a:cubicBezTo>
                  <a:cubicBezTo>
                    <a:pt x="1132412" y="10825"/>
                    <a:pt x="1134786" y="16557"/>
                    <a:pt x="1134786" y="22533"/>
                  </a:cubicBezTo>
                  <a:lnTo>
                    <a:pt x="1134786" y="491605"/>
                  </a:lnTo>
                  <a:cubicBezTo>
                    <a:pt x="1134786" y="497581"/>
                    <a:pt x="1132412" y="503313"/>
                    <a:pt x="1128187" y="507538"/>
                  </a:cubicBezTo>
                  <a:cubicBezTo>
                    <a:pt x="1123961" y="511764"/>
                    <a:pt x="1118230" y="514138"/>
                    <a:pt x="1112253" y="514138"/>
                  </a:cubicBezTo>
                  <a:lnTo>
                    <a:pt x="22533" y="514138"/>
                  </a:lnTo>
                  <a:cubicBezTo>
                    <a:pt x="16557" y="514138"/>
                    <a:pt x="10825" y="511764"/>
                    <a:pt x="6600" y="507538"/>
                  </a:cubicBezTo>
                  <a:cubicBezTo>
                    <a:pt x="2374" y="503313"/>
                    <a:pt x="0" y="497581"/>
                    <a:pt x="0" y="491605"/>
                  </a:cubicBezTo>
                  <a:lnTo>
                    <a:pt x="0" y="22533"/>
                  </a:lnTo>
                  <a:cubicBezTo>
                    <a:pt x="0" y="16557"/>
                    <a:pt x="2374" y="10825"/>
                    <a:pt x="6600" y="6600"/>
                  </a:cubicBezTo>
                  <a:cubicBezTo>
                    <a:pt x="10825" y="2374"/>
                    <a:pt x="16557" y="0"/>
                    <a:pt x="22533" y="0"/>
                  </a:cubicBezTo>
                  <a:close/>
                </a:path>
              </a:pathLst>
            </a:custGeom>
            <a:solidFill>
              <a:srgbClr val="3BFA15">
                <a:alpha val="46667"/>
              </a:srgbClr>
            </a:solidFill>
          </p:spPr>
        </p:sp>
        <p:sp>
          <p:nvSpPr>
            <p:cNvPr name="TextBox 9" id="9"/>
            <p:cNvSpPr txBox="true"/>
            <p:nvPr/>
          </p:nvSpPr>
          <p:spPr>
            <a:xfrm>
              <a:off x="0" y="0"/>
              <a:ext cx="1134786" cy="514138"/>
            </a:xfrm>
            <a:prstGeom prst="rect">
              <a:avLst/>
            </a:prstGeom>
          </p:spPr>
          <p:txBody>
            <a:bodyPr anchor="ctr" rtlCol="false" tIns="51955" lIns="51955" bIns="51955" rIns="51955"/>
            <a:lstStyle/>
            <a:p>
              <a:pPr algn="ctr">
                <a:lnSpc>
                  <a:spcPts val="2070"/>
                </a:lnSpc>
              </a:pPr>
            </a:p>
          </p:txBody>
        </p:sp>
      </p:grpSp>
      <p:sp>
        <p:nvSpPr>
          <p:cNvPr name="Freeform 10" id="10"/>
          <p:cNvSpPr/>
          <p:nvPr/>
        </p:nvSpPr>
        <p:spPr>
          <a:xfrm flipH="false" flipV="false" rot="0">
            <a:off x="8089425" y="6069957"/>
            <a:ext cx="610610" cy="597635"/>
          </a:xfrm>
          <a:custGeom>
            <a:avLst/>
            <a:gdLst/>
            <a:ahLst/>
            <a:cxnLst/>
            <a:rect r="r" b="b" t="t" l="l"/>
            <a:pathLst>
              <a:path h="597635" w="610610">
                <a:moveTo>
                  <a:pt x="0" y="0"/>
                </a:moveTo>
                <a:lnTo>
                  <a:pt x="610610" y="0"/>
                </a:lnTo>
                <a:lnTo>
                  <a:pt x="610610" y="597635"/>
                </a:lnTo>
                <a:lnTo>
                  <a:pt x="0" y="5976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0">
            <a:off x="6624940" y="7610974"/>
            <a:ext cx="4300830" cy="1911823"/>
          </a:xfrm>
          <a:prstGeom prst="rect">
            <a:avLst/>
          </a:prstGeom>
        </p:spPr>
        <p:txBody>
          <a:bodyPr anchor="t" rtlCol="false" tIns="0" lIns="0" bIns="0" rIns="0">
            <a:spAutoFit/>
          </a:bodyPr>
          <a:lstStyle/>
          <a:p>
            <a:pPr algn="l">
              <a:lnSpc>
                <a:spcPts val="1928"/>
              </a:lnSpc>
            </a:pPr>
            <a:r>
              <a:rPr lang="en-US" sz="1634">
                <a:solidFill>
                  <a:srgbClr val="FFFFFF"/>
                </a:solidFill>
                <a:latin typeface="Montserrat Classic"/>
                <a:ea typeface="Montserrat Classic"/>
                <a:cs typeface="Montserrat Classic"/>
                <a:sym typeface="Montserrat Classic"/>
              </a:rPr>
              <a:t>As the Response Team lowers the Patient to the ground the “Hook” hand needs to rotate outward to catch the body mass as the remaining 50% is lowered.  Failure to do this may result in injury to patient or staff. After all of the team mass is on the ground immediately set the Swaddling Position.</a:t>
            </a:r>
          </a:p>
        </p:txBody>
      </p:sp>
      <p:sp>
        <p:nvSpPr>
          <p:cNvPr name="AutoShape 12" id="12"/>
          <p:cNvSpPr/>
          <p:nvPr/>
        </p:nvSpPr>
        <p:spPr>
          <a:xfrm flipV="true">
            <a:off x="6821593" y="2612904"/>
            <a:ext cx="962527" cy="4731010"/>
          </a:xfrm>
          <a:prstGeom prst="line">
            <a:avLst/>
          </a:prstGeom>
          <a:ln cap="flat" w="47625">
            <a:solidFill>
              <a:srgbClr val="36FF00"/>
            </a:solidFill>
            <a:prstDash val="solid"/>
            <a:headEnd type="none" len="sm" w="sm"/>
            <a:tailEnd type="arrow" len="sm" w="med"/>
          </a:ln>
        </p:spPr>
      </p:sp>
      <p:sp>
        <p:nvSpPr>
          <p:cNvPr name="AutoShape 13" id="13"/>
          <p:cNvSpPr/>
          <p:nvPr/>
        </p:nvSpPr>
        <p:spPr>
          <a:xfrm flipH="true" flipV="true">
            <a:off x="9912192" y="2828778"/>
            <a:ext cx="728046" cy="4515136"/>
          </a:xfrm>
          <a:prstGeom prst="line">
            <a:avLst/>
          </a:prstGeom>
          <a:ln cap="flat" w="47625">
            <a:solidFill>
              <a:srgbClr val="3BFA15"/>
            </a:solidFill>
            <a:prstDash val="solid"/>
            <a:headEnd type="none" len="sm" w="sm"/>
            <a:tailEnd type="arrow" len="sm" w="med"/>
          </a:ln>
        </p:spPr>
      </p:sp>
      <p:sp>
        <p:nvSpPr>
          <p:cNvPr name="Freeform 14" id="14"/>
          <p:cNvSpPr/>
          <p:nvPr/>
        </p:nvSpPr>
        <p:spPr>
          <a:xfrm flipH="false" flipV="false" rot="0">
            <a:off x="8987708" y="4641360"/>
            <a:ext cx="610610" cy="597635"/>
          </a:xfrm>
          <a:custGeom>
            <a:avLst/>
            <a:gdLst/>
            <a:ahLst/>
            <a:cxnLst/>
            <a:rect r="r" b="b" t="t" l="l"/>
            <a:pathLst>
              <a:path h="597635" w="610610">
                <a:moveTo>
                  <a:pt x="0" y="0"/>
                </a:moveTo>
                <a:lnTo>
                  <a:pt x="610611" y="0"/>
                </a:lnTo>
                <a:lnTo>
                  <a:pt x="610611" y="597635"/>
                </a:lnTo>
                <a:lnTo>
                  <a:pt x="0" y="5976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7604347" y="4342542"/>
            <a:ext cx="610610" cy="597635"/>
          </a:xfrm>
          <a:custGeom>
            <a:avLst/>
            <a:gdLst/>
            <a:ahLst/>
            <a:cxnLst/>
            <a:rect r="r" b="b" t="t" l="l"/>
            <a:pathLst>
              <a:path h="597635" w="610610">
                <a:moveTo>
                  <a:pt x="0" y="0"/>
                </a:moveTo>
                <a:lnTo>
                  <a:pt x="610610" y="0"/>
                </a:lnTo>
                <a:lnTo>
                  <a:pt x="610610" y="597635"/>
                </a:lnTo>
                <a:lnTo>
                  <a:pt x="0" y="5976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9144000" y="2748294"/>
            <a:ext cx="610610" cy="597635"/>
          </a:xfrm>
          <a:custGeom>
            <a:avLst/>
            <a:gdLst/>
            <a:ahLst/>
            <a:cxnLst/>
            <a:rect r="r" b="b" t="t" l="l"/>
            <a:pathLst>
              <a:path h="597635" w="610610">
                <a:moveTo>
                  <a:pt x="0" y="0"/>
                </a:moveTo>
                <a:lnTo>
                  <a:pt x="610610" y="0"/>
                </a:lnTo>
                <a:lnTo>
                  <a:pt x="610610" y="597635"/>
                </a:lnTo>
                <a:lnTo>
                  <a:pt x="0" y="59763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0">
            <a:off x="7784120" y="2731457"/>
            <a:ext cx="610610" cy="597635"/>
          </a:xfrm>
          <a:custGeom>
            <a:avLst/>
            <a:gdLst/>
            <a:ahLst/>
            <a:cxnLst/>
            <a:rect r="r" b="b" t="t" l="l"/>
            <a:pathLst>
              <a:path h="597635" w="610610">
                <a:moveTo>
                  <a:pt x="0" y="0"/>
                </a:moveTo>
                <a:lnTo>
                  <a:pt x="610610" y="0"/>
                </a:lnTo>
                <a:lnTo>
                  <a:pt x="610610" y="597634"/>
                </a:lnTo>
                <a:lnTo>
                  <a:pt x="0" y="59763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7705605">
            <a:off x="-3202286" y="-1135564"/>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2"/>
            <a:stretch>
              <a:fillRect l="0" t="0" r="0" b="0"/>
            </a:stretch>
          </a:blipFill>
        </p:spPr>
      </p:sp>
      <p:sp>
        <p:nvSpPr>
          <p:cNvPr name="Freeform 3" id="3"/>
          <p:cNvSpPr/>
          <p:nvPr/>
        </p:nvSpPr>
        <p:spPr>
          <a:xfrm flipH="false" flipV="false" rot="-9088373">
            <a:off x="2001925" y="425959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4126685" y="-5644315"/>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3">
              <a:alphaModFix amt="55000"/>
            </a:blip>
            <a:stretch>
              <a:fillRect l="0" t="0" r="0" b="0"/>
            </a:stretch>
          </a:blipFill>
        </p:spPr>
      </p:sp>
      <p:sp>
        <p:nvSpPr>
          <p:cNvPr name="Freeform 5" id="5"/>
          <p:cNvSpPr/>
          <p:nvPr/>
        </p:nvSpPr>
        <p:spPr>
          <a:xfrm flipH="false" flipV="false" rot="0">
            <a:off x="1599849" y="592375"/>
            <a:ext cx="1433589" cy="3286163"/>
          </a:xfrm>
          <a:custGeom>
            <a:avLst/>
            <a:gdLst/>
            <a:ahLst/>
            <a:cxnLst/>
            <a:rect r="r" b="b" t="t" l="l"/>
            <a:pathLst>
              <a:path h="3286163" w="1433589">
                <a:moveTo>
                  <a:pt x="0" y="0"/>
                </a:moveTo>
                <a:lnTo>
                  <a:pt x="1433589" y="0"/>
                </a:lnTo>
                <a:lnTo>
                  <a:pt x="1433589" y="3286163"/>
                </a:lnTo>
                <a:lnTo>
                  <a:pt x="0" y="32861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3469448" y="678100"/>
            <a:ext cx="9098512" cy="494369"/>
          </a:xfrm>
          <a:prstGeom prst="rect">
            <a:avLst/>
          </a:prstGeom>
        </p:spPr>
        <p:txBody>
          <a:bodyPr anchor="t" rtlCol="false" tIns="0" lIns="0" bIns="0" rIns="0">
            <a:spAutoFit/>
          </a:bodyPr>
          <a:lstStyle/>
          <a:p>
            <a:pPr algn="l">
              <a:lnSpc>
                <a:spcPts val="3790"/>
              </a:lnSpc>
            </a:pPr>
            <a:r>
              <a:rPr lang="en-US" sz="3867" i="true" spc="-228">
                <a:solidFill>
                  <a:srgbClr val="FFFFFF"/>
                </a:solidFill>
                <a:latin typeface="Montserrat Extra-Bold Italics"/>
                <a:ea typeface="Montserrat Extra-Bold Italics"/>
                <a:cs typeface="Montserrat Extra-Bold Italics"/>
                <a:sym typeface="Montserrat Extra-Bold Italics"/>
              </a:rPr>
              <a:t>KEYS TO SAFETY...</a:t>
            </a:r>
          </a:p>
        </p:txBody>
      </p:sp>
      <p:sp>
        <p:nvSpPr>
          <p:cNvPr name="TextBox 7" id="7"/>
          <p:cNvSpPr txBox="true"/>
          <p:nvPr/>
        </p:nvSpPr>
        <p:spPr>
          <a:xfrm rot="0">
            <a:off x="4553167" y="1376554"/>
            <a:ext cx="12706133" cy="33874710"/>
          </a:xfrm>
          <a:prstGeom prst="rect">
            <a:avLst/>
          </a:prstGeom>
        </p:spPr>
        <p:txBody>
          <a:bodyPr anchor="t" rtlCol="false" tIns="0" lIns="0" bIns="0" rIns="0">
            <a:spAutoFit/>
          </a:bodyPr>
          <a:lstStyle/>
          <a:p>
            <a:pPr algn="l">
              <a:lnSpc>
                <a:spcPts val="5040"/>
              </a:lnSpc>
            </a:pPr>
            <a:r>
              <a:rPr lang="en-US" sz="3600">
                <a:solidFill>
                  <a:srgbClr val="FFFFFF"/>
                </a:solidFill>
                <a:latin typeface="Arial MT Pro"/>
                <a:ea typeface="Arial MT Pro"/>
                <a:cs typeface="Arial MT Pro"/>
                <a:sym typeface="Arial MT Pro"/>
              </a:rPr>
              <a:t>Lowering a patient to the ground during Clinical Containment is one of the most physically and emotionally sensitive moments in the MABPRO protocol. While the goal is to reduce harm and stabilize the situation, this transition carries several critical risks that responders must anticipate and mitigate.  The risk of physical intervention is inherent due to the violence and the level of imminent danger.  Awareness, and preparedness helps to mitigate some of the risk but can not 100% eliminate all risk.</a:t>
            </a:r>
          </a:p>
          <a:p>
            <a:pPr algn="l">
              <a:lnSpc>
                <a:spcPts val="5040"/>
              </a:lnSpc>
            </a:pPr>
          </a:p>
          <a:p>
            <a:pPr algn="l">
              <a:lnSpc>
                <a:spcPts val="5040"/>
              </a:lnSpc>
            </a:pPr>
            <a:r>
              <a:rPr lang="en-US" sz="3600" b="true">
                <a:solidFill>
                  <a:srgbClr val="FFFFFF"/>
                </a:solidFill>
                <a:latin typeface="Arial MT Pro Bold"/>
                <a:ea typeface="Arial MT Pro Bold"/>
                <a:cs typeface="Arial MT Pro Bold"/>
                <a:sym typeface="Arial MT Pro Bold"/>
              </a:rPr>
              <a:t>1. Injury to the Patient</a:t>
            </a:r>
          </a:p>
          <a:p>
            <a:pPr algn="l">
              <a:lnSpc>
                <a:spcPts val="5040"/>
              </a:lnSpc>
            </a:pPr>
          </a:p>
          <a:p>
            <a:pPr algn="l" marL="777240" indent="-388620" lvl="1">
              <a:lnSpc>
                <a:spcPts val="5040"/>
              </a:lnSpc>
              <a:buFont typeface="Arial"/>
              <a:buChar char="•"/>
            </a:pPr>
            <a:r>
              <a:rPr lang="en-US" sz="3600">
                <a:solidFill>
                  <a:srgbClr val="FFFFFF"/>
                </a:solidFill>
                <a:latin typeface="Arial MT Pro"/>
                <a:ea typeface="Arial MT Pro"/>
                <a:cs typeface="Arial MT Pro"/>
                <a:sym typeface="Arial MT Pro"/>
              </a:rPr>
              <a:t>Joint strain or impact trauma if the descent is uncontrolled or uneven.</a:t>
            </a:r>
          </a:p>
          <a:p>
            <a:pPr algn="l">
              <a:lnSpc>
                <a:spcPts val="5040"/>
              </a:lnSpc>
            </a:pPr>
          </a:p>
          <a:p>
            <a:pPr algn="l" marL="777240" indent="-388620" lvl="1">
              <a:lnSpc>
                <a:spcPts val="5040"/>
              </a:lnSpc>
              <a:buFont typeface="Arial"/>
              <a:buChar char="•"/>
            </a:pPr>
            <a:r>
              <a:rPr lang="en-US" sz="3600">
                <a:solidFill>
                  <a:srgbClr val="FFFFFF"/>
                </a:solidFill>
                <a:latin typeface="Arial MT Pro"/>
                <a:ea typeface="Arial MT Pro"/>
                <a:cs typeface="Arial MT Pro"/>
                <a:sym typeface="Arial MT Pro"/>
              </a:rPr>
              <a:t>Restricted breathing if the patient is positioned improperly or compressed.</a:t>
            </a:r>
          </a:p>
          <a:p>
            <a:pPr algn="l">
              <a:lnSpc>
                <a:spcPts val="5040"/>
              </a:lnSpc>
            </a:pPr>
          </a:p>
          <a:p>
            <a:pPr algn="l" marL="777240" indent="-388620" lvl="1">
              <a:lnSpc>
                <a:spcPts val="5040"/>
              </a:lnSpc>
              <a:buFont typeface="Arial"/>
              <a:buChar char="•"/>
            </a:pPr>
            <a:r>
              <a:rPr lang="en-US" sz="3600">
                <a:solidFill>
                  <a:srgbClr val="FFFFFF"/>
                </a:solidFill>
                <a:latin typeface="Arial MT Pro"/>
                <a:ea typeface="Arial MT Pro"/>
                <a:cs typeface="Arial MT Pro"/>
                <a:sym typeface="Arial MT Pro"/>
              </a:rPr>
              <a:t>Head injury if the environment isn’t cleared or the descent is too fast.</a:t>
            </a:r>
          </a:p>
          <a:p>
            <a:pPr algn="l">
              <a:lnSpc>
                <a:spcPts val="5040"/>
              </a:lnSpc>
            </a:pPr>
          </a:p>
          <a:p>
            <a:pPr algn="l">
              <a:lnSpc>
                <a:spcPts val="5040"/>
              </a:lnSpc>
            </a:pPr>
            <a:r>
              <a:rPr lang="en-US" sz="3600" b="true">
                <a:solidFill>
                  <a:srgbClr val="FFFFFF"/>
                </a:solidFill>
                <a:latin typeface="Arial MT Pro Bold"/>
                <a:ea typeface="Arial MT Pro Bold"/>
                <a:cs typeface="Arial MT Pro Bold"/>
                <a:sym typeface="Arial MT Pro Bold"/>
              </a:rPr>
              <a:t>2. Injury to Staff</a:t>
            </a:r>
          </a:p>
          <a:p>
            <a:pPr algn="l">
              <a:lnSpc>
                <a:spcPts val="5040"/>
              </a:lnSpc>
            </a:pPr>
          </a:p>
          <a:p>
            <a:pPr algn="l" marL="777240" indent="-388620" lvl="1">
              <a:lnSpc>
                <a:spcPts val="5040"/>
              </a:lnSpc>
              <a:buFont typeface="Arial"/>
              <a:buChar char="•"/>
            </a:pPr>
            <a:r>
              <a:rPr lang="en-US" sz="3600">
                <a:solidFill>
                  <a:srgbClr val="FFFFFF"/>
                </a:solidFill>
                <a:latin typeface="Arial MT Pro"/>
                <a:ea typeface="Arial MT Pro"/>
                <a:cs typeface="Arial MT Pro"/>
                <a:sym typeface="Arial MT Pro"/>
              </a:rPr>
              <a:t>Back strain or musculoskeletal injury from poor body mechanics.</a:t>
            </a:r>
          </a:p>
          <a:p>
            <a:pPr algn="l">
              <a:lnSpc>
                <a:spcPts val="5040"/>
              </a:lnSpc>
            </a:pPr>
          </a:p>
          <a:p>
            <a:pPr algn="l" marL="777240" indent="-388620" lvl="1">
              <a:lnSpc>
                <a:spcPts val="5040"/>
              </a:lnSpc>
              <a:buFont typeface="Arial"/>
              <a:buChar char="•"/>
            </a:pPr>
            <a:r>
              <a:rPr lang="en-US" sz="3600">
                <a:solidFill>
                  <a:srgbClr val="FFFFFF"/>
                </a:solidFill>
                <a:latin typeface="Arial MT Pro"/>
                <a:ea typeface="Arial MT Pro"/>
                <a:cs typeface="Arial MT Pro"/>
                <a:sym typeface="Arial MT Pro"/>
              </a:rPr>
              <a:t>Loss of balance or collision with furniture, walls, or other responders.</a:t>
            </a:r>
          </a:p>
          <a:p>
            <a:pPr algn="l">
              <a:lnSpc>
                <a:spcPts val="5040"/>
              </a:lnSpc>
            </a:pPr>
          </a:p>
          <a:p>
            <a:pPr algn="l" marL="777240" indent="-388620" lvl="1">
              <a:lnSpc>
                <a:spcPts val="5040"/>
              </a:lnSpc>
              <a:buFont typeface="Arial"/>
              <a:buChar char="•"/>
            </a:pPr>
            <a:r>
              <a:rPr lang="en-US" sz="3600">
                <a:solidFill>
                  <a:srgbClr val="FFFFFF"/>
                </a:solidFill>
                <a:latin typeface="Arial MT Pro"/>
                <a:ea typeface="Arial MT Pro"/>
                <a:cs typeface="Arial MT Pro"/>
                <a:sym typeface="Arial MT Pro"/>
              </a:rPr>
              <a:t>Reactive aggression from the patient during descent.</a:t>
            </a:r>
          </a:p>
          <a:p>
            <a:pPr algn="l">
              <a:lnSpc>
                <a:spcPts val="5040"/>
              </a:lnSpc>
            </a:pPr>
          </a:p>
          <a:p>
            <a:pPr algn="l">
              <a:lnSpc>
                <a:spcPts val="5040"/>
              </a:lnSpc>
            </a:pPr>
            <a:r>
              <a:rPr lang="en-US" sz="3600" b="true">
                <a:solidFill>
                  <a:srgbClr val="FFFFFF"/>
                </a:solidFill>
                <a:latin typeface="Arial MT Pro Bold"/>
                <a:ea typeface="Arial MT Pro Bold"/>
                <a:cs typeface="Arial MT Pro Bold"/>
                <a:sym typeface="Arial MT Pro Bold"/>
              </a:rPr>
              <a:t>3. Environmental Hazards</a:t>
            </a:r>
          </a:p>
          <a:p>
            <a:pPr algn="l">
              <a:lnSpc>
                <a:spcPts val="5040"/>
              </a:lnSpc>
            </a:pPr>
          </a:p>
          <a:p>
            <a:pPr algn="l" marL="777240" indent="-388620" lvl="1">
              <a:lnSpc>
                <a:spcPts val="5040"/>
              </a:lnSpc>
              <a:buFont typeface="Arial"/>
              <a:buChar char="•"/>
            </a:pPr>
            <a:r>
              <a:rPr lang="en-US" sz="3600">
                <a:solidFill>
                  <a:srgbClr val="FFFFFF"/>
                </a:solidFill>
                <a:latin typeface="Arial MT Pro"/>
                <a:ea typeface="Arial MT Pro"/>
                <a:cs typeface="Arial MT Pro"/>
                <a:sym typeface="Arial MT Pro"/>
              </a:rPr>
              <a:t>Obstructed or unsafe flooring (e.g., slippery surfaces, debris).</a:t>
            </a:r>
          </a:p>
          <a:p>
            <a:pPr algn="l">
              <a:lnSpc>
                <a:spcPts val="5040"/>
              </a:lnSpc>
            </a:pPr>
          </a:p>
          <a:p>
            <a:pPr algn="l" marL="777240" indent="-388620" lvl="1">
              <a:lnSpc>
                <a:spcPts val="5040"/>
              </a:lnSpc>
              <a:buFont typeface="Arial"/>
              <a:buChar char="•"/>
            </a:pPr>
            <a:r>
              <a:rPr lang="en-US" sz="3600">
                <a:solidFill>
                  <a:srgbClr val="FFFFFF"/>
                </a:solidFill>
                <a:latin typeface="Arial MT Pro"/>
                <a:ea typeface="Arial MT Pro"/>
                <a:cs typeface="Arial MT Pro"/>
                <a:sym typeface="Arial MT Pro"/>
              </a:rPr>
              <a:t>Confined spaces that limit movement or increase risk of entrapment.</a:t>
            </a:r>
          </a:p>
          <a:p>
            <a:pPr algn="l">
              <a:lnSpc>
                <a:spcPts val="5040"/>
              </a:lnSpc>
            </a:pPr>
          </a:p>
          <a:p>
            <a:pPr algn="l" marL="777240" indent="-388620" lvl="1">
              <a:lnSpc>
                <a:spcPts val="5040"/>
              </a:lnSpc>
              <a:buFont typeface="Arial"/>
              <a:buChar char="•"/>
            </a:pPr>
            <a:r>
              <a:rPr lang="en-US" sz="3600">
                <a:solidFill>
                  <a:srgbClr val="FFFFFF"/>
                </a:solidFill>
                <a:latin typeface="Arial MT Pro"/>
                <a:ea typeface="Arial MT Pro"/>
                <a:cs typeface="Arial MT Pro"/>
                <a:sym typeface="Arial MT Pro"/>
              </a:rPr>
              <a:t>Nearby bystanders who may interfere or become distressed.</a:t>
            </a:r>
          </a:p>
          <a:p>
            <a:pPr algn="l">
              <a:lnSpc>
                <a:spcPts val="5040"/>
              </a:lnSpc>
            </a:pPr>
          </a:p>
          <a:p>
            <a:pPr algn="l">
              <a:lnSpc>
                <a:spcPts val="5040"/>
              </a:lnSpc>
            </a:pPr>
            <a:r>
              <a:rPr lang="en-US" sz="3600" b="true">
                <a:solidFill>
                  <a:srgbClr val="FFFFFF"/>
                </a:solidFill>
                <a:latin typeface="Arial MT Pro Bold"/>
                <a:ea typeface="Arial MT Pro Bold"/>
                <a:cs typeface="Arial MT Pro Bold"/>
                <a:sym typeface="Arial MT Pro Bold"/>
              </a:rPr>
              <a:t>4. Loss of Team Coordination</a:t>
            </a:r>
          </a:p>
          <a:p>
            <a:pPr algn="l">
              <a:lnSpc>
                <a:spcPts val="5040"/>
              </a:lnSpc>
            </a:pPr>
          </a:p>
          <a:p>
            <a:pPr algn="l" marL="777240" indent="-388620" lvl="1">
              <a:lnSpc>
                <a:spcPts val="5040"/>
              </a:lnSpc>
              <a:buFont typeface="Arial"/>
              <a:buChar char="•"/>
            </a:pPr>
            <a:r>
              <a:rPr lang="en-US" sz="3600">
                <a:solidFill>
                  <a:srgbClr val="FFFFFF"/>
                </a:solidFill>
                <a:latin typeface="Arial MT Pro"/>
                <a:ea typeface="Arial MT Pro"/>
                <a:cs typeface="Arial MT Pro"/>
                <a:sym typeface="Arial MT Pro"/>
              </a:rPr>
              <a:t>Unclear roles or timing can result in uneven support or dropped weight.</a:t>
            </a:r>
          </a:p>
          <a:p>
            <a:pPr algn="l">
              <a:lnSpc>
                <a:spcPts val="5040"/>
              </a:lnSpc>
            </a:pPr>
          </a:p>
          <a:p>
            <a:pPr algn="l" marL="777240" indent="-388620" lvl="1">
              <a:lnSpc>
                <a:spcPts val="5040"/>
              </a:lnSpc>
              <a:buFont typeface="Arial"/>
              <a:buChar char="•"/>
            </a:pPr>
            <a:r>
              <a:rPr lang="en-US" sz="3600">
                <a:solidFill>
                  <a:srgbClr val="FFFFFF"/>
                </a:solidFill>
                <a:latin typeface="Arial MT Pro"/>
                <a:ea typeface="Arial MT Pro"/>
                <a:cs typeface="Arial MT Pro"/>
                <a:sym typeface="Arial MT Pro"/>
              </a:rPr>
              <a:t>Mixed verbal cues may confuse the patient or responders.</a:t>
            </a:r>
          </a:p>
          <a:p>
            <a:pPr algn="l">
              <a:lnSpc>
                <a:spcPts val="5040"/>
              </a:lnSpc>
            </a:pPr>
          </a:p>
          <a:p>
            <a:pPr algn="l" marL="777240" indent="-388620" lvl="1">
              <a:lnSpc>
                <a:spcPts val="5040"/>
              </a:lnSpc>
              <a:buFont typeface="Arial"/>
              <a:buChar char="•"/>
            </a:pPr>
            <a:r>
              <a:rPr lang="en-US" sz="3600">
                <a:solidFill>
                  <a:srgbClr val="FFFFFF"/>
                </a:solidFill>
                <a:latin typeface="Arial MT Pro"/>
                <a:ea typeface="Arial MT Pro"/>
                <a:cs typeface="Arial MT Pro"/>
                <a:sym typeface="Arial MT Pro"/>
              </a:rPr>
              <a:t>Failure to monitor visual cues can lead to escalation mid-transition.</a:t>
            </a:r>
          </a:p>
          <a:p>
            <a:pPr algn="l">
              <a:lnSpc>
                <a:spcPts val="5040"/>
              </a:lnSpc>
            </a:pPr>
          </a:p>
          <a:p>
            <a:pPr algn="l">
              <a:lnSpc>
                <a:spcPts val="5040"/>
              </a:lnSpc>
            </a:pP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7705605">
            <a:off x="-2557250" y="-1958029"/>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2"/>
            <a:stretch>
              <a:fillRect l="0" t="0" r="0" b="0"/>
            </a:stretch>
          </a:blipFill>
        </p:spPr>
      </p:sp>
      <p:sp>
        <p:nvSpPr>
          <p:cNvPr name="Freeform 3" id="3"/>
          <p:cNvSpPr/>
          <p:nvPr/>
        </p:nvSpPr>
        <p:spPr>
          <a:xfrm flipH="false" flipV="false" rot="-9088373">
            <a:off x="2001925" y="425959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4126685" y="-5644315"/>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3">
              <a:alphaModFix amt="55000"/>
            </a:blip>
            <a:stretch>
              <a:fillRect l="0" t="0" r="0" b="0"/>
            </a:stretch>
          </a:blipFill>
        </p:spPr>
      </p:sp>
      <p:sp>
        <p:nvSpPr>
          <p:cNvPr name="Freeform 5" id="5"/>
          <p:cNvSpPr/>
          <p:nvPr/>
        </p:nvSpPr>
        <p:spPr>
          <a:xfrm flipH="false" flipV="false" rot="0">
            <a:off x="1599849" y="592375"/>
            <a:ext cx="1433589" cy="3286163"/>
          </a:xfrm>
          <a:custGeom>
            <a:avLst/>
            <a:gdLst/>
            <a:ahLst/>
            <a:cxnLst/>
            <a:rect r="r" b="b" t="t" l="l"/>
            <a:pathLst>
              <a:path h="3286163" w="1433589">
                <a:moveTo>
                  <a:pt x="0" y="0"/>
                </a:moveTo>
                <a:lnTo>
                  <a:pt x="1433589" y="0"/>
                </a:lnTo>
                <a:lnTo>
                  <a:pt x="1433589" y="3286163"/>
                </a:lnTo>
                <a:lnTo>
                  <a:pt x="0" y="32861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3469448" y="678100"/>
            <a:ext cx="9098512" cy="494369"/>
          </a:xfrm>
          <a:prstGeom prst="rect">
            <a:avLst/>
          </a:prstGeom>
        </p:spPr>
        <p:txBody>
          <a:bodyPr anchor="t" rtlCol="false" tIns="0" lIns="0" bIns="0" rIns="0">
            <a:spAutoFit/>
          </a:bodyPr>
          <a:lstStyle/>
          <a:p>
            <a:pPr algn="l">
              <a:lnSpc>
                <a:spcPts val="3790"/>
              </a:lnSpc>
            </a:pPr>
            <a:r>
              <a:rPr lang="en-US" sz="3867" i="true" spc="-228">
                <a:solidFill>
                  <a:srgbClr val="FFFFFF"/>
                </a:solidFill>
                <a:latin typeface="Montserrat Extra-Bold Italics"/>
                <a:ea typeface="Montserrat Extra-Bold Italics"/>
                <a:cs typeface="Montserrat Extra-Bold Italics"/>
                <a:sym typeface="Montserrat Extra-Bold Italics"/>
              </a:rPr>
              <a:t>KEYS TO SAFETY...</a:t>
            </a:r>
          </a:p>
        </p:txBody>
      </p:sp>
      <p:sp>
        <p:nvSpPr>
          <p:cNvPr name="TextBox 7" id="7"/>
          <p:cNvSpPr txBox="true"/>
          <p:nvPr/>
        </p:nvSpPr>
        <p:spPr>
          <a:xfrm rot="0">
            <a:off x="3885687" y="1029594"/>
            <a:ext cx="12706133" cy="8347710"/>
          </a:xfrm>
          <a:prstGeom prst="rect">
            <a:avLst/>
          </a:prstGeom>
        </p:spPr>
        <p:txBody>
          <a:bodyPr anchor="t" rtlCol="false" tIns="0" lIns="0" bIns="0" rIns="0">
            <a:spAutoFit/>
          </a:bodyPr>
          <a:lstStyle/>
          <a:p>
            <a:pPr algn="l">
              <a:lnSpc>
                <a:spcPts val="5040"/>
              </a:lnSpc>
            </a:pPr>
          </a:p>
          <a:p>
            <a:pPr algn="l">
              <a:lnSpc>
                <a:spcPts val="5040"/>
              </a:lnSpc>
            </a:pPr>
            <a:r>
              <a:rPr lang="en-US" sz="3600" b="true">
                <a:solidFill>
                  <a:srgbClr val="FFFFFF"/>
                </a:solidFill>
                <a:latin typeface="Arial MT Pro Bold"/>
                <a:ea typeface="Arial MT Pro Bold"/>
                <a:cs typeface="Arial MT Pro Bold"/>
                <a:sym typeface="Arial MT Pro Bold"/>
              </a:rPr>
              <a:t>1. Injury to the Patient</a:t>
            </a:r>
          </a:p>
          <a:p>
            <a:pPr algn="l">
              <a:lnSpc>
                <a:spcPts val="5040"/>
              </a:lnSpc>
            </a:pPr>
          </a:p>
          <a:p>
            <a:pPr algn="l" marL="777240" indent="-388620" lvl="1">
              <a:lnSpc>
                <a:spcPts val="5040"/>
              </a:lnSpc>
              <a:buFont typeface="Arial"/>
              <a:buChar char="•"/>
            </a:pPr>
            <a:r>
              <a:rPr lang="en-US" sz="3600">
                <a:solidFill>
                  <a:srgbClr val="FFFFFF"/>
                </a:solidFill>
                <a:latin typeface="Arial MT Pro"/>
                <a:ea typeface="Arial MT Pro"/>
                <a:cs typeface="Arial MT Pro"/>
                <a:sym typeface="Arial MT Pro"/>
              </a:rPr>
              <a:t>Joint strain or impact trauma if the descent is uncontrolled or uneven.</a:t>
            </a:r>
          </a:p>
          <a:p>
            <a:pPr algn="l">
              <a:lnSpc>
                <a:spcPts val="5040"/>
              </a:lnSpc>
            </a:pPr>
          </a:p>
          <a:p>
            <a:pPr algn="l" marL="777240" indent="-388620" lvl="1">
              <a:lnSpc>
                <a:spcPts val="5040"/>
              </a:lnSpc>
              <a:buFont typeface="Arial"/>
              <a:buChar char="•"/>
            </a:pPr>
            <a:r>
              <a:rPr lang="en-US" sz="3600">
                <a:solidFill>
                  <a:srgbClr val="FFFFFF"/>
                </a:solidFill>
                <a:latin typeface="Arial MT Pro"/>
                <a:ea typeface="Arial MT Pro"/>
                <a:cs typeface="Arial MT Pro"/>
                <a:sym typeface="Arial MT Pro"/>
              </a:rPr>
              <a:t>Restricted breathing if the patient is positioned improperly or compressed.</a:t>
            </a:r>
          </a:p>
          <a:p>
            <a:pPr algn="l">
              <a:lnSpc>
                <a:spcPts val="5040"/>
              </a:lnSpc>
            </a:pPr>
          </a:p>
          <a:p>
            <a:pPr algn="l" marL="777240" indent="-388620" lvl="1">
              <a:lnSpc>
                <a:spcPts val="5040"/>
              </a:lnSpc>
              <a:buFont typeface="Arial"/>
              <a:buChar char="•"/>
            </a:pPr>
            <a:r>
              <a:rPr lang="en-US" sz="3600">
                <a:solidFill>
                  <a:srgbClr val="FFFFFF"/>
                </a:solidFill>
                <a:latin typeface="Arial MT Pro"/>
                <a:ea typeface="Arial MT Pro"/>
                <a:cs typeface="Arial MT Pro"/>
                <a:sym typeface="Arial MT Pro"/>
              </a:rPr>
              <a:t>Head injury if the environment isn’t cleared or the descent is too fast.</a:t>
            </a:r>
          </a:p>
          <a:p>
            <a:pPr algn="l">
              <a:lnSpc>
                <a:spcPts val="5040"/>
              </a:lnSpc>
            </a:pPr>
          </a:p>
          <a:p>
            <a:pPr algn="l">
              <a:lnSpc>
                <a:spcPts val="5040"/>
              </a:lnSpc>
            </a:pP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75712" r="0" b="-75712"/>
            </a:stretch>
          </a:blipFill>
        </p:spPr>
      </p:sp>
      <p:grpSp>
        <p:nvGrpSpPr>
          <p:cNvPr name="Group 3" id="3"/>
          <p:cNvGrpSpPr/>
          <p:nvPr/>
        </p:nvGrpSpPr>
        <p:grpSpPr>
          <a:xfrm rot="0">
            <a:off x="-96836" y="-518761"/>
            <a:ext cx="4754847" cy="10805761"/>
            <a:chOff x="0" y="0"/>
            <a:chExt cx="3093720" cy="7030720"/>
          </a:xfrm>
        </p:grpSpPr>
        <p:sp>
          <p:nvSpPr>
            <p:cNvPr name="Freeform 4" id="4"/>
            <p:cNvSpPr/>
            <p:nvPr/>
          </p:nvSpPr>
          <p:spPr>
            <a:xfrm flipH="false" flipV="false" rot="0">
              <a:off x="0" y="0"/>
              <a:ext cx="3093720" cy="7030720"/>
            </a:xfrm>
            <a:custGeom>
              <a:avLst/>
              <a:gdLst/>
              <a:ahLst/>
              <a:cxnLst/>
              <a:rect r="r" b="b" t="t" l="l"/>
              <a:pathLst>
                <a:path h="7030720" w="3093720">
                  <a:moveTo>
                    <a:pt x="0" y="0"/>
                  </a:moveTo>
                  <a:lnTo>
                    <a:pt x="2293620" y="0"/>
                  </a:lnTo>
                  <a:cubicBezTo>
                    <a:pt x="2735580" y="0"/>
                    <a:pt x="3093720" y="358140"/>
                    <a:pt x="3093720" y="800100"/>
                  </a:cubicBezTo>
                  <a:lnTo>
                    <a:pt x="3093720" y="7030720"/>
                  </a:lnTo>
                  <a:lnTo>
                    <a:pt x="0" y="7030720"/>
                  </a:lnTo>
                  <a:lnTo>
                    <a:pt x="0" y="0"/>
                  </a:lnTo>
                  <a:close/>
                </a:path>
              </a:pathLst>
            </a:custGeom>
            <a:blipFill>
              <a:blip r:embed="rId3"/>
              <a:stretch>
                <a:fillRect l="-101505" t="0" r="-101505" b="0"/>
              </a:stretch>
            </a:blipFill>
          </p:spPr>
        </p:sp>
      </p:grpSp>
      <p:sp>
        <p:nvSpPr>
          <p:cNvPr name="Freeform 5" id="5"/>
          <p:cNvSpPr/>
          <p:nvPr/>
        </p:nvSpPr>
        <p:spPr>
          <a:xfrm flipH="false" flipV="false" rot="0">
            <a:off x="6894464"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4">
              <a:alphaModFix amt="31999"/>
            </a:blip>
            <a:stretch>
              <a:fillRect l="0" t="0" r="0" b="0"/>
            </a:stretch>
          </a:blipFill>
        </p:spPr>
      </p:sp>
      <p:sp>
        <p:nvSpPr>
          <p:cNvPr name="Freeform 6" id="6"/>
          <p:cNvSpPr/>
          <p:nvPr/>
        </p:nvSpPr>
        <p:spPr>
          <a:xfrm flipH="false" flipV="false" rot="-9088373">
            <a:off x="8902516" y="2496564"/>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5">
              <a:alphaModFix amt="65999"/>
            </a:blip>
            <a:stretch>
              <a:fillRect l="0" t="0" r="0" b="0"/>
            </a:stretch>
          </a:blipFill>
        </p:spPr>
      </p:sp>
      <p:sp>
        <p:nvSpPr>
          <p:cNvPr name="TextBox 7" id="7"/>
          <p:cNvSpPr txBox="true"/>
          <p:nvPr/>
        </p:nvSpPr>
        <p:spPr>
          <a:xfrm rot="0">
            <a:off x="5691436" y="3652995"/>
            <a:ext cx="10438809" cy="5132070"/>
          </a:xfrm>
          <a:prstGeom prst="rect">
            <a:avLst/>
          </a:prstGeom>
        </p:spPr>
        <p:txBody>
          <a:bodyPr anchor="t" rtlCol="false" tIns="0" lIns="0" bIns="0" rIns="0">
            <a:spAutoFit/>
          </a:bodyPr>
          <a:lstStyle/>
          <a:p>
            <a:pPr algn="l">
              <a:lnSpc>
                <a:spcPts val="8250"/>
              </a:lnSpc>
            </a:pPr>
            <a:r>
              <a:rPr lang="en-US" sz="3300" spc="-132">
                <a:solidFill>
                  <a:srgbClr val="D8D8D8"/>
                </a:solidFill>
                <a:latin typeface="Poppins"/>
                <a:ea typeface="Poppins"/>
                <a:cs typeface="Poppins"/>
                <a:sym typeface="Poppins"/>
              </a:rPr>
              <a:t>Strike Response</a:t>
            </a:r>
          </a:p>
          <a:p>
            <a:pPr algn="l">
              <a:lnSpc>
                <a:spcPts val="8250"/>
              </a:lnSpc>
            </a:pPr>
            <a:r>
              <a:rPr lang="en-US" sz="3300" spc="-132">
                <a:solidFill>
                  <a:srgbClr val="D8D8D8"/>
                </a:solidFill>
                <a:latin typeface="Poppins"/>
                <a:ea typeface="Poppins"/>
                <a:cs typeface="Poppins"/>
                <a:sym typeface="Poppins"/>
              </a:rPr>
              <a:t>Self-Movement</a:t>
            </a:r>
          </a:p>
          <a:p>
            <a:pPr algn="l">
              <a:lnSpc>
                <a:spcPts val="8250"/>
              </a:lnSpc>
            </a:pPr>
            <a:r>
              <a:rPr lang="en-US" sz="3300" spc="-132">
                <a:solidFill>
                  <a:srgbClr val="D8D8D8"/>
                </a:solidFill>
                <a:latin typeface="Poppins"/>
                <a:ea typeface="Poppins"/>
                <a:cs typeface="Poppins"/>
                <a:sym typeface="Poppins"/>
              </a:rPr>
              <a:t>Defining &amp; Working with Stress</a:t>
            </a:r>
          </a:p>
          <a:p>
            <a:pPr algn="l">
              <a:lnSpc>
                <a:spcPts val="8250"/>
              </a:lnSpc>
            </a:pPr>
            <a:r>
              <a:rPr lang="en-US" sz="3300" spc="-132">
                <a:solidFill>
                  <a:srgbClr val="D8D8D8"/>
                </a:solidFill>
                <a:latin typeface="Poppins"/>
                <a:ea typeface="Poppins"/>
                <a:cs typeface="Poppins"/>
                <a:sym typeface="Poppins"/>
              </a:rPr>
              <a:t>Understanding Striking Proxemics</a:t>
            </a:r>
          </a:p>
          <a:p>
            <a:pPr algn="l">
              <a:lnSpc>
                <a:spcPts val="8250"/>
              </a:lnSpc>
            </a:pPr>
          </a:p>
        </p:txBody>
      </p:sp>
      <p:sp>
        <p:nvSpPr>
          <p:cNvPr name="TextBox 8" id="8"/>
          <p:cNvSpPr txBox="true"/>
          <p:nvPr/>
        </p:nvSpPr>
        <p:spPr>
          <a:xfrm rot="0">
            <a:off x="4929676" y="3569828"/>
            <a:ext cx="635923" cy="5132070"/>
          </a:xfrm>
          <a:prstGeom prst="rect">
            <a:avLst/>
          </a:prstGeom>
        </p:spPr>
        <p:txBody>
          <a:bodyPr anchor="t" rtlCol="false" tIns="0" lIns="0" bIns="0" rIns="0">
            <a:spAutoFit/>
          </a:bodyPr>
          <a:lstStyle/>
          <a:p>
            <a:pPr algn="l">
              <a:lnSpc>
                <a:spcPts val="8250"/>
              </a:lnSpc>
            </a:pPr>
            <a:r>
              <a:rPr lang="en-US" sz="3300" spc="-132">
                <a:solidFill>
                  <a:srgbClr val="FDFF0E"/>
                </a:solidFill>
                <a:latin typeface="Poppins"/>
                <a:ea typeface="Poppins"/>
                <a:cs typeface="Poppins"/>
                <a:sym typeface="Poppins"/>
              </a:rPr>
              <a:t>6. 7.</a:t>
            </a:r>
          </a:p>
          <a:p>
            <a:pPr algn="l">
              <a:lnSpc>
                <a:spcPts val="8250"/>
              </a:lnSpc>
            </a:pPr>
            <a:r>
              <a:rPr lang="en-US" sz="3300" spc="-132">
                <a:solidFill>
                  <a:srgbClr val="FDFF0E"/>
                </a:solidFill>
                <a:latin typeface="Poppins"/>
                <a:ea typeface="Poppins"/>
                <a:cs typeface="Poppins"/>
                <a:sym typeface="Poppins"/>
              </a:rPr>
              <a:t>8.</a:t>
            </a:r>
          </a:p>
          <a:p>
            <a:pPr algn="l">
              <a:lnSpc>
                <a:spcPts val="8250"/>
              </a:lnSpc>
            </a:pPr>
            <a:r>
              <a:rPr lang="en-US" sz="3300" spc="-132">
                <a:solidFill>
                  <a:srgbClr val="FDFF0E"/>
                </a:solidFill>
                <a:latin typeface="Poppins"/>
                <a:ea typeface="Poppins"/>
                <a:cs typeface="Poppins"/>
                <a:sym typeface="Poppins"/>
              </a:rPr>
              <a:t>9.</a:t>
            </a:r>
          </a:p>
          <a:p>
            <a:pPr algn="l">
              <a:lnSpc>
                <a:spcPts val="8250"/>
              </a:lnSpc>
            </a:pPr>
          </a:p>
        </p:txBody>
      </p:sp>
      <p:sp>
        <p:nvSpPr>
          <p:cNvPr name="AutoShape 9" id="9"/>
          <p:cNvSpPr/>
          <p:nvPr/>
        </p:nvSpPr>
        <p:spPr>
          <a:xfrm flipV="true">
            <a:off x="4851693" y="6915130"/>
            <a:ext cx="10308634" cy="0"/>
          </a:xfrm>
          <a:prstGeom prst="line">
            <a:avLst/>
          </a:prstGeom>
          <a:ln cap="flat" w="19050">
            <a:solidFill>
              <a:srgbClr val="37B594"/>
            </a:solidFill>
            <a:prstDash val="solid"/>
            <a:headEnd type="none" len="sm" w="sm"/>
            <a:tailEnd type="none" len="sm" w="sm"/>
          </a:ln>
        </p:spPr>
      </p:sp>
      <p:sp>
        <p:nvSpPr>
          <p:cNvPr name="Freeform 10" id="10"/>
          <p:cNvSpPr/>
          <p:nvPr/>
        </p:nvSpPr>
        <p:spPr>
          <a:xfrm flipH="false" flipV="false" rot="0">
            <a:off x="16746793" y="9083930"/>
            <a:ext cx="446388" cy="348740"/>
          </a:xfrm>
          <a:custGeom>
            <a:avLst/>
            <a:gdLst/>
            <a:ahLst/>
            <a:cxnLst/>
            <a:rect r="r" b="b" t="t" l="l"/>
            <a:pathLst>
              <a:path h="348740" w="446388">
                <a:moveTo>
                  <a:pt x="0" y="0"/>
                </a:moveTo>
                <a:lnTo>
                  <a:pt x="446388" y="0"/>
                </a:lnTo>
                <a:lnTo>
                  <a:pt x="446388" y="348740"/>
                </a:lnTo>
                <a:lnTo>
                  <a:pt x="0" y="3487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9525" y="209550"/>
            <a:ext cx="2411675" cy="2087104"/>
          </a:xfrm>
          <a:custGeom>
            <a:avLst/>
            <a:gdLst/>
            <a:ahLst/>
            <a:cxnLst/>
            <a:rect r="r" b="b" t="t" l="l"/>
            <a:pathLst>
              <a:path h="2087104" w="2411675">
                <a:moveTo>
                  <a:pt x="0" y="0"/>
                </a:moveTo>
                <a:lnTo>
                  <a:pt x="2411675" y="0"/>
                </a:lnTo>
                <a:lnTo>
                  <a:pt x="2411675" y="2087104"/>
                </a:lnTo>
                <a:lnTo>
                  <a:pt x="0" y="2087104"/>
                </a:lnTo>
                <a:lnTo>
                  <a:pt x="0" y="0"/>
                </a:lnTo>
                <a:close/>
              </a:path>
            </a:pathLst>
          </a:custGeom>
          <a:blipFill>
            <a:blip r:embed="rId4"/>
            <a:stretch>
              <a:fillRect l="0" t="0" r="0" b="0"/>
            </a:stretch>
          </a:blipFill>
        </p:spPr>
      </p:sp>
      <p:sp>
        <p:nvSpPr>
          <p:cNvPr name="TextBox 12" id="12"/>
          <p:cNvSpPr txBox="true"/>
          <p:nvPr/>
        </p:nvSpPr>
        <p:spPr>
          <a:xfrm rot="0">
            <a:off x="4851693" y="1525879"/>
            <a:ext cx="12118294" cy="1547802"/>
          </a:xfrm>
          <a:prstGeom prst="rect">
            <a:avLst/>
          </a:prstGeom>
        </p:spPr>
        <p:txBody>
          <a:bodyPr anchor="t" rtlCol="false" tIns="0" lIns="0" bIns="0" rIns="0">
            <a:spAutoFit/>
          </a:bodyPr>
          <a:lstStyle/>
          <a:p>
            <a:pPr algn="l">
              <a:lnSpc>
                <a:spcPts val="9584"/>
              </a:lnSpc>
            </a:pPr>
            <a:r>
              <a:rPr lang="en-US" sz="9584" spc="-383">
                <a:solidFill>
                  <a:srgbClr val="FDFF0E"/>
                </a:solidFill>
                <a:latin typeface="Agrandir"/>
                <a:ea typeface="Agrandir"/>
                <a:cs typeface="Agrandir"/>
                <a:sym typeface="Agrandir"/>
              </a:rPr>
              <a:t>Lessons continued...</a:t>
            </a:r>
          </a:p>
        </p:txBody>
      </p:sp>
      <p:sp>
        <p:nvSpPr>
          <p:cNvPr name="AutoShape 13" id="13"/>
          <p:cNvSpPr/>
          <p:nvPr/>
        </p:nvSpPr>
        <p:spPr>
          <a:xfrm flipV="true">
            <a:off x="4851693" y="4817444"/>
            <a:ext cx="10308634" cy="0"/>
          </a:xfrm>
          <a:prstGeom prst="line">
            <a:avLst/>
          </a:prstGeom>
          <a:ln cap="flat" w="19050">
            <a:solidFill>
              <a:srgbClr val="37B594"/>
            </a:solidFill>
            <a:prstDash val="solid"/>
            <a:headEnd type="none" len="sm" w="sm"/>
            <a:tailEnd type="none" len="sm" w="sm"/>
          </a:ln>
        </p:spPr>
      </p:sp>
      <p:sp>
        <p:nvSpPr>
          <p:cNvPr name="AutoShape 14" id="14"/>
          <p:cNvSpPr/>
          <p:nvPr/>
        </p:nvSpPr>
        <p:spPr>
          <a:xfrm flipV="true">
            <a:off x="4851693" y="5866287"/>
            <a:ext cx="10308634" cy="0"/>
          </a:xfrm>
          <a:prstGeom prst="line">
            <a:avLst/>
          </a:prstGeom>
          <a:ln cap="flat" w="19050">
            <a:solidFill>
              <a:srgbClr val="37B594"/>
            </a:solidFill>
            <a:prstDash val="solid"/>
            <a:headEnd type="none" len="sm" w="sm"/>
            <a:tailEnd type="none" len="sm" w="sm"/>
          </a:ln>
        </p:spPr>
      </p:sp>
      <p:sp>
        <p:nvSpPr>
          <p:cNvPr name="AutoShape 15" id="15"/>
          <p:cNvSpPr/>
          <p:nvPr/>
        </p:nvSpPr>
        <p:spPr>
          <a:xfrm flipV="true">
            <a:off x="4851693" y="7962931"/>
            <a:ext cx="10308634" cy="0"/>
          </a:xfrm>
          <a:prstGeom prst="line">
            <a:avLst/>
          </a:prstGeom>
          <a:ln cap="flat" w="19050">
            <a:solidFill>
              <a:srgbClr val="37B594"/>
            </a:solidFill>
            <a:prstDash val="solid"/>
            <a:headEnd type="none" len="sm" w="sm"/>
            <a:tailEnd type="none" len="sm" w="sm"/>
          </a:ln>
        </p:spPr>
      </p:sp>
      <p:sp>
        <p:nvSpPr>
          <p:cNvPr name="TextBox 16" id="1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push dir="l"/>
  </p:transition>
</p:sld>
</file>

<file path=ppt/slides/slide4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7705605">
            <a:off x="-2557250" y="-1958029"/>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2"/>
            <a:stretch>
              <a:fillRect l="0" t="0" r="0" b="0"/>
            </a:stretch>
          </a:blipFill>
        </p:spPr>
      </p:sp>
      <p:sp>
        <p:nvSpPr>
          <p:cNvPr name="Freeform 3" id="3"/>
          <p:cNvSpPr/>
          <p:nvPr/>
        </p:nvSpPr>
        <p:spPr>
          <a:xfrm flipH="false" flipV="false" rot="-9088373">
            <a:off x="2001925" y="425959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4126685" y="-5644315"/>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3">
              <a:alphaModFix amt="55000"/>
            </a:blip>
            <a:stretch>
              <a:fillRect l="0" t="0" r="0" b="0"/>
            </a:stretch>
          </a:blipFill>
        </p:spPr>
      </p:sp>
      <p:sp>
        <p:nvSpPr>
          <p:cNvPr name="Freeform 5" id="5"/>
          <p:cNvSpPr/>
          <p:nvPr/>
        </p:nvSpPr>
        <p:spPr>
          <a:xfrm flipH="false" flipV="false" rot="0">
            <a:off x="1599849" y="592375"/>
            <a:ext cx="1433589" cy="3286163"/>
          </a:xfrm>
          <a:custGeom>
            <a:avLst/>
            <a:gdLst/>
            <a:ahLst/>
            <a:cxnLst/>
            <a:rect r="r" b="b" t="t" l="l"/>
            <a:pathLst>
              <a:path h="3286163" w="1433589">
                <a:moveTo>
                  <a:pt x="0" y="0"/>
                </a:moveTo>
                <a:lnTo>
                  <a:pt x="1433589" y="0"/>
                </a:lnTo>
                <a:lnTo>
                  <a:pt x="1433589" y="3286163"/>
                </a:lnTo>
                <a:lnTo>
                  <a:pt x="0" y="32861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3469448" y="678100"/>
            <a:ext cx="9098512" cy="494369"/>
          </a:xfrm>
          <a:prstGeom prst="rect">
            <a:avLst/>
          </a:prstGeom>
        </p:spPr>
        <p:txBody>
          <a:bodyPr anchor="t" rtlCol="false" tIns="0" lIns="0" bIns="0" rIns="0">
            <a:spAutoFit/>
          </a:bodyPr>
          <a:lstStyle/>
          <a:p>
            <a:pPr algn="l">
              <a:lnSpc>
                <a:spcPts val="3790"/>
              </a:lnSpc>
            </a:pPr>
            <a:r>
              <a:rPr lang="en-US" sz="3867" i="true" spc="-228">
                <a:solidFill>
                  <a:srgbClr val="FFFFFF"/>
                </a:solidFill>
                <a:latin typeface="Montserrat Extra-Bold Italics"/>
                <a:ea typeface="Montserrat Extra-Bold Italics"/>
                <a:cs typeface="Montserrat Extra-Bold Italics"/>
                <a:sym typeface="Montserrat Extra-Bold Italics"/>
              </a:rPr>
              <a:t>KEYS TO SAFETY...</a:t>
            </a:r>
          </a:p>
        </p:txBody>
      </p:sp>
      <p:sp>
        <p:nvSpPr>
          <p:cNvPr name="TextBox 7" id="7"/>
          <p:cNvSpPr txBox="true"/>
          <p:nvPr/>
        </p:nvSpPr>
        <p:spPr>
          <a:xfrm rot="0">
            <a:off x="3885687" y="1029594"/>
            <a:ext cx="12706133" cy="8985885"/>
          </a:xfrm>
          <a:prstGeom prst="rect">
            <a:avLst/>
          </a:prstGeom>
        </p:spPr>
        <p:txBody>
          <a:bodyPr anchor="t" rtlCol="false" tIns="0" lIns="0" bIns="0" rIns="0">
            <a:spAutoFit/>
          </a:bodyPr>
          <a:lstStyle/>
          <a:p>
            <a:pPr algn="l">
              <a:lnSpc>
                <a:spcPts val="5040"/>
              </a:lnSpc>
            </a:pPr>
          </a:p>
          <a:p>
            <a:pPr algn="l">
              <a:lnSpc>
                <a:spcPts val="5040"/>
              </a:lnSpc>
            </a:pPr>
            <a:r>
              <a:rPr lang="en-US" sz="3600" b="true">
                <a:solidFill>
                  <a:srgbClr val="FFFFFF"/>
                </a:solidFill>
                <a:latin typeface="Arial MT Pro Bold"/>
                <a:ea typeface="Arial MT Pro Bold"/>
                <a:cs typeface="Arial MT Pro Bold"/>
                <a:sym typeface="Arial MT Pro Bold"/>
              </a:rPr>
              <a:t>2. Injury to Staff</a:t>
            </a:r>
          </a:p>
          <a:p>
            <a:pPr algn="l">
              <a:lnSpc>
                <a:spcPts val="5040"/>
              </a:lnSpc>
            </a:pPr>
          </a:p>
          <a:p>
            <a:pPr algn="l" marL="777240" indent="-388620" lvl="1">
              <a:lnSpc>
                <a:spcPts val="5040"/>
              </a:lnSpc>
              <a:buFont typeface="Arial"/>
              <a:buChar char="•"/>
            </a:pPr>
            <a:r>
              <a:rPr lang="en-US" sz="3600">
                <a:solidFill>
                  <a:srgbClr val="FFFFFF"/>
                </a:solidFill>
                <a:latin typeface="Arial MT Pro"/>
                <a:ea typeface="Arial MT Pro"/>
                <a:cs typeface="Arial MT Pro"/>
                <a:sym typeface="Arial MT Pro"/>
              </a:rPr>
              <a:t>Back strain or musculoskeletal injury from poor body mechanics.</a:t>
            </a:r>
          </a:p>
          <a:p>
            <a:pPr algn="l">
              <a:lnSpc>
                <a:spcPts val="5040"/>
              </a:lnSpc>
            </a:pPr>
          </a:p>
          <a:p>
            <a:pPr algn="l" marL="777240" indent="-388620" lvl="1">
              <a:lnSpc>
                <a:spcPts val="5040"/>
              </a:lnSpc>
              <a:buFont typeface="Arial"/>
              <a:buChar char="•"/>
            </a:pPr>
            <a:r>
              <a:rPr lang="en-US" sz="3600">
                <a:solidFill>
                  <a:srgbClr val="FFFFFF"/>
                </a:solidFill>
                <a:latin typeface="Arial MT Pro"/>
                <a:ea typeface="Arial MT Pro"/>
                <a:cs typeface="Arial MT Pro"/>
                <a:sym typeface="Arial MT Pro"/>
              </a:rPr>
              <a:t>Loss of balance or collision with furniture, walls, or other responders.</a:t>
            </a:r>
          </a:p>
          <a:p>
            <a:pPr algn="l">
              <a:lnSpc>
                <a:spcPts val="5040"/>
              </a:lnSpc>
            </a:pPr>
          </a:p>
          <a:p>
            <a:pPr algn="l" marL="777240" indent="-388620" lvl="1">
              <a:lnSpc>
                <a:spcPts val="5040"/>
              </a:lnSpc>
              <a:buFont typeface="Arial"/>
              <a:buChar char="•"/>
            </a:pPr>
            <a:r>
              <a:rPr lang="en-US" sz="3600">
                <a:solidFill>
                  <a:srgbClr val="FFFFFF"/>
                </a:solidFill>
                <a:latin typeface="Arial MT Pro"/>
                <a:ea typeface="Arial MT Pro"/>
                <a:cs typeface="Arial MT Pro"/>
                <a:sym typeface="Arial MT Pro"/>
              </a:rPr>
              <a:t>Reactive aggression from the patient during descent.</a:t>
            </a:r>
          </a:p>
          <a:p>
            <a:pPr algn="l">
              <a:lnSpc>
                <a:spcPts val="5040"/>
              </a:lnSpc>
            </a:pPr>
          </a:p>
          <a:p>
            <a:pPr algn="l">
              <a:lnSpc>
                <a:spcPts val="5040"/>
              </a:lnSpc>
            </a:pPr>
          </a:p>
          <a:p>
            <a:pPr algn="l">
              <a:lnSpc>
                <a:spcPts val="5040"/>
              </a:lnSpc>
            </a:pPr>
          </a:p>
          <a:p>
            <a:pPr algn="l">
              <a:lnSpc>
                <a:spcPts val="5040"/>
              </a:lnSpc>
            </a:pPr>
          </a:p>
        </p:txBody>
      </p:sp>
    </p:spTree>
  </p:cSld>
  <p:clrMapOvr>
    <a:masterClrMapping/>
  </p:clrMapOvr>
</p:sld>
</file>

<file path=ppt/slides/slide4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7705605">
            <a:off x="-2557250" y="-1958029"/>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2"/>
            <a:stretch>
              <a:fillRect l="0" t="0" r="0" b="0"/>
            </a:stretch>
          </a:blipFill>
        </p:spPr>
      </p:sp>
      <p:sp>
        <p:nvSpPr>
          <p:cNvPr name="Freeform 3" id="3"/>
          <p:cNvSpPr/>
          <p:nvPr/>
        </p:nvSpPr>
        <p:spPr>
          <a:xfrm flipH="false" flipV="false" rot="-9088373">
            <a:off x="2001925" y="425959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4126685" y="-5644315"/>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3">
              <a:alphaModFix amt="55000"/>
            </a:blip>
            <a:stretch>
              <a:fillRect l="0" t="0" r="0" b="0"/>
            </a:stretch>
          </a:blipFill>
        </p:spPr>
      </p:sp>
      <p:sp>
        <p:nvSpPr>
          <p:cNvPr name="Freeform 5" id="5"/>
          <p:cNvSpPr/>
          <p:nvPr/>
        </p:nvSpPr>
        <p:spPr>
          <a:xfrm flipH="false" flipV="false" rot="0">
            <a:off x="1599849" y="592375"/>
            <a:ext cx="1433589" cy="3286163"/>
          </a:xfrm>
          <a:custGeom>
            <a:avLst/>
            <a:gdLst/>
            <a:ahLst/>
            <a:cxnLst/>
            <a:rect r="r" b="b" t="t" l="l"/>
            <a:pathLst>
              <a:path h="3286163" w="1433589">
                <a:moveTo>
                  <a:pt x="0" y="0"/>
                </a:moveTo>
                <a:lnTo>
                  <a:pt x="1433589" y="0"/>
                </a:lnTo>
                <a:lnTo>
                  <a:pt x="1433589" y="3286163"/>
                </a:lnTo>
                <a:lnTo>
                  <a:pt x="0" y="32861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3469448" y="678100"/>
            <a:ext cx="9098512" cy="494369"/>
          </a:xfrm>
          <a:prstGeom prst="rect">
            <a:avLst/>
          </a:prstGeom>
        </p:spPr>
        <p:txBody>
          <a:bodyPr anchor="t" rtlCol="false" tIns="0" lIns="0" bIns="0" rIns="0">
            <a:spAutoFit/>
          </a:bodyPr>
          <a:lstStyle/>
          <a:p>
            <a:pPr algn="l">
              <a:lnSpc>
                <a:spcPts val="3790"/>
              </a:lnSpc>
            </a:pPr>
            <a:r>
              <a:rPr lang="en-US" sz="3867" i="true" spc="-228">
                <a:solidFill>
                  <a:srgbClr val="FFFFFF"/>
                </a:solidFill>
                <a:latin typeface="Montserrat Extra-Bold Italics"/>
                <a:ea typeface="Montserrat Extra-Bold Italics"/>
                <a:cs typeface="Montserrat Extra-Bold Italics"/>
                <a:sym typeface="Montserrat Extra-Bold Italics"/>
              </a:rPr>
              <a:t>KEYS TO SAFETY...</a:t>
            </a:r>
          </a:p>
        </p:txBody>
      </p:sp>
      <p:sp>
        <p:nvSpPr>
          <p:cNvPr name="TextBox 7" id="7"/>
          <p:cNvSpPr txBox="true"/>
          <p:nvPr/>
        </p:nvSpPr>
        <p:spPr>
          <a:xfrm rot="0">
            <a:off x="3885687" y="1536383"/>
            <a:ext cx="12706133" cy="7071360"/>
          </a:xfrm>
          <a:prstGeom prst="rect">
            <a:avLst/>
          </a:prstGeom>
        </p:spPr>
        <p:txBody>
          <a:bodyPr anchor="t" rtlCol="false" tIns="0" lIns="0" bIns="0" rIns="0">
            <a:spAutoFit/>
          </a:bodyPr>
          <a:lstStyle/>
          <a:p>
            <a:pPr algn="l">
              <a:lnSpc>
                <a:spcPts val="5040"/>
              </a:lnSpc>
            </a:pPr>
            <a:r>
              <a:rPr lang="en-US" sz="3600" b="true">
                <a:solidFill>
                  <a:srgbClr val="FFFFFF"/>
                </a:solidFill>
                <a:latin typeface="Arial MT Pro Bold"/>
                <a:ea typeface="Arial MT Pro Bold"/>
                <a:cs typeface="Arial MT Pro Bold"/>
                <a:sym typeface="Arial MT Pro Bold"/>
              </a:rPr>
              <a:t>3</a:t>
            </a:r>
            <a:r>
              <a:rPr lang="en-US" sz="3600" b="true">
                <a:solidFill>
                  <a:srgbClr val="FFFFFF"/>
                </a:solidFill>
                <a:latin typeface="Arial MT Pro Bold"/>
                <a:ea typeface="Arial MT Pro Bold"/>
                <a:cs typeface="Arial MT Pro Bold"/>
                <a:sym typeface="Arial MT Pro Bold"/>
              </a:rPr>
              <a:t>. Environmental Hazards</a:t>
            </a:r>
          </a:p>
          <a:p>
            <a:pPr algn="l">
              <a:lnSpc>
                <a:spcPts val="5040"/>
              </a:lnSpc>
            </a:pPr>
          </a:p>
          <a:p>
            <a:pPr algn="l" marL="777240" indent="-388620" lvl="1">
              <a:lnSpc>
                <a:spcPts val="5040"/>
              </a:lnSpc>
              <a:buFont typeface="Arial"/>
              <a:buChar char="•"/>
            </a:pPr>
            <a:r>
              <a:rPr lang="en-US" sz="3600">
                <a:solidFill>
                  <a:srgbClr val="FFFFFF"/>
                </a:solidFill>
                <a:latin typeface="Arial MT Pro"/>
                <a:ea typeface="Arial MT Pro"/>
                <a:cs typeface="Arial MT Pro"/>
                <a:sym typeface="Arial MT Pro"/>
              </a:rPr>
              <a:t>Obs</a:t>
            </a:r>
            <a:r>
              <a:rPr lang="en-US" sz="3600">
                <a:solidFill>
                  <a:srgbClr val="FFFFFF"/>
                </a:solidFill>
                <a:latin typeface="Arial MT Pro"/>
                <a:ea typeface="Arial MT Pro"/>
                <a:cs typeface="Arial MT Pro"/>
                <a:sym typeface="Arial MT Pro"/>
              </a:rPr>
              <a:t>t</a:t>
            </a:r>
            <a:r>
              <a:rPr lang="en-US" sz="3600">
                <a:solidFill>
                  <a:srgbClr val="FFFFFF"/>
                </a:solidFill>
                <a:latin typeface="Arial MT Pro"/>
                <a:ea typeface="Arial MT Pro"/>
                <a:cs typeface="Arial MT Pro"/>
                <a:sym typeface="Arial MT Pro"/>
              </a:rPr>
              <a:t>ructed </a:t>
            </a:r>
            <a:r>
              <a:rPr lang="en-US" sz="3600">
                <a:solidFill>
                  <a:srgbClr val="FFFFFF"/>
                </a:solidFill>
                <a:latin typeface="Arial MT Pro"/>
                <a:ea typeface="Arial MT Pro"/>
                <a:cs typeface="Arial MT Pro"/>
                <a:sym typeface="Arial MT Pro"/>
              </a:rPr>
              <a:t>o</a:t>
            </a:r>
            <a:r>
              <a:rPr lang="en-US" sz="3600">
                <a:solidFill>
                  <a:srgbClr val="FFFFFF"/>
                </a:solidFill>
                <a:latin typeface="Arial MT Pro"/>
                <a:ea typeface="Arial MT Pro"/>
                <a:cs typeface="Arial MT Pro"/>
                <a:sym typeface="Arial MT Pro"/>
              </a:rPr>
              <a:t>r</a:t>
            </a:r>
            <a:r>
              <a:rPr lang="en-US" sz="3600">
                <a:solidFill>
                  <a:srgbClr val="FFFFFF"/>
                </a:solidFill>
                <a:latin typeface="Arial MT Pro"/>
                <a:ea typeface="Arial MT Pro"/>
                <a:cs typeface="Arial MT Pro"/>
                <a:sym typeface="Arial MT Pro"/>
              </a:rPr>
              <a:t> </a:t>
            </a:r>
            <a:r>
              <a:rPr lang="en-US" sz="3600">
                <a:solidFill>
                  <a:srgbClr val="FFFFFF"/>
                </a:solidFill>
                <a:latin typeface="Arial MT Pro"/>
                <a:ea typeface="Arial MT Pro"/>
                <a:cs typeface="Arial MT Pro"/>
                <a:sym typeface="Arial MT Pro"/>
              </a:rPr>
              <a:t>uns</a:t>
            </a:r>
            <a:r>
              <a:rPr lang="en-US" sz="3600">
                <a:solidFill>
                  <a:srgbClr val="FFFFFF"/>
                </a:solidFill>
                <a:latin typeface="Arial MT Pro"/>
                <a:ea typeface="Arial MT Pro"/>
                <a:cs typeface="Arial MT Pro"/>
                <a:sym typeface="Arial MT Pro"/>
              </a:rPr>
              <a:t>af</a:t>
            </a:r>
            <a:r>
              <a:rPr lang="en-US" sz="3600">
                <a:solidFill>
                  <a:srgbClr val="FFFFFF"/>
                </a:solidFill>
                <a:latin typeface="Arial MT Pro"/>
                <a:ea typeface="Arial MT Pro"/>
                <a:cs typeface="Arial MT Pro"/>
                <a:sym typeface="Arial MT Pro"/>
              </a:rPr>
              <a:t>e </a:t>
            </a:r>
            <a:r>
              <a:rPr lang="en-US" sz="3600">
                <a:solidFill>
                  <a:srgbClr val="FFFFFF"/>
                </a:solidFill>
                <a:latin typeface="Arial MT Pro"/>
                <a:ea typeface="Arial MT Pro"/>
                <a:cs typeface="Arial MT Pro"/>
                <a:sym typeface="Arial MT Pro"/>
              </a:rPr>
              <a:t>f</a:t>
            </a:r>
            <a:r>
              <a:rPr lang="en-US" sz="3600">
                <a:solidFill>
                  <a:srgbClr val="FFFFFF"/>
                </a:solidFill>
                <a:latin typeface="Arial MT Pro"/>
                <a:ea typeface="Arial MT Pro"/>
                <a:cs typeface="Arial MT Pro"/>
                <a:sym typeface="Arial MT Pro"/>
              </a:rPr>
              <a:t>looring (e.g., slippery surfaces, debris).</a:t>
            </a:r>
          </a:p>
          <a:p>
            <a:pPr algn="l">
              <a:lnSpc>
                <a:spcPts val="5040"/>
              </a:lnSpc>
            </a:pPr>
          </a:p>
          <a:p>
            <a:pPr algn="l" marL="777240" indent="-388620" lvl="1">
              <a:lnSpc>
                <a:spcPts val="5040"/>
              </a:lnSpc>
              <a:buFont typeface="Arial"/>
              <a:buChar char="•"/>
            </a:pPr>
            <a:r>
              <a:rPr lang="en-US" sz="3600">
                <a:solidFill>
                  <a:srgbClr val="FFFFFF"/>
                </a:solidFill>
                <a:latin typeface="Arial MT Pro"/>
                <a:ea typeface="Arial MT Pro"/>
                <a:cs typeface="Arial MT Pro"/>
                <a:sym typeface="Arial MT Pro"/>
              </a:rPr>
              <a:t>Confined sp</a:t>
            </a:r>
            <a:r>
              <a:rPr lang="en-US" sz="3600">
                <a:solidFill>
                  <a:srgbClr val="FFFFFF"/>
                </a:solidFill>
                <a:latin typeface="Arial MT Pro"/>
                <a:ea typeface="Arial MT Pro"/>
                <a:cs typeface="Arial MT Pro"/>
                <a:sym typeface="Arial MT Pro"/>
              </a:rPr>
              <a:t>aces that limit movement or increase risk of entrapment.</a:t>
            </a:r>
          </a:p>
          <a:p>
            <a:pPr algn="l">
              <a:lnSpc>
                <a:spcPts val="5040"/>
              </a:lnSpc>
            </a:pPr>
          </a:p>
          <a:p>
            <a:pPr algn="l" marL="777240" indent="-388620" lvl="1">
              <a:lnSpc>
                <a:spcPts val="5040"/>
              </a:lnSpc>
              <a:buFont typeface="Arial"/>
              <a:buChar char="•"/>
            </a:pPr>
            <a:r>
              <a:rPr lang="en-US" sz="3600">
                <a:solidFill>
                  <a:srgbClr val="FFFFFF"/>
                </a:solidFill>
                <a:latin typeface="Arial MT Pro"/>
                <a:ea typeface="Arial MT Pro"/>
                <a:cs typeface="Arial MT Pro"/>
                <a:sym typeface="Arial MT Pro"/>
              </a:rPr>
              <a:t>Nearby bystanders who may interfere or become distressed.</a:t>
            </a:r>
          </a:p>
          <a:p>
            <a:pPr algn="l">
              <a:lnSpc>
                <a:spcPts val="5040"/>
              </a:lnSpc>
            </a:pPr>
          </a:p>
        </p:txBody>
      </p:sp>
    </p:spTree>
  </p:cSld>
  <p:clrMapOvr>
    <a:masterClrMapping/>
  </p:clrMapOvr>
</p:sld>
</file>

<file path=ppt/slides/slide4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7705605">
            <a:off x="-2557250" y="-1958029"/>
            <a:ext cx="14220834" cy="14203058"/>
          </a:xfrm>
          <a:custGeom>
            <a:avLst/>
            <a:gdLst/>
            <a:ahLst/>
            <a:cxnLst/>
            <a:rect r="r" b="b" t="t" l="l"/>
            <a:pathLst>
              <a:path h="14203058" w="14220834">
                <a:moveTo>
                  <a:pt x="0" y="0"/>
                </a:moveTo>
                <a:lnTo>
                  <a:pt x="14220834" y="0"/>
                </a:lnTo>
                <a:lnTo>
                  <a:pt x="14220834" y="14203058"/>
                </a:lnTo>
                <a:lnTo>
                  <a:pt x="0" y="14203058"/>
                </a:lnTo>
                <a:lnTo>
                  <a:pt x="0" y="0"/>
                </a:lnTo>
                <a:close/>
              </a:path>
            </a:pathLst>
          </a:custGeom>
          <a:blipFill>
            <a:blip r:embed="rId2"/>
            <a:stretch>
              <a:fillRect l="0" t="0" r="0" b="0"/>
            </a:stretch>
          </a:blipFill>
        </p:spPr>
      </p:sp>
      <p:sp>
        <p:nvSpPr>
          <p:cNvPr name="Freeform 3" id="3"/>
          <p:cNvSpPr/>
          <p:nvPr/>
        </p:nvSpPr>
        <p:spPr>
          <a:xfrm flipH="false" flipV="false" rot="-9088373">
            <a:off x="2001925" y="425959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4126685" y="-5644315"/>
            <a:ext cx="10589272" cy="11265182"/>
          </a:xfrm>
          <a:custGeom>
            <a:avLst/>
            <a:gdLst/>
            <a:ahLst/>
            <a:cxnLst/>
            <a:rect r="r" b="b" t="t" l="l"/>
            <a:pathLst>
              <a:path h="11265182" w="10589272">
                <a:moveTo>
                  <a:pt x="0" y="0"/>
                </a:moveTo>
                <a:lnTo>
                  <a:pt x="10589271" y="0"/>
                </a:lnTo>
                <a:lnTo>
                  <a:pt x="10589271" y="11265182"/>
                </a:lnTo>
                <a:lnTo>
                  <a:pt x="0" y="11265182"/>
                </a:lnTo>
                <a:lnTo>
                  <a:pt x="0" y="0"/>
                </a:lnTo>
                <a:close/>
              </a:path>
            </a:pathLst>
          </a:custGeom>
          <a:blipFill>
            <a:blip r:embed="rId3">
              <a:alphaModFix amt="55000"/>
            </a:blip>
            <a:stretch>
              <a:fillRect l="0" t="0" r="0" b="0"/>
            </a:stretch>
          </a:blipFill>
        </p:spPr>
      </p:sp>
      <p:sp>
        <p:nvSpPr>
          <p:cNvPr name="Freeform 5" id="5"/>
          <p:cNvSpPr/>
          <p:nvPr/>
        </p:nvSpPr>
        <p:spPr>
          <a:xfrm flipH="false" flipV="false" rot="0">
            <a:off x="1599849" y="592375"/>
            <a:ext cx="1433589" cy="3286163"/>
          </a:xfrm>
          <a:custGeom>
            <a:avLst/>
            <a:gdLst/>
            <a:ahLst/>
            <a:cxnLst/>
            <a:rect r="r" b="b" t="t" l="l"/>
            <a:pathLst>
              <a:path h="3286163" w="1433589">
                <a:moveTo>
                  <a:pt x="0" y="0"/>
                </a:moveTo>
                <a:lnTo>
                  <a:pt x="1433589" y="0"/>
                </a:lnTo>
                <a:lnTo>
                  <a:pt x="1433589" y="3286163"/>
                </a:lnTo>
                <a:lnTo>
                  <a:pt x="0" y="328616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3469448" y="678100"/>
            <a:ext cx="9098512" cy="494369"/>
          </a:xfrm>
          <a:prstGeom prst="rect">
            <a:avLst/>
          </a:prstGeom>
        </p:spPr>
        <p:txBody>
          <a:bodyPr anchor="t" rtlCol="false" tIns="0" lIns="0" bIns="0" rIns="0">
            <a:spAutoFit/>
          </a:bodyPr>
          <a:lstStyle/>
          <a:p>
            <a:pPr algn="l">
              <a:lnSpc>
                <a:spcPts val="3790"/>
              </a:lnSpc>
            </a:pPr>
            <a:r>
              <a:rPr lang="en-US" sz="3867" i="true" spc="-228">
                <a:solidFill>
                  <a:srgbClr val="FFFFFF"/>
                </a:solidFill>
                <a:latin typeface="Montserrat Extra-Bold Italics"/>
                <a:ea typeface="Montserrat Extra-Bold Italics"/>
                <a:cs typeface="Montserrat Extra-Bold Italics"/>
                <a:sym typeface="Montserrat Extra-Bold Italics"/>
              </a:rPr>
              <a:t>KEYS TO SAFETY...</a:t>
            </a:r>
          </a:p>
        </p:txBody>
      </p:sp>
      <p:sp>
        <p:nvSpPr>
          <p:cNvPr name="TextBox 7" id="7"/>
          <p:cNvSpPr txBox="true"/>
          <p:nvPr/>
        </p:nvSpPr>
        <p:spPr>
          <a:xfrm rot="0">
            <a:off x="3885687" y="1536383"/>
            <a:ext cx="12706133" cy="7071360"/>
          </a:xfrm>
          <a:prstGeom prst="rect">
            <a:avLst/>
          </a:prstGeom>
        </p:spPr>
        <p:txBody>
          <a:bodyPr anchor="t" rtlCol="false" tIns="0" lIns="0" bIns="0" rIns="0">
            <a:spAutoFit/>
          </a:bodyPr>
          <a:lstStyle/>
          <a:p>
            <a:pPr algn="l">
              <a:lnSpc>
                <a:spcPts val="5040"/>
              </a:lnSpc>
            </a:pPr>
            <a:r>
              <a:rPr lang="en-US" sz="3600" b="true">
                <a:solidFill>
                  <a:srgbClr val="FFFFFF"/>
                </a:solidFill>
                <a:latin typeface="Arial MT Pro Bold"/>
                <a:ea typeface="Arial MT Pro Bold"/>
                <a:cs typeface="Arial MT Pro Bold"/>
                <a:sym typeface="Arial MT Pro Bold"/>
              </a:rPr>
              <a:t>4</a:t>
            </a:r>
            <a:r>
              <a:rPr lang="en-US" sz="3600" b="true">
                <a:solidFill>
                  <a:srgbClr val="FFFFFF"/>
                </a:solidFill>
                <a:latin typeface="Arial MT Pro Bold"/>
                <a:ea typeface="Arial MT Pro Bold"/>
                <a:cs typeface="Arial MT Pro Bold"/>
                <a:sym typeface="Arial MT Pro Bold"/>
              </a:rPr>
              <a:t>. Loss of Team Coordination</a:t>
            </a:r>
          </a:p>
          <a:p>
            <a:pPr algn="l">
              <a:lnSpc>
                <a:spcPts val="5040"/>
              </a:lnSpc>
            </a:pPr>
          </a:p>
          <a:p>
            <a:pPr algn="l" marL="777240" indent="-388620" lvl="1">
              <a:lnSpc>
                <a:spcPts val="5040"/>
              </a:lnSpc>
              <a:buFont typeface="Arial"/>
              <a:buChar char="•"/>
            </a:pPr>
            <a:r>
              <a:rPr lang="en-US" b="true" sz="3600">
                <a:solidFill>
                  <a:srgbClr val="FFFFFF"/>
                </a:solidFill>
                <a:latin typeface="Arial MT Pro Bold"/>
                <a:ea typeface="Arial MT Pro Bold"/>
                <a:cs typeface="Arial MT Pro Bold"/>
                <a:sym typeface="Arial MT Pro Bold"/>
              </a:rPr>
              <a:t>Unclea</a:t>
            </a:r>
            <a:r>
              <a:rPr lang="en-US" b="true" sz="3600">
                <a:solidFill>
                  <a:srgbClr val="FFFFFF"/>
                </a:solidFill>
                <a:latin typeface="Arial MT Pro Bold"/>
                <a:ea typeface="Arial MT Pro Bold"/>
                <a:cs typeface="Arial MT Pro Bold"/>
                <a:sym typeface="Arial MT Pro Bold"/>
              </a:rPr>
              <a:t>r roles or timing can result in uneven support or dropped weight.</a:t>
            </a:r>
          </a:p>
          <a:p>
            <a:pPr algn="l">
              <a:lnSpc>
                <a:spcPts val="5040"/>
              </a:lnSpc>
            </a:pPr>
          </a:p>
          <a:p>
            <a:pPr algn="l" marL="777240" indent="-388620" lvl="1">
              <a:lnSpc>
                <a:spcPts val="5040"/>
              </a:lnSpc>
              <a:buFont typeface="Arial"/>
              <a:buChar char="•"/>
            </a:pPr>
            <a:r>
              <a:rPr lang="en-US" b="true" sz="3600">
                <a:solidFill>
                  <a:srgbClr val="FFFFFF"/>
                </a:solidFill>
                <a:latin typeface="Arial MT Pro Bold"/>
                <a:ea typeface="Arial MT Pro Bold"/>
                <a:cs typeface="Arial MT Pro Bold"/>
                <a:sym typeface="Arial MT Pro Bold"/>
              </a:rPr>
              <a:t>M</a:t>
            </a:r>
            <a:r>
              <a:rPr lang="en-US" b="true" sz="3600">
                <a:solidFill>
                  <a:srgbClr val="FFFFFF"/>
                </a:solidFill>
                <a:latin typeface="Arial MT Pro Bold"/>
                <a:ea typeface="Arial MT Pro Bold"/>
                <a:cs typeface="Arial MT Pro Bold"/>
                <a:sym typeface="Arial MT Pro Bold"/>
              </a:rPr>
              <a:t>ixed verb</a:t>
            </a:r>
            <a:r>
              <a:rPr lang="en-US" b="true" sz="3600">
                <a:solidFill>
                  <a:srgbClr val="FFFFFF"/>
                </a:solidFill>
                <a:latin typeface="Arial MT Pro Bold"/>
                <a:ea typeface="Arial MT Pro Bold"/>
                <a:cs typeface="Arial MT Pro Bold"/>
                <a:sym typeface="Arial MT Pro Bold"/>
              </a:rPr>
              <a:t>al cues may confuse the patient or responders.</a:t>
            </a:r>
          </a:p>
          <a:p>
            <a:pPr algn="l">
              <a:lnSpc>
                <a:spcPts val="5040"/>
              </a:lnSpc>
            </a:pPr>
          </a:p>
          <a:p>
            <a:pPr algn="l" marL="777240" indent="-388620" lvl="1">
              <a:lnSpc>
                <a:spcPts val="5040"/>
              </a:lnSpc>
              <a:buFont typeface="Arial"/>
              <a:buChar char="•"/>
            </a:pPr>
            <a:r>
              <a:rPr lang="en-US" b="true" sz="3600">
                <a:solidFill>
                  <a:srgbClr val="FFFFFF"/>
                </a:solidFill>
                <a:latin typeface="Arial MT Pro Bold"/>
                <a:ea typeface="Arial MT Pro Bold"/>
                <a:cs typeface="Arial MT Pro Bold"/>
                <a:sym typeface="Arial MT Pro Bold"/>
              </a:rPr>
              <a:t>Failure to monitor visual cues can lead to escalation mid-transition.</a:t>
            </a:r>
          </a:p>
          <a:p>
            <a:pPr algn="l">
              <a:lnSpc>
                <a:spcPts val="5040"/>
              </a:lnSpc>
            </a:pPr>
          </a:p>
        </p:txBody>
      </p:sp>
    </p:spTree>
  </p:cSld>
  <p:clrMapOvr>
    <a:masterClrMapping/>
  </p:clrMapOvr>
</p:sld>
</file>

<file path=ppt/slides/slide4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11681977" y="8182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Freeform 5" id="5"/>
          <p:cNvSpPr/>
          <p:nvPr/>
        </p:nvSpPr>
        <p:spPr>
          <a:xfrm flipH="false" flipV="false" rot="-9088373">
            <a:off x="11834377" y="9706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6" id="6"/>
          <p:cNvSpPr/>
          <p:nvPr/>
        </p:nvSpPr>
        <p:spPr>
          <a:xfrm flipH="false" flipV="false" rot="0">
            <a:off x="5094792" y="1328783"/>
            <a:ext cx="8652673" cy="6543025"/>
          </a:xfrm>
          <a:custGeom>
            <a:avLst/>
            <a:gdLst/>
            <a:ahLst/>
            <a:cxnLst/>
            <a:rect r="r" b="b" t="t" l="l"/>
            <a:pathLst>
              <a:path h="6543025" w="8652673">
                <a:moveTo>
                  <a:pt x="0" y="0"/>
                </a:moveTo>
                <a:lnTo>
                  <a:pt x="8652674" y="0"/>
                </a:lnTo>
                <a:lnTo>
                  <a:pt x="8652674" y="6543025"/>
                </a:lnTo>
                <a:lnTo>
                  <a:pt x="0" y="6543025"/>
                </a:lnTo>
                <a:lnTo>
                  <a:pt x="0" y="0"/>
                </a:lnTo>
                <a:close/>
              </a:path>
            </a:pathLst>
          </a:custGeom>
          <a:blipFill>
            <a:blip r:embed="rId4"/>
            <a:stretch>
              <a:fillRect l="0" t="0" r="-824" b="0"/>
            </a:stretch>
          </a:blipFill>
        </p:spPr>
      </p:sp>
      <p:sp>
        <p:nvSpPr>
          <p:cNvPr name="TextBox 7" id="7"/>
          <p:cNvSpPr txBox="true"/>
          <p:nvPr/>
        </p:nvSpPr>
        <p:spPr>
          <a:xfrm rot="0">
            <a:off x="5094792" y="863503"/>
            <a:ext cx="5480771" cy="301813"/>
          </a:xfrm>
          <a:prstGeom prst="rect">
            <a:avLst/>
          </a:prstGeom>
        </p:spPr>
        <p:txBody>
          <a:bodyPr anchor="t" rtlCol="false" tIns="0" lIns="0" bIns="0" rIns="0">
            <a:spAutoFit/>
          </a:bodyPr>
          <a:lstStyle/>
          <a:p>
            <a:pPr algn="l">
              <a:lnSpc>
                <a:spcPts val="2283"/>
              </a:lnSpc>
            </a:pPr>
            <a:r>
              <a:rPr lang="en-US" sz="2329" i="true" spc="-137">
                <a:solidFill>
                  <a:srgbClr val="FFFFFF"/>
                </a:solidFill>
                <a:latin typeface="Montserrat Extra-Bold Italics"/>
                <a:ea typeface="Montserrat Extra-Bold Italics"/>
                <a:cs typeface="Montserrat Extra-Bold Italics"/>
                <a:sym typeface="Montserrat Extra-Bold Italics"/>
              </a:rPr>
              <a:t>THE SWADDLING POSITION...</a:t>
            </a:r>
          </a:p>
        </p:txBody>
      </p:sp>
      <p:grpSp>
        <p:nvGrpSpPr>
          <p:cNvPr name="Group 8" id="8"/>
          <p:cNvGrpSpPr/>
          <p:nvPr/>
        </p:nvGrpSpPr>
        <p:grpSpPr>
          <a:xfrm rot="0">
            <a:off x="5094792" y="8310408"/>
            <a:ext cx="8652673" cy="1559639"/>
            <a:chOff x="0" y="0"/>
            <a:chExt cx="1820477" cy="328140"/>
          </a:xfrm>
        </p:grpSpPr>
        <p:sp>
          <p:nvSpPr>
            <p:cNvPr name="Freeform 9" id="9"/>
            <p:cNvSpPr/>
            <p:nvPr/>
          </p:nvSpPr>
          <p:spPr>
            <a:xfrm flipH="false" flipV="false" rot="0">
              <a:off x="0" y="0"/>
              <a:ext cx="1820477" cy="328140"/>
            </a:xfrm>
            <a:custGeom>
              <a:avLst/>
              <a:gdLst/>
              <a:ahLst/>
              <a:cxnLst/>
              <a:rect r="r" b="b" t="t" l="l"/>
              <a:pathLst>
                <a:path h="328140" w="1820477">
                  <a:moveTo>
                    <a:pt x="13583" y="0"/>
                  </a:moveTo>
                  <a:lnTo>
                    <a:pt x="1806894" y="0"/>
                  </a:lnTo>
                  <a:cubicBezTo>
                    <a:pt x="1814395" y="0"/>
                    <a:pt x="1820477" y="6081"/>
                    <a:pt x="1820477" y="13583"/>
                  </a:cubicBezTo>
                  <a:lnTo>
                    <a:pt x="1820477" y="314557"/>
                  </a:lnTo>
                  <a:cubicBezTo>
                    <a:pt x="1820477" y="322058"/>
                    <a:pt x="1814395" y="328140"/>
                    <a:pt x="1806894" y="328140"/>
                  </a:cubicBezTo>
                  <a:lnTo>
                    <a:pt x="13583" y="328140"/>
                  </a:lnTo>
                  <a:cubicBezTo>
                    <a:pt x="6081" y="328140"/>
                    <a:pt x="0" y="322058"/>
                    <a:pt x="0" y="314557"/>
                  </a:cubicBezTo>
                  <a:lnTo>
                    <a:pt x="0" y="13583"/>
                  </a:lnTo>
                  <a:cubicBezTo>
                    <a:pt x="0" y="6081"/>
                    <a:pt x="6081" y="0"/>
                    <a:pt x="13583" y="0"/>
                  </a:cubicBezTo>
                  <a:close/>
                </a:path>
              </a:pathLst>
            </a:custGeom>
            <a:solidFill>
              <a:srgbClr val="00A3DC">
                <a:alpha val="52941"/>
              </a:srgbClr>
            </a:solidFill>
          </p:spPr>
        </p:sp>
        <p:sp>
          <p:nvSpPr>
            <p:cNvPr name="TextBox 10" id="10"/>
            <p:cNvSpPr txBox="true"/>
            <p:nvPr/>
          </p:nvSpPr>
          <p:spPr>
            <a:xfrm>
              <a:off x="0" y="0"/>
              <a:ext cx="1820477" cy="328140"/>
            </a:xfrm>
            <a:prstGeom prst="rect">
              <a:avLst/>
            </a:prstGeom>
          </p:spPr>
          <p:txBody>
            <a:bodyPr anchor="ctr" rtlCol="false" tIns="51955" lIns="51955" bIns="51955" rIns="51955"/>
            <a:lstStyle/>
            <a:p>
              <a:pPr algn="ctr">
                <a:lnSpc>
                  <a:spcPts val="1829"/>
                </a:lnSpc>
              </a:pPr>
            </a:p>
          </p:txBody>
        </p:sp>
      </p:grpSp>
      <p:sp>
        <p:nvSpPr>
          <p:cNvPr name="TextBox 11" id="11"/>
          <p:cNvSpPr txBox="true"/>
          <p:nvPr/>
        </p:nvSpPr>
        <p:spPr>
          <a:xfrm rot="0">
            <a:off x="5351431" y="8546806"/>
            <a:ext cx="8295164" cy="1074073"/>
          </a:xfrm>
          <a:prstGeom prst="rect">
            <a:avLst/>
          </a:prstGeom>
        </p:spPr>
        <p:txBody>
          <a:bodyPr anchor="t" rtlCol="false" tIns="0" lIns="0" bIns="0" rIns="0">
            <a:spAutoFit/>
          </a:bodyPr>
          <a:lstStyle/>
          <a:p>
            <a:pPr algn="l">
              <a:lnSpc>
                <a:spcPts val="2174"/>
              </a:lnSpc>
            </a:pPr>
            <a:r>
              <a:rPr lang="en-US" b="true" sz="1553">
                <a:solidFill>
                  <a:srgbClr val="FFFFFF"/>
                </a:solidFill>
                <a:latin typeface="Montserrat Classic Bold"/>
                <a:ea typeface="Montserrat Classic Bold"/>
                <a:cs typeface="Montserrat Classic Bold"/>
                <a:sym typeface="Montserrat Classic Bold"/>
              </a:rPr>
              <a:t>Motion - </a:t>
            </a:r>
            <a:r>
              <a:rPr lang="en-US" sz="1553">
                <a:solidFill>
                  <a:srgbClr val="FFFFFF"/>
                </a:solidFill>
                <a:latin typeface="Montserrat Classic"/>
                <a:ea typeface="Montserrat Classic"/>
                <a:cs typeface="Montserrat Classic"/>
                <a:sym typeface="Montserrat Classic"/>
              </a:rPr>
              <a:t>As the team sets up the swaddling position, each responder needs to be mindful to keep the drag leg flat on the ground.  This amount of weight creates resistive friction against the ground and helps to keep the gaps used by the patient for momentum to a minimal.</a:t>
            </a:r>
          </a:p>
        </p:txBody>
      </p:sp>
      <p:sp>
        <p:nvSpPr>
          <p:cNvPr name="TextBox 12" id="12"/>
          <p:cNvSpPr txBox="true"/>
          <p:nvPr/>
        </p:nvSpPr>
        <p:spPr>
          <a:xfrm rot="0">
            <a:off x="5273547" y="7824183"/>
            <a:ext cx="8295164" cy="405987"/>
          </a:xfrm>
          <a:prstGeom prst="rect">
            <a:avLst/>
          </a:prstGeom>
        </p:spPr>
        <p:txBody>
          <a:bodyPr anchor="t" rtlCol="false" tIns="0" lIns="0" bIns="0" rIns="0">
            <a:spAutoFit/>
          </a:bodyPr>
          <a:lstStyle/>
          <a:p>
            <a:pPr algn="l">
              <a:lnSpc>
                <a:spcPts val="3352"/>
              </a:lnSpc>
            </a:pPr>
            <a:r>
              <a:rPr lang="en-US" sz="2394" b="true">
                <a:solidFill>
                  <a:srgbClr val="FFFFFF"/>
                </a:solidFill>
                <a:latin typeface="Montserrat Classic Bold"/>
                <a:ea typeface="Montserrat Classic Bold"/>
                <a:cs typeface="Montserrat Classic Bold"/>
                <a:sym typeface="Montserrat Classic Bold"/>
              </a:rPr>
              <a:t>“The Drag Leg stays flat on the ground at all times...”</a:t>
            </a:r>
          </a:p>
        </p:txBody>
      </p:sp>
      <p:sp>
        <p:nvSpPr>
          <p:cNvPr name="AutoShape 13" id="13"/>
          <p:cNvSpPr/>
          <p:nvPr/>
        </p:nvSpPr>
        <p:spPr>
          <a:xfrm>
            <a:off x="7980519" y="2632466"/>
            <a:ext cx="704407" cy="1358330"/>
          </a:xfrm>
          <a:prstGeom prst="line">
            <a:avLst/>
          </a:prstGeom>
          <a:ln cap="flat" w="57150">
            <a:solidFill>
              <a:srgbClr val="00A3DC"/>
            </a:solidFill>
            <a:prstDash val="solid"/>
            <a:headEnd type="none" len="sm" w="sm"/>
            <a:tailEnd type="arrow" len="sm" w="med"/>
          </a:ln>
        </p:spPr>
      </p:sp>
      <p:sp>
        <p:nvSpPr>
          <p:cNvPr name="AutoShape 14" id="14"/>
          <p:cNvSpPr/>
          <p:nvPr/>
        </p:nvSpPr>
        <p:spPr>
          <a:xfrm>
            <a:off x="8840534" y="2278038"/>
            <a:ext cx="1004737" cy="1293427"/>
          </a:xfrm>
          <a:prstGeom prst="line">
            <a:avLst/>
          </a:prstGeom>
          <a:ln cap="flat" w="57150">
            <a:solidFill>
              <a:srgbClr val="00A3DC"/>
            </a:solidFill>
            <a:prstDash val="solid"/>
            <a:headEnd type="none" len="sm" w="sm"/>
            <a:tailEnd type="arrow" len="sm" w="med"/>
          </a:ln>
        </p:spPr>
      </p:sp>
    </p:spTree>
  </p:cSld>
  <p:clrMapOvr>
    <a:masterClrMapping/>
  </p:clrMapOvr>
</p:sld>
</file>

<file path=ppt/slides/slide4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11681977" y="8182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Freeform 5" id="5"/>
          <p:cNvSpPr/>
          <p:nvPr/>
        </p:nvSpPr>
        <p:spPr>
          <a:xfrm flipH="false" flipV="false" rot="-9088373">
            <a:off x="11834377" y="9706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6" id="6"/>
          <p:cNvSpPr/>
          <p:nvPr/>
        </p:nvSpPr>
        <p:spPr>
          <a:xfrm flipH="false" flipV="false" rot="0">
            <a:off x="5343614" y="1035728"/>
            <a:ext cx="7978037" cy="5753344"/>
          </a:xfrm>
          <a:custGeom>
            <a:avLst/>
            <a:gdLst/>
            <a:ahLst/>
            <a:cxnLst/>
            <a:rect r="r" b="b" t="t" l="l"/>
            <a:pathLst>
              <a:path h="5753344" w="7978037">
                <a:moveTo>
                  <a:pt x="0" y="0"/>
                </a:moveTo>
                <a:lnTo>
                  <a:pt x="7978036" y="0"/>
                </a:lnTo>
                <a:lnTo>
                  <a:pt x="7978036" y="5753344"/>
                </a:lnTo>
                <a:lnTo>
                  <a:pt x="0" y="5753344"/>
                </a:lnTo>
                <a:lnTo>
                  <a:pt x="0" y="0"/>
                </a:lnTo>
                <a:close/>
              </a:path>
            </a:pathLst>
          </a:custGeom>
          <a:blipFill>
            <a:blip r:embed="rId4"/>
            <a:stretch>
              <a:fillRect l="0" t="-2000" r="0" b="-2000"/>
            </a:stretch>
          </a:blipFill>
        </p:spPr>
      </p:sp>
      <p:sp>
        <p:nvSpPr>
          <p:cNvPr name="AutoShape 7" id="7"/>
          <p:cNvSpPr/>
          <p:nvPr/>
        </p:nvSpPr>
        <p:spPr>
          <a:xfrm>
            <a:off x="8028511" y="2143961"/>
            <a:ext cx="655385" cy="1263799"/>
          </a:xfrm>
          <a:prstGeom prst="line">
            <a:avLst/>
          </a:prstGeom>
          <a:ln cap="flat" w="47625">
            <a:solidFill>
              <a:srgbClr val="00A3DC"/>
            </a:solidFill>
            <a:prstDash val="solid"/>
            <a:headEnd type="none" len="sm" w="sm"/>
            <a:tailEnd type="arrow" len="sm" w="med"/>
          </a:ln>
        </p:spPr>
      </p:sp>
      <p:sp>
        <p:nvSpPr>
          <p:cNvPr name="AutoShape 8" id="8"/>
          <p:cNvSpPr/>
          <p:nvPr/>
        </p:nvSpPr>
        <p:spPr>
          <a:xfrm>
            <a:off x="8828675" y="1814199"/>
            <a:ext cx="934814" cy="1203412"/>
          </a:xfrm>
          <a:prstGeom prst="line">
            <a:avLst/>
          </a:prstGeom>
          <a:ln cap="flat" w="47625">
            <a:solidFill>
              <a:srgbClr val="00A3DC"/>
            </a:solidFill>
            <a:prstDash val="solid"/>
            <a:headEnd type="none" len="sm" w="sm"/>
            <a:tailEnd type="arrow" len="sm" w="med"/>
          </a:ln>
        </p:spPr>
      </p:sp>
      <p:sp>
        <p:nvSpPr>
          <p:cNvPr name="Freeform 9" id="9"/>
          <p:cNvSpPr/>
          <p:nvPr/>
        </p:nvSpPr>
        <p:spPr>
          <a:xfrm flipH="false" flipV="false" rot="0">
            <a:off x="8431095" y="1994302"/>
            <a:ext cx="505601" cy="482217"/>
          </a:xfrm>
          <a:custGeom>
            <a:avLst/>
            <a:gdLst/>
            <a:ahLst/>
            <a:cxnLst/>
            <a:rect r="r" b="b" t="t" l="l"/>
            <a:pathLst>
              <a:path h="482217" w="505601">
                <a:moveTo>
                  <a:pt x="0" y="0"/>
                </a:moveTo>
                <a:lnTo>
                  <a:pt x="505602" y="0"/>
                </a:lnTo>
                <a:lnTo>
                  <a:pt x="505602" y="482217"/>
                </a:lnTo>
                <a:lnTo>
                  <a:pt x="0" y="48221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0" id="10"/>
          <p:cNvSpPr txBox="true"/>
          <p:nvPr/>
        </p:nvSpPr>
        <p:spPr>
          <a:xfrm rot="0">
            <a:off x="5343614" y="491896"/>
            <a:ext cx="5099343" cy="287019"/>
          </a:xfrm>
          <a:prstGeom prst="rect">
            <a:avLst/>
          </a:prstGeom>
        </p:spPr>
        <p:txBody>
          <a:bodyPr anchor="t" rtlCol="false" tIns="0" lIns="0" bIns="0" rIns="0">
            <a:spAutoFit/>
          </a:bodyPr>
          <a:lstStyle/>
          <a:p>
            <a:pPr algn="l">
              <a:lnSpc>
                <a:spcPts val="2124"/>
              </a:lnSpc>
            </a:pPr>
            <a:r>
              <a:rPr lang="en-US" sz="2167" i="true" spc="-127">
                <a:solidFill>
                  <a:srgbClr val="FFFFFF"/>
                </a:solidFill>
                <a:latin typeface="Montserrat Extra-Bold Italics"/>
                <a:ea typeface="Montserrat Extra-Bold Italics"/>
                <a:cs typeface="Montserrat Extra-Bold Italics"/>
                <a:sym typeface="Montserrat Extra-Bold Italics"/>
              </a:rPr>
              <a:t>THE SWADDLING POSITION...</a:t>
            </a:r>
          </a:p>
        </p:txBody>
      </p:sp>
      <p:grpSp>
        <p:nvGrpSpPr>
          <p:cNvPr name="Group 11" id="11"/>
          <p:cNvGrpSpPr/>
          <p:nvPr/>
        </p:nvGrpSpPr>
        <p:grpSpPr>
          <a:xfrm rot="0">
            <a:off x="5271150" y="7436383"/>
            <a:ext cx="8050501" cy="2396821"/>
            <a:chOff x="0" y="0"/>
            <a:chExt cx="1820477" cy="541998"/>
          </a:xfrm>
        </p:grpSpPr>
        <p:sp>
          <p:nvSpPr>
            <p:cNvPr name="Freeform 12" id="12"/>
            <p:cNvSpPr/>
            <p:nvPr/>
          </p:nvSpPr>
          <p:spPr>
            <a:xfrm flipH="false" flipV="false" rot="0">
              <a:off x="0" y="0"/>
              <a:ext cx="1820477" cy="541998"/>
            </a:xfrm>
            <a:custGeom>
              <a:avLst/>
              <a:gdLst/>
              <a:ahLst/>
              <a:cxnLst/>
              <a:rect r="r" b="b" t="t" l="l"/>
              <a:pathLst>
                <a:path h="541998" w="1820477">
                  <a:moveTo>
                    <a:pt x="14599" y="0"/>
                  </a:moveTo>
                  <a:lnTo>
                    <a:pt x="1805878" y="0"/>
                  </a:lnTo>
                  <a:cubicBezTo>
                    <a:pt x="1813941" y="0"/>
                    <a:pt x="1820477" y="6536"/>
                    <a:pt x="1820477" y="14599"/>
                  </a:cubicBezTo>
                  <a:lnTo>
                    <a:pt x="1820477" y="527399"/>
                  </a:lnTo>
                  <a:cubicBezTo>
                    <a:pt x="1820477" y="535462"/>
                    <a:pt x="1813941" y="541998"/>
                    <a:pt x="1805878" y="541998"/>
                  </a:cubicBezTo>
                  <a:lnTo>
                    <a:pt x="14599" y="541998"/>
                  </a:lnTo>
                  <a:cubicBezTo>
                    <a:pt x="6536" y="541998"/>
                    <a:pt x="0" y="535462"/>
                    <a:pt x="0" y="527399"/>
                  </a:cubicBezTo>
                  <a:lnTo>
                    <a:pt x="0" y="14599"/>
                  </a:lnTo>
                  <a:cubicBezTo>
                    <a:pt x="0" y="6536"/>
                    <a:pt x="6536" y="0"/>
                    <a:pt x="14599" y="0"/>
                  </a:cubicBezTo>
                  <a:close/>
                </a:path>
              </a:pathLst>
            </a:custGeom>
            <a:solidFill>
              <a:srgbClr val="FF0000">
                <a:alpha val="52941"/>
              </a:srgbClr>
            </a:solidFill>
          </p:spPr>
        </p:sp>
        <p:sp>
          <p:nvSpPr>
            <p:cNvPr name="TextBox 13" id="13"/>
            <p:cNvSpPr txBox="true"/>
            <p:nvPr/>
          </p:nvSpPr>
          <p:spPr>
            <a:xfrm>
              <a:off x="0" y="0"/>
              <a:ext cx="1820477" cy="541998"/>
            </a:xfrm>
            <a:prstGeom prst="rect">
              <a:avLst/>
            </a:prstGeom>
          </p:spPr>
          <p:txBody>
            <a:bodyPr anchor="ctr" rtlCol="false" tIns="51955" lIns="51955" bIns="51955" rIns="51955"/>
            <a:lstStyle/>
            <a:p>
              <a:pPr algn="ctr">
                <a:lnSpc>
                  <a:spcPts val="1829"/>
                </a:lnSpc>
              </a:pPr>
            </a:p>
          </p:txBody>
        </p:sp>
      </p:grpSp>
      <p:sp>
        <p:nvSpPr>
          <p:cNvPr name="TextBox 14" id="14"/>
          <p:cNvSpPr txBox="true"/>
          <p:nvPr/>
        </p:nvSpPr>
        <p:spPr>
          <a:xfrm rot="0">
            <a:off x="5603779" y="7605602"/>
            <a:ext cx="7543108" cy="2020283"/>
          </a:xfrm>
          <a:prstGeom prst="rect">
            <a:avLst/>
          </a:prstGeom>
        </p:spPr>
        <p:txBody>
          <a:bodyPr anchor="t" rtlCol="false" tIns="0" lIns="0" bIns="0" rIns="0">
            <a:spAutoFit/>
          </a:bodyPr>
          <a:lstStyle/>
          <a:p>
            <a:pPr algn="l">
              <a:lnSpc>
                <a:spcPts val="2023"/>
              </a:lnSpc>
            </a:pPr>
            <a:r>
              <a:rPr lang="en-US" sz="1445" b="true">
                <a:solidFill>
                  <a:srgbClr val="FFFFFF"/>
                </a:solidFill>
                <a:latin typeface="Montserrat Classic Bold"/>
                <a:ea typeface="Montserrat Classic Bold"/>
                <a:cs typeface="Montserrat Classic Bold"/>
                <a:sym typeface="Montserrat Classic Bold"/>
              </a:rPr>
              <a:t>Motion - </a:t>
            </a:r>
            <a:r>
              <a:rPr lang="en-US" sz="1445">
                <a:solidFill>
                  <a:srgbClr val="FFFFFF"/>
                </a:solidFill>
                <a:latin typeface="Montserrat Classic"/>
                <a:ea typeface="Montserrat Classic"/>
                <a:cs typeface="Montserrat Classic"/>
                <a:sym typeface="Montserrat Classic"/>
              </a:rPr>
              <a:t> The human leg is often the strongest muscle group on the body as it carries the total body weight daily.  The effort to try and hold down the patient’s legs in this manner is misguided and does not accomplish anything of any real productive measure...more than likely your one leg can easily be moved away by the patient’s leg thus creating unnecessary effort. </a:t>
            </a:r>
          </a:p>
          <a:p>
            <a:pPr algn="l">
              <a:lnSpc>
                <a:spcPts val="2023"/>
              </a:lnSpc>
            </a:pPr>
          </a:p>
          <a:p>
            <a:pPr algn="l">
              <a:lnSpc>
                <a:spcPts val="2023"/>
              </a:lnSpc>
            </a:pPr>
            <a:r>
              <a:rPr lang="en-US" sz="1445">
                <a:solidFill>
                  <a:srgbClr val="FFFFFF"/>
                </a:solidFill>
                <a:latin typeface="Montserrat Classic"/>
                <a:ea typeface="Montserrat Classic"/>
                <a:cs typeface="Montserrat Classic"/>
                <a:sym typeface="Montserrat Classic"/>
              </a:rPr>
              <a:t>Remember the goal is not to stop all motion but to contain the motion so it can not cause injury.</a:t>
            </a:r>
          </a:p>
        </p:txBody>
      </p:sp>
      <p:sp>
        <p:nvSpPr>
          <p:cNvPr name="TextBox 15" id="15"/>
          <p:cNvSpPr txBox="true"/>
          <p:nvPr/>
        </p:nvSpPr>
        <p:spPr>
          <a:xfrm rot="0">
            <a:off x="5343614" y="6998259"/>
            <a:ext cx="7717872" cy="381047"/>
          </a:xfrm>
          <a:prstGeom prst="rect">
            <a:avLst/>
          </a:prstGeom>
        </p:spPr>
        <p:txBody>
          <a:bodyPr anchor="t" rtlCol="false" tIns="0" lIns="0" bIns="0" rIns="0">
            <a:spAutoFit/>
          </a:bodyPr>
          <a:lstStyle/>
          <a:p>
            <a:pPr algn="l">
              <a:lnSpc>
                <a:spcPts val="3119"/>
              </a:lnSpc>
            </a:pPr>
            <a:r>
              <a:rPr lang="en-US" sz="2227" b="true">
                <a:solidFill>
                  <a:srgbClr val="FFFFFF"/>
                </a:solidFill>
                <a:latin typeface="Montserrat Classic Bold"/>
                <a:ea typeface="Montserrat Classic Bold"/>
                <a:cs typeface="Montserrat Classic Bold"/>
                <a:sym typeface="Montserrat Classic Bold"/>
              </a:rPr>
              <a:t>“Staff do not place their legs over the patient’s legs...”</a:t>
            </a:r>
          </a:p>
        </p:txBody>
      </p:sp>
    </p:spTree>
  </p:cSld>
  <p:clrMapOvr>
    <a:masterClrMapping/>
  </p:clrMapOvr>
</p:sld>
</file>

<file path=ppt/slides/slide4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11681977" y="8182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Freeform 5" id="5"/>
          <p:cNvSpPr/>
          <p:nvPr/>
        </p:nvSpPr>
        <p:spPr>
          <a:xfrm flipH="false" flipV="false" rot="-9088373">
            <a:off x="11834377" y="9706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6" id="6"/>
          <p:cNvSpPr/>
          <p:nvPr/>
        </p:nvSpPr>
        <p:spPr>
          <a:xfrm flipH="false" flipV="false" rot="0">
            <a:off x="4720328" y="1102570"/>
            <a:ext cx="9305755" cy="7036876"/>
          </a:xfrm>
          <a:custGeom>
            <a:avLst/>
            <a:gdLst/>
            <a:ahLst/>
            <a:cxnLst/>
            <a:rect r="r" b="b" t="t" l="l"/>
            <a:pathLst>
              <a:path h="7036876" w="9305755">
                <a:moveTo>
                  <a:pt x="0" y="0"/>
                </a:moveTo>
                <a:lnTo>
                  <a:pt x="9305755" y="0"/>
                </a:lnTo>
                <a:lnTo>
                  <a:pt x="9305755" y="7036877"/>
                </a:lnTo>
                <a:lnTo>
                  <a:pt x="0" y="7036877"/>
                </a:lnTo>
                <a:lnTo>
                  <a:pt x="0" y="0"/>
                </a:lnTo>
                <a:close/>
              </a:path>
            </a:pathLst>
          </a:custGeom>
          <a:blipFill>
            <a:blip r:embed="rId4"/>
            <a:stretch>
              <a:fillRect l="0" t="0" r="-824" b="0"/>
            </a:stretch>
          </a:blipFill>
        </p:spPr>
      </p:sp>
      <p:sp>
        <p:nvSpPr>
          <p:cNvPr name="Freeform 7" id="7"/>
          <p:cNvSpPr/>
          <p:nvPr/>
        </p:nvSpPr>
        <p:spPr>
          <a:xfrm flipH="false" flipV="false" rot="0">
            <a:off x="8288439" y="2229632"/>
            <a:ext cx="585994" cy="558892"/>
          </a:xfrm>
          <a:custGeom>
            <a:avLst/>
            <a:gdLst/>
            <a:ahLst/>
            <a:cxnLst/>
            <a:rect r="r" b="b" t="t" l="l"/>
            <a:pathLst>
              <a:path h="558892" w="585994">
                <a:moveTo>
                  <a:pt x="0" y="0"/>
                </a:moveTo>
                <a:lnTo>
                  <a:pt x="585994" y="0"/>
                </a:lnTo>
                <a:lnTo>
                  <a:pt x="585994" y="558892"/>
                </a:lnTo>
                <a:lnTo>
                  <a:pt x="0" y="55889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AutoShape 8" id="8"/>
          <p:cNvSpPr/>
          <p:nvPr/>
        </p:nvSpPr>
        <p:spPr>
          <a:xfrm>
            <a:off x="7823862" y="2229632"/>
            <a:ext cx="757574" cy="1460854"/>
          </a:xfrm>
          <a:prstGeom prst="line">
            <a:avLst/>
          </a:prstGeom>
          <a:ln cap="flat" w="57150">
            <a:solidFill>
              <a:srgbClr val="00A3DC"/>
            </a:solidFill>
            <a:prstDash val="solid"/>
            <a:headEnd type="none" len="sm" w="sm"/>
            <a:tailEnd type="arrow" len="sm" w="med"/>
          </a:ln>
        </p:spPr>
      </p:sp>
      <p:sp>
        <p:nvSpPr>
          <p:cNvPr name="AutoShape 9" id="9"/>
          <p:cNvSpPr/>
          <p:nvPr/>
        </p:nvSpPr>
        <p:spPr>
          <a:xfrm>
            <a:off x="8748788" y="1848454"/>
            <a:ext cx="1080572" cy="1391051"/>
          </a:xfrm>
          <a:prstGeom prst="line">
            <a:avLst/>
          </a:prstGeom>
          <a:ln cap="flat" w="57150">
            <a:solidFill>
              <a:srgbClr val="00A3DC"/>
            </a:solidFill>
            <a:prstDash val="solid"/>
            <a:headEnd type="none" len="sm" w="sm"/>
            <a:tailEnd type="arrow" len="sm" w="med"/>
          </a:ln>
        </p:spPr>
      </p:sp>
      <p:sp>
        <p:nvSpPr>
          <p:cNvPr name="AutoShape 10" id="10"/>
          <p:cNvSpPr/>
          <p:nvPr/>
        </p:nvSpPr>
        <p:spPr>
          <a:xfrm flipH="true">
            <a:off x="5912912" y="2229632"/>
            <a:ext cx="163816" cy="1473062"/>
          </a:xfrm>
          <a:prstGeom prst="line">
            <a:avLst/>
          </a:prstGeom>
          <a:ln cap="flat" w="57150">
            <a:solidFill>
              <a:srgbClr val="00A3DC"/>
            </a:solidFill>
            <a:prstDash val="solid"/>
            <a:headEnd type="none" len="sm" w="sm"/>
            <a:tailEnd type="arrow" len="sm" w="med"/>
          </a:ln>
        </p:spPr>
      </p:sp>
      <p:sp>
        <p:nvSpPr>
          <p:cNvPr name="AutoShape 11" id="11"/>
          <p:cNvSpPr/>
          <p:nvPr/>
        </p:nvSpPr>
        <p:spPr>
          <a:xfrm>
            <a:off x="10728307" y="1492474"/>
            <a:ext cx="213121" cy="1016604"/>
          </a:xfrm>
          <a:prstGeom prst="line">
            <a:avLst/>
          </a:prstGeom>
          <a:ln cap="flat" w="57150">
            <a:solidFill>
              <a:srgbClr val="00A3DC"/>
            </a:solidFill>
            <a:prstDash val="solid"/>
            <a:headEnd type="none" len="sm" w="sm"/>
            <a:tailEnd type="arrow" len="sm" w="med"/>
          </a:ln>
        </p:spPr>
      </p:sp>
      <p:grpSp>
        <p:nvGrpSpPr>
          <p:cNvPr name="Group 12" id="12"/>
          <p:cNvGrpSpPr/>
          <p:nvPr/>
        </p:nvGrpSpPr>
        <p:grpSpPr>
          <a:xfrm rot="0">
            <a:off x="4804091" y="8866069"/>
            <a:ext cx="9305755" cy="997561"/>
            <a:chOff x="0" y="0"/>
            <a:chExt cx="1820477" cy="195152"/>
          </a:xfrm>
        </p:grpSpPr>
        <p:sp>
          <p:nvSpPr>
            <p:cNvPr name="Freeform 13" id="13"/>
            <p:cNvSpPr/>
            <p:nvPr/>
          </p:nvSpPr>
          <p:spPr>
            <a:xfrm flipH="false" flipV="false" rot="0">
              <a:off x="0" y="0"/>
              <a:ext cx="1820477" cy="195152"/>
            </a:xfrm>
            <a:custGeom>
              <a:avLst/>
              <a:gdLst/>
              <a:ahLst/>
              <a:cxnLst/>
              <a:rect r="r" b="b" t="t" l="l"/>
              <a:pathLst>
                <a:path h="195152" w="1820477">
                  <a:moveTo>
                    <a:pt x="12630" y="0"/>
                  </a:moveTo>
                  <a:lnTo>
                    <a:pt x="1807847" y="0"/>
                  </a:lnTo>
                  <a:cubicBezTo>
                    <a:pt x="1811197" y="0"/>
                    <a:pt x="1814409" y="1331"/>
                    <a:pt x="1816778" y="3699"/>
                  </a:cubicBezTo>
                  <a:cubicBezTo>
                    <a:pt x="1819146" y="6068"/>
                    <a:pt x="1820477" y="9280"/>
                    <a:pt x="1820477" y="12630"/>
                  </a:cubicBezTo>
                  <a:lnTo>
                    <a:pt x="1820477" y="182522"/>
                  </a:lnTo>
                  <a:cubicBezTo>
                    <a:pt x="1820477" y="185872"/>
                    <a:pt x="1819146" y="189084"/>
                    <a:pt x="1816778" y="191453"/>
                  </a:cubicBezTo>
                  <a:cubicBezTo>
                    <a:pt x="1814409" y="193821"/>
                    <a:pt x="1811197" y="195152"/>
                    <a:pt x="1807847" y="195152"/>
                  </a:cubicBezTo>
                  <a:lnTo>
                    <a:pt x="12630" y="195152"/>
                  </a:lnTo>
                  <a:cubicBezTo>
                    <a:pt x="9280" y="195152"/>
                    <a:pt x="6068" y="193821"/>
                    <a:pt x="3699" y="191453"/>
                  </a:cubicBezTo>
                  <a:cubicBezTo>
                    <a:pt x="1331" y="189084"/>
                    <a:pt x="0" y="185872"/>
                    <a:pt x="0" y="182522"/>
                  </a:cubicBezTo>
                  <a:lnTo>
                    <a:pt x="0" y="12630"/>
                  </a:lnTo>
                  <a:cubicBezTo>
                    <a:pt x="0" y="9280"/>
                    <a:pt x="1331" y="6068"/>
                    <a:pt x="3699" y="3699"/>
                  </a:cubicBezTo>
                  <a:cubicBezTo>
                    <a:pt x="6068" y="1331"/>
                    <a:pt x="9280" y="0"/>
                    <a:pt x="12630" y="0"/>
                  </a:cubicBezTo>
                  <a:close/>
                </a:path>
              </a:pathLst>
            </a:custGeom>
            <a:solidFill>
              <a:srgbClr val="00A3DC">
                <a:alpha val="52941"/>
              </a:srgbClr>
            </a:solidFill>
          </p:spPr>
        </p:sp>
        <p:sp>
          <p:nvSpPr>
            <p:cNvPr name="TextBox 14" id="14"/>
            <p:cNvSpPr txBox="true"/>
            <p:nvPr/>
          </p:nvSpPr>
          <p:spPr>
            <a:xfrm>
              <a:off x="0" y="0"/>
              <a:ext cx="1820477" cy="195152"/>
            </a:xfrm>
            <a:prstGeom prst="rect">
              <a:avLst/>
            </a:prstGeom>
          </p:spPr>
          <p:txBody>
            <a:bodyPr anchor="ctr" rtlCol="false" tIns="51955" lIns="51955" bIns="51955" rIns="51955"/>
            <a:lstStyle/>
            <a:p>
              <a:pPr algn="ctr">
                <a:lnSpc>
                  <a:spcPts val="1829"/>
                </a:lnSpc>
              </a:pPr>
            </a:p>
          </p:txBody>
        </p:sp>
      </p:grpSp>
      <p:sp>
        <p:nvSpPr>
          <p:cNvPr name="TextBox 15" id="15"/>
          <p:cNvSpPr txBox="true"/>
          <p:nvPr/>
        </p:nvSpPr>
        <p:spPr>
          <a:xfrm rot="0">
            <a:off x="4720328" y="629094"/>
            <a:ext cx="5894445" cy="318662"/>
          </a:xfrm>
          <a:prstGeom prst="rect">
            <a:avLst/>
          </a:prstGeom>
        </p:spPr>
        <p:txBody>
          <a:bodyPr anchor="t" rtlCol="false" tIns="0" lIns="0" bIns="0" rIns="0">
            <a:spAutoFit/>
          </a:bodyPr>
          <a:lstStyle/>
          <a:p>
            <a:pPr algn="l">
              <a:lnSpc>
                <a:spcPts val="2455"/>
              </a:lnSpc>
            </a:pPr>
            <a:r>
              <a:rPr lang="en-US" sz="2505" i="true" spc="-147">
                <a:solidFill>
                  <a:srgbClr val="FFFFFF"/>
                </a:solidFill>
                <a:latin typeface="Montserrat Extra-Bold Italics"/>
                <a:ea typeface="Montserrat Extra-Bold Italics"/>
                <a:cs typeface="Montserrat Extra-Bold Italics"/>
                <a:sym typeface="Montserrat Extra-Bold Italics"/>
              </a:rPr>
              <a:t>THE SWADDLING POSITION...</a:t>
            </a:r>
          </a:p>
        </p:txBody>
      </p:sp>
      <p:sp>
        <p:nvSpPr>
          <p:cNvPr name="TextBox 16" id="16"/>
          <p:cNvSpPr txBox="true"/>
          <p:nvPr/>
        </p:nvSpPr>
        <p:spPr>
          <a:xfrm rot="0">
            <a:off x="4996337" y="9056826"/>
            <a:ext cx="8921262" cy="579090"/>
          </a:xfrm>
          <a:prstGeom prst="rect">
            <a:avLst/>
          </a:prstGeom>
        </p:spPr>
        <p:txBody>
          <a:bodyPr anchor="t" rtlCol="false" tIns="0" lIns="0" bIns="0" rIns="0">
            <a:spAutoFit/>
          </a:bodyPr>
          <a:lstStyle/>
          <a:p>
            <a:pPr algn="l">
              <a:lnSpc>
                <a:spcPts val="2338"/>
              </a:lnSpc>
            </a:pPr>
            <a:r>
              <a:rPr lang="en-US" b="true" sz="1670">
                <a:solidFill>
                  <a:srgbClr val="FFFFFF"/>
                </a:solidFill>
                <a:latin typeface="Montserrat Classic Bold"/>
                <a:ea typeface="Montserrat Classic Bold"/>
                <a:cs typeface="Montserrat Classic Bold"/>
                <a:sym typeface="Montserrat Classic Bold"/>
              </a:rPr>
              <a:t>Motion - </a:t>
            </a:r>
            <a:r>
              <a:rPr lang="en-US" sz="1670">
                <a:solidFill>
                  <a:srgbClr val="FFFFFF"/>
                </a:solidFill>
                <a:latin typeface="Montserrat Classic"/>
                <a:ea typeface="Montserrat Classic"/>
                <a:cs typeface="Montserrat Classic"/>
                <a:sym typeface="Montserrat Classic"/>
              </a:rPr>
              <a:t>Putting an outside knee (Army Crawl) bend stabilizes the containment so it does not roll &amp; allows the responders to create the “push in &amp; up” motion.   </a:t>
            </a:r>
          </a:p>
        </p:txBody>
      </p:sp>
      <p:sp>
        <p:nvSpPr>
          <p:cNvPr name="TextBox 17" id="17"/>
          <p:cNvSpPr txBox="true"/>
          <p:nvPr/>
        </p:nvSpPr>
        <p:spPr>
          <a:xfrm rot="0">
            <a:off x="4996337" y="8241411"/>
            <a:ext cx="8921262" cy="465543"/>
          </a:xfrm>
          <a:prstGeom prst="rect">
            <a:avLst/>
          </a:prstGeom>
        </p:spPr>
        <p:txBody>
          <a:bodyPr anchor="t" rtlCol="false" tIns="0" lIns="0" bIns="0" rIns="0">
            <a:spAutoFit/>
          </a:bodyPr>
          <a:lstStyle/>
          <a:p>
            <a:pPr algn="l">
              <a:lnSpc>
                <a:spcPts val="3800"/>
              </a:lnSpc>
            </a:pPr>
            <a:r>
              <a:rPr lang="en-US" sz="2714" b="true">
                <a:solidFill>
                  <a:srgbClr val="FFFFFF"/>
                </a:solidFill>
                <a:latin typeface="Montserrat Classic Bold"/>
                <a:ea typeface="Montserrat Classic Bold"/>
                <a:cs typeface="Montserrat Classic Bold"/>
                <a:sym typeface="Montserrat Classic Bold"/>
              </a:rPr>
              <a:t>Outside Leg Creates an “Army Crawl” bend...</a:t>
            </a:r>
          </a:p>
        </p:txBody>
      </p:sp>
    </p:spTree>
  </p:cSld>
  <p:clrMapOvr>
    <a:masterClrMapping/>
  </p:clrMapOvr>
</p:sld>
</file>

<file path=ppt/slides/slide4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11681977" y="8182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Freeform 5" id="5"/>
          <p:cNvSpPr/>
          <p:nvPr/>
        </p:nvSpPr>
        <p:spPr>
          <a:xfrm flipH="false" flipV="false" rot="-9088373">
            <a:off x="11834377" y="9706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6" id="6"/>
          <p:cNvSpPr/>
          <p:nvPr/>
        </p:nvSpPr>
        <p:spPr>
          <a:xfrm flipH="false" flipV="false" rot="0">
            <a:off x="5357405" y="1054383"/>
            <a:ext cx="7961598" cy="6020445"/>
          </a:xfrm>
          <a:custGeom>
            <a:avLst/>
            <a:gdLst/>
            <a:ahLst/>
            <a:cxnLst/>
            <a:rect r="r" b="b" t="t" l="l"/>
            <a:pathLst>
              <a:path h="6020445" w="7961598">
                <a:moveTo>
                  <a:pt x="0" y="0"/>
                </a:moveTo>
                <a:lnTo>
                  <a:pt x="7961598" y="0"/>
                </a:lnTo>
                <a:lnTo>
                  <a:pt x="7961598" y="6020445"/>
                </a:lnTo>
                <a:lnTo>
                  <a:pt x="0" y="6020445"/>
                </a:lnTo>
                <a:lnTo>
                  <a:pt x="0" y="0"/>
                </a:lnTo>
                <a:close/>
              </a:path>
            </a:pathLst>
          </a:custGeom>
          <a:blipFill>
            <a:blip r:embed="rId4"/>
            <a:stretch>
              <a:fillRect l="0" t="0" r="-824" b="0"/>
            </a:stretch>
          </a:blipFill>
        </p:spPr>
      </p:sp>
      <p:sp>
        <p:nvSpPr>
          <p:cNvPr name="Freeform 7" id="7"/>
          <p:cNvSpPr/>
          <p:nvPr/>
        </p:nvSpPr>
        <p:spPr>
          <a:xfrm flipH="false" flipV="false" rot="0">
            <a:off x="8410125" y="2214041"/>
            <a:ext cx="501351" cy="478163"/>
          </a:xfrm>
          <a:custGeom>
            <a:avLst/>
            <a:gdLst/>
            <a:ahLst/>
            <a:cxnLst/>
            <a:rect r="r" b="b" t="t" l="l"/>
            <a:pathLst>
              <a:path h="478163" w="501351">
                <a:moveTo>
                  <a:pt x="0" y="0"/>
                </a:moveTo>
                <a:lnTo>
                  <a:pt x="501351" y="0"/>
                </a:lnTo>
                <a:lnTo>
                  <a:pt x="501351" y="478163"/>
                </a:lnTo>
                <a:lnTo>
                  <a:pt x="0" y="47816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AutoShape 8" id="8"/>
          <p:cNvSpPr/>
          <p:nvPr/>
        </p:nvSpPr>
        <p:spPr>
          <a:xfrm>
            <a:off x="8012653" y="2214041"/>
            <a:ext cx="648147" cy="1249843"/>
          </a:xfrm>
          <a:prstGeom prst="line">
            <a:avLst/>
          </a:prstGeom>
          <a:ln cap="flat" w="47625">
            <a:solidFill>
              <a:srgbClr val="00A3DC"/>
            </a:solidFill>
            <a:prstDash val="solid"/>
            <a:headEnd type="none" len="sm" w="sm"/>
            <a:tailEnd type="arrow" len="sm" w="med"/>
          </a:ln>
        </p:spPr>
      </p:sp>
      <p:sp>
        <p:nvSpPr>
          <p:cNvPr name="AutoShape 9" id="9"/>
          <p:cNvSpPr/>
          <p:nvPr/>
        </p:nvSpPr>
        <p:spPr>
          <a:xfrm>
            <a:off x="8803980" y="1887921"/>
            <a:ext cx="924491" cy="1190123"/>
          </a:xfrm>
          <a:prstGeom prst="line">
            <a:avLst/>
          </a:prstGeom>
          <a:ln cap="flat" w="47625">
            <a:solidFill>
              <a:srgbClr val="00A3DC"/>
            </a:solidFill>
            <a:prstDash val="solid"/>
            <a:headEnd type="none" len="sm" w="sm"/>
            <a:tailEnd type="arrow" len="sm" w="med"/>
          </a:ln>
        </p:spPr>
      </p:sp>
      <p:sp>
        <p:nvSpPr>
          <p:cNvPr name="AutoShape 10" id="10"/>
          <p:cNvSpPr/>
          <p:nvPr/>
        </p:nvSpPr>
        <p:spPr>
          <a:xfrm flipH="true">
            <a:off x="6377727" y="2214041"/>
            <a:ext cx="140154" cy="1260288"/>
          </a:xfrm>
          <a:prstGeom prst="line">
            <a:avLst/>
          </a:prstGeom>
          <a:ln cap="flat" w="47625">
            <a:solidFill>
              <a:srgbClr val="00A3DC"/>
            </a:solidFill>
            <a:prstDash val="solid"/>
            <a:headEnd type="none" len="sm" w="sm"/>
            <a:tailEnd type="arrow" len="sm" w="med"/>
          </a:ln>
        </p:spPr>
      </p:sp>
      <p:sp>
        <p:nvSpPr>
          <p:cNvPr name="AutoShape 11" id="11"/>
          <p:cNvSpPr/>
          <p:nvPr/>
        </p:nvSpPr>
        <p:spPr>
          <a:xfrm>
            <a:off x="10497570" y="1583360"/>
            <a:ext cx="182337" cy="869762"/>
          </a:xfrm>
          <a:prstGeom prst="line">
            <a:avLst/>
          </a:prstGeom>
          <a:ln cap="flat" w="47625">
            <a:solidFill>
              <a:srgbClr val="00A3DC"/>
            </a:solidFill>
            <a:prstDash val="solid"/>
            <a:headEnd type="none" len="sm" w="sm"/>
            <a:tailEnd type="arrow" len="sm" w="med"/>
          </a:ln>
        </p:spPr>
      </p:sp>
      <p:sp>
        <p:nvSpPr>
          <p:cNvPr name="AutoShape 12" id="12"/>
          <p:cNvSpPr/>
          <p:nvPr/>
        </p:nvSpPr>
        <p:spPr>
          <a:xfrm>
            <a:off x="6377727" y="3876359"/>
            <a:ext cx="3194738" cy="847812"/>
          </a:xfrm>
          <a:prstGeom prst="line">
            <a:avLst/>
          </a:prstGeom>
          <a:ln cap="flat" w="47625">
            <a:solidFill>
              <a:srgbClr val="FDFF0E"/>
            </a:solidFill>
            <a:prstDash val="solid"/>
            <a:headEnd type="none" len="sm" w="sm"/>
            <a:tailEnd type="arrow" len="sm" w="med"/>
          </a:ln>
        </p:spPr>
      </p:sp>
      <p:sp>
        <p:nvSpPr>
          <p:cNvPr name="AutoShape 13" id="13"/>
          <p:cNvSpPr/>
          <p:nvPr/>
        </p:nvSpPr>
        <p:spPr>
          <a:xfrm flipV="true">
            <a:off x="6377727" y="3653354"/>
            <a:ext cx="2283073" cy="223005"/>
          </a:xfrm>
          <a:prstGeom prst="line">
            <a:avLst/>
          </a:prstGeom>
          <a:ln cap="flat" w="47625">
            <a:solidFill>
              <a:srgbClr val="FDFF0E"/>
            </a:solidFill>
            <a:prstDash val="solid"/>
            <a:headEnd type="none" len="sm" w="sm"/>
            <a:tailEnd type="arrow" len="sm" w="med"/>
          </a:ln>
        </p:spPr>
      </p:sp>
      <p:sp>
        <p:nvSpPr>
          <p:cNvPr name="AutoShape 14" id="14"/>
          <p:cNvSpPr/>
          <p:nvPr/>
        </p:nvSpPr>
        <p:spPr>
          <a:xfrm flipH="true">
            <a:off x="9825638" y="2564873"/>
            <a:ext cx="1033424" cy="692540"/>
          </a:xfrm>
          <a:prstGeom prst="line">
            <a:avLst/>
          </a:prstGeom>
          <a:ln cap="flat" w="47625">
            <a:solidFill>
              <a:srgbClr val="FDFF0E"/>
            </a:solidFill>
            <a:prstDash val="solid"/>
            <a:headEnd type="none" len="sm" w="sm"/>
            <a:tailEnd type="arrow" len="sm" w="med"/>
          </a:ln>
        </p:spPr>
      </p:sp>
      <p:sp>
        <p:nvSpPr>
          <p:cNvPr name="AutoShape 15" id="15"/>
          <p:cNvSpPr/>
          <p:nvPr/>
        </p:nvSpPr>
        <p:spPr>
          <a:xfrm flipH="true">
            <a:off x="10692537" y="2564873"/>
            <a:ext cx="166525" cy="1610399"/>
          </a:xfrm>
          <a:prstGeom prst="line">
            <a:avLst/>
          </a:prstGeom>
          <a:ln cap="flat" w="47625">
            <a:solidFill>
              <a:srgbClr val="FDFF0E"/>
            </a:solidFill>
            <a:prstDash val="solid"/>
            <a:headEnd type="none" len="sm" w="sm"/>
            <a:tailEnd type="arrow" len="sm" w="med"/>
          </a:ln>
        </p:spPr>
      </p:sp>
      <p:sp>
        <p:nvSpPr>
          <p:cNvPr name="TextBox 16" id="16"/>
          <p:cNvSpPr txBox="true"/>
          <p:nvPr/>
        </p:nvSpPr>
        <p:spPr>
          <a:xfrm rot="0">
            <a:off x="5454539" y="615664"/>
            <a:ext cx="5043030" cy="283429"/>
          </a:xfrm>
          <a:prstGeom prst="rect">
            <a:avLst/>
          </a:prstGeom>
        </p:spPr>
        <p:txBody>
          <a:bodyPr anchor="t" rtlCol="false" tIns="0" lIns="0" bIns="0" rIns="0">
            <a:spAutoFit/>
          </a:bodyPr>
          <a:lstStyle/>
          <a:p>
            <a:pPr algn="l">
              <a:lnSpc>
                <a:spcPts val="2100"/>
              </a:lnSpc>
            </a:pPr>
            <a:r>
              <a:rPr lang="en-US" sz="2143" i="true" spc="-126">
                <a:solidFill>
                  <a:srgbClr val="FFFFFF"/>
                </a:solidFill>
                <a:latin typeface="Montserrat Extra-Bold Italics"/>
                <a:ea typeface="Montserrat Extra-Bold Italics"/>
                <a:cs typeface="Montserrat Extra-Bold Italics"/>
                <a:sym typeface="Montserrat Extra-Bold Italics"/>
              </a:rPr>
              <a:t>THE SWADDLING POSITION...</a:t>
            </a:r>
          </a:p>
        </p:txBody>
      </p:sp>
      <p:grpSp>
        <p:nvGrpSpPr>
          <p:cNvPr name="Group 17" id="17"/>
          <p:cNvGrpSpPr/>
          <p:nvPr/>
        </p:nvGrpSpPr>
        <p:grpSpPr>
          <a:xfrm rot="0">
            <a:off x="5273797" y="7566019"/>
            <a:ext cx="7961598" cy="2143418"/>
            <a:chOff x="0" y="0"/>
            <a:chExt cx="1820477" cy="490108"/>
          </a:xfrm>
        </p:grpSpPr>
        <p:sp>
          <p:nvSpPr>
            <p:cNvPr name="Freeform 18" id="18"/>
            <p:cNvSpPr/>
            <p:nvPr/>
          </p:nvSpPr>
          <p:spPr>
            <a:xfrm flipH="false" flipV="false" rot="0">
              <a:off x="0" y="0"/>
              <a:ext cx="1820477" cy="490108"/>
            </a:xfrm>
            <a:custGeom>
              <a:avLst/>
              <a:gdLst/>
              <a:ahLst/>
              <a:cxnLst/>
              <a:rect r="r" b="b" t="t" l="l"/>
              <a:pathLst>
                <a:path h="490108" w="1820477">
                  <a:moveTo>
                    <a:pt x="14762" y="0"/>
                  </a:moveTo>
                  <a:lnTo>
                    <a:pt x="1805715" y="0"/>
                  </a:lnTo>
                  <a:cubicBezTo>
                    <a:pt x="1809630" y="0"/>
                    <a:pt x="1813385" y="1555"/>
                    <a:pt x="1816153" y="4324"/>
                  </a:cubicBezTo>
                  <a:cubicBezTo>
                    <a:pt x="1818922" y="7092"/>
                    <a:pt x="1820477" y="10847"/>
                    <a:pt x="1820477" y="14762"/>
                  </a:cubicBezTo>
                  <a:lnTo>
                    <a:pt x="1820477" y="475346"/>
                  </a:lnTo>
                  <a:cubicBezTo>
                    <a:pt x="1820477" y="483499"/>
                    <a:pt x="1813868" y="490108"/>
                    <a:pt x="1805715" y="490108"/>
                  </a:cubicBezTo>
                  <a:lnTo>
                    <a:pt x="14762" y="490108"/>
                  </a:lnTo>
                  <a:cubicBezTo>
                    <a:pt x="10847" y="490108"/>
                    <a:pt x="7092" y="488553"/>
                    <a:pt x="4324" y="485784"/>
                  </a:cubicBezTo>
                  <a:cubicBezTo>
                    <a:pt x="1555" y="483016"/>
                    <a:pt x="0" y="479261"/>
                    <a:pt x="0" y="475346"/>
                  </a:cubicBezTo>
                  <a:lnTo>
                    <a:pt x="0" y="14762"/>
                  </a:lnTo>
                  <a:cubicBezTo>
                    <a:pt x="0" y="10847"/>
                    <a:pt x="1555" y="7092"/>
                    <a:pt x="4324" y="4324"/>
                  </a:cubicBezTo>
                  <a:cubicBezTo>
                    <a:pt x="7092" y="1555"/>
                    <a:pt x="10847" y="0"/>
                    <a:pt x="14762" y="0"/>
                  </a:cubicBezTo>
                  <a:close/>
                </a:path>
              </a:pathLst>
            </a:custGeom>
            <a:solidFill>
              <a:srgbClr val="FDFF0E">
                <a:alpha val="52941"/>
              </a:srgbClr>
            </a:solidFill>
          </p:spPr>
        </p:sp>
        <p:sp>
          <p:nvSpPr>
            <p:cNvPr name="TextBox 19" id="19"/>
            <p:cNvSpPr txBox="true"/>
            <p:nvPr/>
          </p:nvSpPr>
          <p:spPr>
            <a:xfrm>
              <a:off x="0" y="0"/>
              <a:ext cx="1820477" cy="490108"/>
            </a:xfrm>
            <a:prstGeom prst="rect">
              <a:avLst/>
            </a:prstGeom>
          </p:spPr>
          <p:txBody>
            <a:bodyPr anchor="ctr" rtlCol="false" tIns="51955" lIns="51955" bIns="51955" rIns="51955"/>
            <a:lstStyle/>
            <a:p>
              <a:pPr algn="ctr">
                <a:lnSpc>
                  <a:spcPts val="1829"/>
                </a:lnSpc>
              </a:pPr>
            </a:p>
          </p:txBody>
        </p:sp>
      </p:grpSp>
      <p:sp>
        <p:nvSpPr>
          <p:cNvPr name="TextBox 20" id="20"/>
          <p:cNvSpPr txBox="true"/>
          <p:nvPr/>
        </p:nvSpPr>
        <p:spPr>
          <a:xfrm rot="0">
            <a:off x="5521883" y="7744268"/>
            <a:ext cx="7632643" cy="1748819"/>
          </a:xfrm>
          <a:prstGeom prst="rect">
            <a:avLst/>
          </a:prstGeom>
        </p:spPr>
        <p:txBody>
          <a:bodyPr anchor="t" rtlCol="false" tIns="0" lIns="0" bIns="0" rIns="0">
            <a:spAutoFit/>
          </a:bodyPr>
          <a:lstStyle/>
          <a:p>
            <a:pPr algn="l">
              <a:lnSpc>
                <a:spcPts val="2000"/>
              </a:lnSpc>
            </a:pPr>
            <a:r>
              <a:rPr lang="en-US" b="true" sz="1429">
                <a:solidFill>
                  <a:srgbClr val="FFFFFF"/>
                </a:solidFill>
                <a:latin typeface="Montserrat Classic Bold"/>
                <a:ea typeface="Montserrat Classic Bold"/>
                <a:cs typeface="Montserrat Classic Bold"/>
                <a:sym typeface="Montserrat Classic Bold"/>
              </a:rPr>
              <a:t>Motion - </a:t>
            </a:r>
            <a:r>
              <a:rPr lang="en-US" sz="1429">
                <a:solidFill>
                  <a:srgbClr val="FFFFFF"/>
                </a:solidFill>
                <a:latin typeface="Montserrat Classic"/>
                <a:ea typeface="Montserrat Classic"/>
                <a:cs typeface="Montserrat Classic"/>
                <a:sym typeface="Montserrat Classic"/>
              </a:rPr>
              <a:t>As soon as the patient is on the ground he or she will begin to struggle to get up. The countermotion for this is initiated as soon as the team is in the swaddling position. Once the swaddling position has been achieved quickly each staff member begins directing their body weight "in" (towards the patient side), and "up" (towards the shoulder of the patient). This motion continues as long as the patient struggles, when they stop struggling, the motion stops. When they reanimate the motion starts again and stops when the patient stops again. </a:t>
            </a:r>
          </a:p>
        </p:txBody>
      </p:sp>
      <p:sp>
        <p:nvSpPr>
          <p:cNvPr name="TextBox 21" id="21"/>
          <p:cNvSpPr txBox="true"/>
          <p:nvPr/>
        </p:nvSpPr>
        <p:spPr>
          <a:xfrm rot="0">
            <a:off x="5357405" y="7098097"/>
            <a:ext cx="7632643" cy="397028"/>
          </a:xfrm>
          <a:prstGeom prst="rect">
            <a:avLst/>
          </a:prstGeom>
        </p:spPr>
        <p:txBody>
          <a:bodyPr anchor="t" rtlCol="false" tIns="0" lIns="0" bIns="0" rIns="0">
            <a:spAutoFit/>
          </a:bodyPr>
          <a:lstStyle/>
          <a:p>
            <a:pPr algn="l">
              <a:lnSpc>
                <a:spcPts val="3251"/>
              </a:lnSpc>
            </a:pPr>
            <a:r>
              <a:rPr lang="en-US" sz="2322" b="true">
                <a:solidFill>
                  <a:srgbClr val="FFFFFF"/>
                </a:solidFill>
                <a:latin typeface="Montserrat Classic Bold"/>
                <a:ea typeface="Montserrat Classic Bold"/>
                <a:cs typeface="Montserrat Classic Bold"/>
                <a:sym typeface="Montserrat Classic Bold"/>
              </a:rPr>
              <a:t>“Push in &amp; Push Up...”</a:t>
            </a:r>
          </a:p>
        </p:txBody>
      </p:sp>
    </p:spTree>
  </p:cSld>
  <p:clrMapOvr>
    <a:masterClrMapping/>
  </p:clrMapOvr>
</p:sld>
</file>

<file path=ppt/slides/slide4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11681977" y="8182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Freeform 5" id="5"/>
          <p:cNvSpPr/>
          <p:nvPr/>
        </p:nvSpPr>
        <p:spPr>
          <a:xfrm flipH="false" flipV="false" rot="-9088373">
            <a:off x="11834377" y="9706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6" id="6"/>
          <p:cNvSpPr/>
          <p:nvPr/>
        </p:nvSpPr>
        <p:spPr>
          <a:xfrm flipH="false" flipV="false" rot="0">
            <a:off x="4609526" y="1005719"/>
            <a:ext cx="9170790" cy="6934818"/>
          </a:xfrm>
          <a:custGeom>
            <a:avLst/>
            <a:gdLst/>
            <a:ahLst/>
            <a:cxnLst/>
            <a:rect r="r" b="b" t="t" l="l"/>
            <a:pathLst>
              <a:path h="6934818" w="9170790">
                <a:moveTo>
                  <a:pt x="0" y="0"/>
                </a:moveTo>
                <a:lnTo>
                  <a:pt x="9170790" y="0"/>
                </a:lnTo>
                <a:lnTo>
                  <a:pt x="9170790" y="6934818"/>
                </a:lnTo>
                <a:lnTo>
                  <a:pt x="0" y="6934818"/>
                </a:lnTo>
                <a:lnTo>
                  <a:pt x="0" y="0"/>
                </a:lnTo>
                <a:close/>
              </a:path>
            </a:pathLst>
          </a:custGeom>
          <a:blipFill>
            <a:blip r:embed="rId4"/>
            <a:stretch>
              <a:fillRect l="0" t="0" r="-824" b="0"/>
            </a:stretch>
          </a:blipFill>
        </p:spPr>
      </p:sp>
      <p:sp>
        <p:nvSpPr>
          <p:cNvPr name="Freeform 7" id="7"/>
          <p:cNvSpPr/>
          <p:nvPr/>
        </p:nvSpPr>
        <p:spPr>
          <a:xfrm flipH="false" flipV="false" rot="0">
            <a:off x="8125887" y="2341503"/>
            <a:ext cx="577495" cy="550786"/>
          </a:xfrm>
          <a:custGeom>
            <a:avLst/>
            <a:gdLst/>
            <a:ahLst/>
            <a:cxnLst/>
            <a:rect r="r" b="b" t="t" l="l"/>
            <a:pathLst>
              <a:path h="550786" w="577495">
                <a:moveTo>
                  <a:pt x="0" y="0"/>
                </a:moveTo>
                <a:lnTo>
                  <a:pt x="577495" y="0"/>
                </a:lnTo>
                <a:lnTo>
                  <a:pt x="577495" y="550786"/>
                </a:lnTo>
                <a:lnTo>
                  <a:pt x="0" y="55078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AutoShape 8" id="8"/>
          <p:cNvSpPr/>
          <p:nvPr/>
        </p:nvSpPr>
        <p:spPr>
          <a:xfrm>
            <a:off x="7668048" y="2341503"/>
            <a:ext cx="746587" cy="1439666"/>
          </a:xfrm>
          <a:prstGeom prst="line">
            <a:avLst/>
          </a:prstGeom>
          <a:ln cap="flat" w="57150">
            <a:solidFill>
              <a:srgbClr val="00A3DC"/>
            </a:solidFill>
            <a:prstDash val="solid"/>
            <a:headEnd type="none" len="sm" w="sm"/>
            <a:tailEnd type="arrow" len="sm" w="med"/>
          </a:ln>
        </p:spPr>
      </p:sp>
      <p:sp>
        <p:nvSpPr>
          <p:cNvPr name="AutoShape 9" id="9"/>
          <p:cNvSpPr/>
          <p:nvPr/>
        </p:nvSpPr>
        <p:spPr>
          <a:xfrm>
            <a:off x="8579560" y="1965853"/>
            <a:ext cx="1064900" cy="1370876"/>
          </a:xfrm>
          <a:prstGeom prst="line">
            <a:avLst/>
          </a:prstGeom>
          <a:ln cap="flat" w="57150">
            <a:solidFill>
              <a:srgbClr val="00A3DC"/>
            </a:solidFill>
            <a:prstDash val="solid"/>
            <a:headEnd type="none" len="sm" w="sm"/>
            <a:tailEnd type="arrow" len="sm" w="med"/>
          </a:ln>
        </p:spPr>
      </p:sp>
      <p:sp>
        <p:nvSpPr>
          <p:cNvPr name="AutoShape 10" id="10"/>
          <p:cNvSpPr/>
          <p:nvPr/>
        </p:nvSpPr>
        <p:spPr>
          <a:xfrm flipH="true">
            <a:off x="5784813" y="2341503"/>
            <a:ext cx="161440" cy="1451698"/>
          </a:xfrm>
          <a:prstGeom prst="line">
            <a:avLst/>
          </a:prstGeom>
          <a:ln cap="flat" w="57150">
            <a:solidFill>
              <a:srgbClr val="00A3DC"/>
            </a:solidFill>
            <a:prstDash val="solid"/>
            <a:headEnd type="none" len="sm" w="sm"/>
            <a:tailEnd type="arrow" len="sm" w="med"/>
          </a:ln>
        </p:spPr>
      </p:sp>
      <p:sp>
        <p:nvSpPr>
          <p:cNvPr name="AutoShape 11" id="11"/>
          <p:cNvSpPr/>
          <p:nvPr/>
        </p:nvSpPr>
        <p:spPr>
          <a:xfrm>
            <a:off x="10530369" y="1615036"/>
            <a:ext cx="210030" cy="1001860"/>
          </a:xfrm>
          <a:prstGeom prst="line">
            <a:avLst/>
          </a:prstGeom>
          <a:ln cap="flat" w="57150">
            <a:solidFill>
              <a:srgbClr val="00A3DC"/>
            </a:solidFill>
            <a:prstDash val="solid"/>
            <a:headEnd type="none" len="sm" w="sm"/>
            <a:tailEnd type="arrow" len="sm" w="med"/>
          </a:ln>
        </p:spPr>
      </p:sp>
      <p:sp>
        <p:nvSpPr>
          <p:cNvPr name="AutoShape 12" id="12"/>
          <p:cNvSpPr/>
          <p:nvPr/>
        </p:nvSpPr>
        <p:spPr>
          <a:xfrm>
            <a:off x="5784813" y="4256291"/>
            <a:ext cx="3679949" cy="976576"/>
          </a:xfrm>
          <a:prstGeom prst="line">
            <a:avLst/>
          </a:prstGeom>
          <a:ln cap="flat" w="57150">
            <a:solidFill>
              <a:srgbClr val="FDFF0E"/>
            </a:solidFill>
            <a:prstDash val="solid"/>
            <a:headEnd type="none" len="sm" w="sm"/>
            <a:tailEnd type="arrow" len="sm" w="med"/>
          </a:ln>
        </p:spPr>
      </p:sp>
      <p:sp>
        <p:nvSpPr>
          <p:cNvPr name="AutoShape 13" id="13"/>
          <p:cNvSpPr/>
          <p:nvPr/>
        </p:nvSpPr>
        <p:spPr>
          <a:xfrm flipV="true">
            <a:off x="5784813" y="3999417"/>
            <a:ext cx="2629821" cy="256874"/>
          </a:xfrm>
          <a:prstGeom prst="line">
            <a:avLst/>
          </a:prstGeom>
          <a:ln cap="flat" w="57150">
            <a:solidFill>
              <a:srgbClr val="FDFF0E"/>
            </a:solidFill>
            <a:prstDash val="solid"/>
            <a:headEnd type="none" len="sm" w="sm"/>
            <a:tailEnd type="arrow" len="sm" w="med"/>
          </a:ln>
        </p:spPr>
      </p:sp>
      <p:sp>
        <p:nvSpPr>
          <p:cNvPr name="AutoShape 14" id="14"/>
          <p:cNvSpPr/>
          <p:nvPr/>
        </p:nvSpPr>
        <p:spPr>
          <a:xfrm flipH="true">
            <a:off x="9756386" y="2745619"/>
            <a:ext cx="1190378" cy="797722"/>
          </a:xfrm>
          <a:prstGeom prst="line">
            <a:avLst/>
          </a:prstGeom>
          <a:ln cap="flat" w="57150">
            <a:solidFill>
              <a:srgbClr val="FDFF0E"/>
            </a:solidFill>
            <a:prstDash val="solid"/>
            <a:headEnd type="none" len="sm" w="sm"/>
            <a:tailEnd type="arrow" len="sm" w="med"/>
          </a:ln>
        </p:spPr>
      </p:sp>
      <p:sp>
        <p:nvSpPr>
          <p:cNvPr name="AutoShape 15" id="15"/>
          <p:cNvSpPr/>
          <p:nvPr/>
        </p:nvSpPr>
        <p:spPr>
          <a:xfrm flipH="true">
            <a:off x="10754948" y="2745619"/>
            <a:ext cx="191816" cy="1854983"/>
          </a:xfrm>
          <a:prstGeom prst="line">
            <a:avLst/>
          </a:prstGeom>
          <a:ln cap="flat" w="57150">
            <a:solidFill>
              <a:srgbClr val="FDFF0E"/>
            </a:solidFill>
            <a:prstDash val="solid"/>
            <a:headEnd type="none" len="sm" w="sm"/>
            <a:tailEnd type="arrow" len="sm" w="med"/>
          </a:ln>
        </p:spPr>
      </p:sp>
      <p:sp>
        <p:nvSpPr>
          <p:cNvPr name="Freeform 16" id="16"/>
          <p:cNvSpPr/>
          <p:nvPr/>
        </p:nvSpPr>
        <p:spPr>
          <a:xfrm flipH="false" flipV="false" rot="0">
            <a:off x="11697975" y="5550868"/>
            <a:ext cx="588765" cy="576254"/>
          </a:xfrm>
          <a:custGeom>
            <a:avLst/>
            <a:gdLst/>
            <a:ahLst/>
            <a:cxnLst/>
            <a:rect r="r" b="b" t="t" l="l"/>
            <a:pathLst>
              <a:path h="576254" w="588765">
                <a:moveTo>
                  <a:pt x="0" y="0"/>
                </a:moveTo>
                <a:lnTo>
                  <a:pt x="588765" y="0"/>
                </a:lnTo>
                <a:lnTo>
                  <a:pt x="588765" y="576254"/>
                </a:lnTo>
                <a:lnTo>
                  <a:pt x="0" y="57625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7" id="17"/>
          <p:cNvSpPr txBox="true"/>
          <p:nvPr/>
        </p:nvSpPr>
        <p:spPr>
          <a:xfrm rot="0">
            <a:off x="4609526" y="463764"/>
            <a:ext cx="5808956" cy="322737"/>
          </a:xfrm>
          <a:prstGeom prst="rect">
            <a:avLst/>
          </a:prstGeom>
        </p:spPr>
        <p:txBody>
          <a:bodyPr anchor="t" rtlCol="false" tIns="0" lIns="0" bIns="0" rIns="0">
            <a:spAutoFit/>
          </a:bodyPr>
          <a:lstStyle/>
          <a:p>
            <a:pPr algn="l">
              <a:lnSpc>
                <a:spcPts val="2420"/>
              </a:lnSpc>
            </a:pPr>
            <a:r>
              <a:rPr lang="en-US" sz="2469" i="true" spc="-145">
                <a:solidFill>
                  <a:srgbClr val="FFFFFF"/>
                </a:solidFill>
                <a:latin typeface="Montserrat Extra-Bold Italics"/>
                <a:ea typeface="Montserrat Extra-Bold Italics"/>
                <a:cs typeface="Montserrat Extra-Bold Italics"/>
                <a:sym typeface="Montserrat Extra-Bold Italics"/>
              </a:rPr>
              <a:t>THE SWADDLING POSITION...</a:t>
            </a:r>
          </a:p>
        </p:txBody>
      </p:sp>
      <p:grpSp>
        <p:nvGrpSpPr>
          <p:cNvPr name="Group 18" id="18"/>
          <p:cNvGrpSpPr/>
          <p:nvPr/>
        </p:nvGrpSpPr>
        <p:grpSpPr>
          <a:xfrm rot="0">
            <a:off x="4609526" y="8401583"/>
            <a:ext cx="9170790" cy="1423349"/>
            <a:chOff x="0" y="0"/>
            <a:chExt cx="1820477" cy="282546"/>
          </a:xfrm>
        </p:grpSpPr>
        <p:sp>
          <p:nvSpPr>
            <p:cNvPr name="Freeform 19" id="19"/>
            <p:cNvSpPr/>
            <p:nvPr/>
          </p:nvSpPr>
          <p:spPr>
            <a:xfrm flipH="false" flipV="false" rot="0">
              <a:off x="0" y="0"/>
              <a:ext cx="1820477" cy="282546"/>
            </a:xfrm>
            <a:custGeom>
              <a:avLst/>
              <a:gdLst/>
              <a:ahLst/>
              <a:cxnLst/>
              <a:rect r="r" b="b" t="t" l="l"/>
              <a:pathLst>
                <a:path h="282546" w="1820477">
                  <a:moveTo>
                    <a:pt x="12816" y="0"/>
                  </a:moveTo>
                  <a:lnTo>
                    <a:pt x="1807661" y="0"/>
                  </a:lnTo>
                  <a:cubicBezTo>
                    <a:pt x="1814739" y="0"/>
                    <a:pt x="1820477" y="5738"/>
                    <a:pt x="1820477" y="12816"/>
                  </a:cubicBezTo>
                  <a:lnTo>
                    <a:pt x="1820477" y="269731"/>
                  </a:lnTo>
                  <a:cubicBezTo>
                    <a:pt x="1820477" y="276809"/>
                    <a:pt x="1814739" y="282546"/>
                    <a:pt x="1807661" y="282546"/>
                  </a:cubicBezTo>
                  <a:lnTo>
                    <a:pt x="12816" y="282546"/>
                  </a:lnTo>
                  <a:cubicBezTo>
                    <a:pt x="5738" y="282546"/>
                    <a:pt x="0" y="276809"/>
                    <a:pt x="0" y="269731"/>
                  </a:cubicBezTo>
                  <a:lnTo>
                    <a:pt x="0" y="12816"/>
                  </a:lnTo>
                  <a:cubicBezTo>
                    <a:pt x="0" y="5738"/>
                    <a:pt x="5738" y="0"/>
                    <a:pt x="12816" y="0"/>
                  </a:cubicBezTo>
                  <a:close/>
                </a:path>
              </a:pathLst>
            </a:custGeom>
            <a:solidFill>
              <a:srgbClr val="36FF00">
                <a:alpha val="52941"/>
              </a:srgbClr>
            </a:solidFill>
          </p:spPr>
        </p:sp>
        <p:sp>
          <p:nvSpPr>
            <p:cNvPr name="TextBox 20" id="20"/>
            <p:cNvSpPr txBox="true"/>
            <p:nvPr/>
          </p:nvSpPr>
          <p:spPr>
            <a:xfrm>
              <a:off x="0" y="0"/>
              <a:ext cx="1820477" cy="282546"/>
            </a:xfrm>
            <a:prstGeom prst="rect">
              <a:avLst/>
            </a:prstGeom>
          </p:spPr>
          <p:txBody>
            <a:bodyPr anchor="ctr" rtlCol="false" tIns="51955" lIns="51955" bIns="51955" rIns="51955"/>
            <a:lstStyle/>
            <a:p>
              <a:pPr algn="ctr">
                <a:lnSpc>
                  <a:spcPts val="1829"/>
                </a:lnSpc>
              </a:pPr>
            </a:p>
          </p:txBody>
        </p:sp>
      </p:grpSp>
      <p:sp>
        <p:nvSpPr>
          <p:cNvPr name="TextBox 21" id="21"/>
          <p:cNvSpPr txBox="true"/>
          <p:nvPr/>
        </p:nvSpPr>
        <p:spPr>
          <a:xfrm rot="0">
            <a:off x="4954141" y="8612690"/>
            <a:ext cx="8791873" cy="858723"/>
          </a:xfrm>
          <a:prstGeom prst="rect">
            <a:avLst/>
          </a:prstGeom>
        </p:spPr>
        <p:txBody>
          <a:bodyPr anchor="t" rtlCol="false" tIns="0" lIns="0" bIns="0" rIns="0">
            <a:spAutoFit/>
          </a:bodyPr>
          <a:lstStyle/>
          <a:p>
            <a:pPr algn="l">
              <a:lnSpc>
                <a:spcPts val="2304"/>
              </a:lnSpc>
            </a:pPr>
            <a:r>
              <a:rPr lang="en-US" b="true" sz="1646">
                <a:solidFill>
                  <a:srgbClr val="FFFFFF"/>
                </a:solidFill>
                <a:latin typeface="Montserrat Classic Bold"/>
                <a:ea typeface="Montserrat Classic Bold"/>
                <a:cs typeface="Montserrat Classic Bold"/>
                <a:sym typeface="Montserrat Classic Bold"/>
              </a:rPr>
              <a:t>Motion - </a:t>
            </a:r>
            <a:r>
              <a:rPr lang="en-US" sz="1646">
                <a:solidFill>
                  <a:srgbClr val="FFFFFF"/>
                </a:solidFill>
                <a:latin typeface="Montserrat Classic"/>
                <a:ea typeface="Montserrat Classic"/>
                <a:cs typeface="Montserrat Classic"/>
                <a:sym typeface="Montserrat Classic"/>
              </a:rPr>
              <a:t>Keep Fingers tucked out of the way to avoid being bit.  The Inside Hook Arm should be well under the armpit of the patient. This shrugs the shoulders of the patient and prevents full head turn to spit at staff.</a:t>
            </a:r>
          </a:p>
        </p:txBody>
      </p:sp>
      <p:sp>
        <p:nvSpPr>
          <p:cNvPr name="TextBox 22" id="22"/>
          <p:cNvSpPr txBox="true"/>
          <p:nvPr/>
        </p:nvSpPr>
        <p:spPr>
          <a:xfrm rot="0">
            <a:off x="4798985" y="7837425"/>
            <a:ext cx="8791873" cy="459620"/>
          </a:xfrm>
          <a:prstGeom prst="rect">
            <a:avLst/>
          </a:prstGeom>
        </p:spPr>
        <p:txBody>
          <a:bodyPr anchor="t" rtlCol="false" tIns="0" lIns="0" bIns="0" rIns="0">
            <a:spAutoFit/>
          </a:bodyPr>
          <a:lstStyle/>
          <a:p>
            <a:pPr algn="l">
              <a:lnSpc>
                <a:spcPts val="3745"/>
              </a:lnSpc>
            </a:pPr>
            <a:r>
              <a:rPr lang="en-US" sz="2675" b="true">
                <a:solidFill>
                  <a:srgbClr val="FFFFFF"/>
                </a:solidFill>
                <a:latin typeface="Montserrat Classic Bold"/>
                <a:ea typeface="Montserrat Classic Bold"/>
                <a:cs typeface="Montserrat Classic Bold"/>
                <a:sym typeface="Montserrat Classic Bold"/>
              </a:rPr>
              <a:t>“Make a fist to tuck fingers out of the way...”</a:t>
            </a:r>
          </a:p>
        </p:txBody>
      </p:sp>
      <p:sp>
        <p:nvSpPr>
          <p:cNvPr name="Freeform 23" id="23"/>
          <p:cNvSpPr/>
          <p:nvPr/>
        </p:nvSpPr>
        <p:spPr>
          <a:xfrm flipH="false" flipV="false" rot="0">
            <a:off x="9055695" y="6133632"/>
            <a:ext cx="588765" cy="576254"/>
          </a:xfrm>
          <a:custGeom>
            <a:avLst/>
            <a:gdLst/>
            <a:ahLst/>
            <a:cxnLst/>
            <a:rect r="r" b="b" t="t" l="l"/>
            <a:pathLst>
              <a:path h="576254" w="588765">
                <a:moveTo>
                  <a:pt x="0" y="0"/>
                </a:moveTo>
                <a:lnTo>
                  <a:pt x="588766" y="0"/>
                </a:lnTo>
                <a:lnTo>
                  <a:pt x="588766" y="576255"/>
                </a:lnTo>
                <a:lnTo>
                  <a:pt x="0" y="576255"/>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4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11681977" y="8182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Freeform 5" id="5"/>
          <p:cNvSpPr/>
          <p:nvPr/>
        </p:nvSpPr>
        <p:spPr>
          <a:xfrm flipH="false" flipV="false" rot="-9088373">
            <a:off x="11834377" y="9706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6" id="6"/>
          <p:cNvSpPr/>
          <p:nvPr/>
        </p:nvSpPr>
        <p:spPr>
          <a:xfrm flipH="false" flipV="false" rot="0">
            <a:off x="4775238" y="1148860"/>
            <a:ext cx="9285774" cy="7021767"/>
          </a:xfrm>
          <a:custGeom>
            <a:avLst/>
            <a:gdLst/>
            <a:ahLst/>
            <a:cxnLst/>
            <a:rect r="r" b="b" t="t" l="l"/>
            <a:pathLst>
              <a:path h="7021767" w="9285774">
                <a:moveTo>
                  <a:pt x="0" y="0"/>
                </a:moveTo>
                <a:lnTo>
                  <a:pt x="9285774" y="0"/>
                </a:lnTo>
                <a:lnTo>
                  <a:pt x="9285774" y="7021768"/>
                </a:lnTo>
                <a:lnTo>
                  <a:pt x="0" y="7021768"/>
                </a:lnTo>
                <a:lnTo>
                  <a:pt x="0" y="0"/>
                </a:lnTo>
                <a:close/>
              </a:path>
            </a:pathLst>
          </a:custGeom>
          <a:blipFill>
            <a:blip r:embed="rId4"/>
            <a:stretch>
              <a:fillRect l="0" t="0" r="-824" b="0"/>
            </a:stretch>
          </a:blipFill>
        </p:spPr>
      </p:sp>
      <p:sp>
        <p:nvSpPr>
          <p:cNvPr name="Freeform 7" id="7"/>
          <p:cNvSpPr/>
          <p:nvPr/>
        </p:nvSpPr>
        <p:spPr>
          <a:xfrm flipH="false" flipV="false" rot="0">
            <a:off x="8335687" y="2501393"/>
            <a:ext cx="584736" cy="557692"/>
          </a:xfrm>
          <a:custGeom>
            <a:avLst/>
            <a:gdLst/>
            <a:ahLst/>
            <a:cxnLst/>
            <a:rect r="r" b="b" t="t" l="l"/>
            <a:pathLst>
              <a:path h="557692" w="584736">
                <a:moveTo>
                  <a:pt x="0" y="0"/>
                </a:moveTo>
                <a:lnTo>
                  <a:pt x="584736" y="0"/>
                </a:lnTo>
                <a:lnTo>
                  <a:pt x="584736" y="557691"/>
                </a:lnTo>
                <a:lnTo>
                  <a:pt x="0" y="55769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AutoShape 8" id="8"/>
          <p:cNvSpPr/>
          <p:nvPr/>
        </p:nvSpPr>
        <p:spPr>
          <a:xfrm>
            <a:off x="7872107" y="2501393"/>
            <a:ext cx="755947" cy="1457717"/>
          </a:xfrm>
          <a:prstGeom prst="line">
            <a:avLst/>
          </a:prstGeom>
          <a:ln cap="flat" w="57150">
            <a:solidFill>
              <a:srgbClr val="00A3DC"/>
            </a:solidFill>
            <a:prstDash val="solid"/>
            <a:headEnd type="none" len="sm" w="sm"/>
            <a:tailEnd type="arrow" len="sm" w="med"/>
          </a:ln>
        </p:spPr>
      </p:sp>
      <p:sp>
        <p:nvSpPr>
          <p:cNvPr name="AutoShape 9" id="9"/>
          <p:cNvSpPr/>
          <p:nvPr/>
        </p:nvSpPr>
        <p:spPr>
          <a:xfrm>
            <a:off x="8795048" y="2121032"/>
            <a:ext cx="1078252" cy="1388064"/>
          </a:xfrm>
          <a:prstGeom prst="line">
            <a:avLst/>
          </a:prstGeom>
          <a:ln cap="flat" w="57150">
            <a:solidFill>
              <a:srgbClr val="00A3DC"/>
            </a:solidFill>
            <a:prstDash val="solid"/>
            <a:headEnd type="none" len="sm" w="sm"/>
            <a:tailEnd type="arrow" len="sm" w="med"/>
          </a:ln>
        </p:spPr>
      </p:sp>
      <p:sp>
        <p:nvSpPr>
          <p:cNvPr name="AutoShape 10" id="10"/>
          <p:cNvSpPr/>
          <p:nvPr/>
        </p:nvSpPr>
        <p:spPr>
          <a:xfrm flipH="true">
            <a:off x="5965261" y="2501393"/>
            <a:ext cx="163465" cy="1469899"/>
          </a:xfrm>
          <a:prstGeom prst="line">
            <a:avLst/>
          </a:prstGeom>
          <a:ln cap="flat" w="57150">
            <a:solidFill>
              <a:srgbClr val="00A3DC"/>
            </a:solidFill>
            <a:prstDash val="solid"/>
            <a:headEnd type="none" len="sm" w="sm"/>
            <a:tailEnd type="arrow" len="sm" w="med"/>
          </a:ln>
        </p:spPr>
      </p:sp>
      <p:sp>
        <p:nvSpPr>
          <p:cNvPr name="AutoShape 11" id="11"/>
          <p:cNvSpPr/>
          <p:nvPr/>
        </p:nvSpPr>
        <p:spPr>
          <a:xfrm>
            <a:off x="10770317" y="1765817"/>
            <a:ext cx="212663" cy="1014422"/>
          </a:xfrm>
          <a:prstGeom prst="line">
            <a:avLst/>
          </a:prstGeom>
          <a:ln cap="flat" w="57150">
            <a:solidFill>
              <a:srgbClr val="00A3DC"/>
            </a:solidFill>
            <a:prstDash val="solid"/>
            <a:headEnd type="none" len="sm" w="sm"/>
            <a:tailEnd type="arrow" len="sm" w="med"/>
          </a:ln>
        </p:spPr>
      </p:sp>
      <p:sp>
        <p:nvSpPr>
          <p:cNvPr name="AutoShape 12" id="12"/>
          <p:cNvSpPr/>
          <p:nvPr/>
        </p:nvSpPr>
        <p:spPr>
          <a:xfrm>
            <a:off x="5965261" y="4440188"/>
            <a:ext cx="3726089" cy="988820"/>
          </a:xfrm>
          <a:prstGeom prst="line">
            <a:avLst/>
          </a:prstGeom>
          <a:ln cap="flat" w="57150">
            <a:solidFill>
              <a:srgbClr val="FDFF0E"/>
            </a:solidFill>
            <a:prstDash val="solid"/>
            <a:headEnd type="none" len="sm" w="sm"/>
            <a:tailEnd type="arrow" len="sm" w="med"/>
          </a:ln>
        </p:spPr>
      </p:sp>
      <p:sp>
        <p:nvSpPr>
          <p:cNvPr name="AutoShape 13" id="13"/>
          <p:cNvSpPr/>
          <p:nvPr/>
        </p:nvSpPr>
        <p:spPr>
          <a:xfrm flipV="true">
            <a:off x="5965261" y="4180093"/>
            <a:ext cx="2662794" cy="260095"/>
          </a:xfrm>
          <a:prstGeom prst="line">
            <a:avLst/>
          </a:prstGeom>
          <a:ln cap="flat" w="57150">
            <a:solidFill>
              <a:srgbClr val="FDFF0E"/>
            </a:solidFill>
            <a:prstDash val="solid"/>
            <a:headEnd type="none" len="sm" w="sm"/>
            <a:tailEnd type="arrow" len="sm" w="med"/>
          </a:ln>
        </p:spPr>
      </p:sp>
      <p:sp>
        <p:nvSpPr>
          <p:cNvPr name="AutoShape 14" id="14"/>
          <p:cNvSpPr/>
          <p:nvPr/>
        </p:nvSpPr>
        <p:spPr>
          <a:xfrm flipH="true">
            <a:off x="9986630" y="2910575"/>
            <a:ext cx="1205303" cy="807724"/>
          </a:xfrm>
          <a:prstGeom prst="line">
            <a:avLst/>
          </a:prstGeom>
          <a:ln cap="flat" w="57150">
            <a:solidFill>
              <a:srgbClr val="FDFF0E"/>
            </a:solidFill>
            <a:prstDash val="solid"/>
            <a:headEnd type="none" len="sm" w="sm"/>
            <a:tailEnd type="arrow" len="sm" w="med"/>
          </a:ln>
        </p:spPr>
      </p:sp>
      <p:sp>
        <p:nvSpPr>
          <p:cNvPr name="AutoShape 15" id="15"/>
          <p:cNvSpPr/>
          <p:nvPr/>
        </p:nvSpPr>
        <p:spPr>
          <a:xfrm flipH="true">
            <a:off x="10997712" y="2910575"/>
            <a:ext cx="194221" cy="1878241"/>
          </a:xfrm>
          <a:prstGeom prst="line">
            <a:avLst/>
          </a:prstGeom>
          <a:ln cap="flat" w="57150">
            <a:solidFill>
              <a:srgbClr val="FDFF0E"/>
            </a:solidFill>
            <a:prstDash val="solid"/>
            <a:headEnd type="none" len="sm" w="sm"/>
            <a:tailEnd type="arrow" len="sm" w="med"/>
          </a:ln>
        </p:spPr>
      </p:sp>
      <p:sp>
        <p:nvSpPr>
          <p:cNvPr name="Freeform 16" id="16"/>
          <p:cNvSpPr/>
          <p:nvPr/>
        </p:nvSpPr>
        <p:spPr>
          <a:xfrm flipH="false" flipV="false" rot="0">
            <a:off x="11952562" y="5750996"/>
            <a:ext cx="596147" cy="583479"/>
          </a:xfrm>
          <a:custGeom>
            <a:avLst/>
            <a:gdLst/>
            <a:ahLst/>
            <a:cxnLst/>
            <a:rect r="r" b="b" t="t" l="l"/>
            <a:pathLst>
              <a:path h="583479" w="596147">
                <a:moveTo>
                  <a:pt x="0" y="0"/>
                </a:moveTo>
                <a:lnTo>
                  <a:pt x="596147" y="0"/>
                </a:lnTo>
                <a:lnTo>
                  <a:pt x="596147" y="583480"/>
                </a:lnTo>
                <a:lnTo>
                  <a:pt x="0" y="583480"/>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7" id="17"/>
          <p:cNvSpPr txBox="true"/>
          <p:nvPr/>
        </p:nvSpPr>
        <p:spPr>
          <a:xfrm rot="0">
            <a:off x="4775238" y="609039"/>
            <a:ext cx="5881789" cy="317855"/>
          </a:xfrm>
          <a:prstGeom prst="rect">
            <a:avLst/>
          </a:prstGeom>
        </p:spPr>
        <p:txBody>
          <a:bodyPr anchor="t" rtlCol="false" tIns="0" lIns="0" bIns="0" rIns="0">
            <a:spAutoFit/>
          </a:bodyPr>
          <a:lstStyle/>
          <a:p>
            <a:pPr algn="l">
              <a:lnSpc>
                <a:spcPts val="2450"/>
              </a:lnSpc>
            </a:pPr>
            <a:r>
              <a:rPr lang="en-US" sz="2500" i="true" spc="-147">
                <a:solidFill>
                  <a:srgbClr val="FFFFFF"/>
                </a:solidFill>
                <a:latin typeface="Montserrat Extra-Bold Italics"/>
                <a:ea typeface="Montserrat Extra-Bold Italics"/>
                <a:cs typeface="Montserrat Extra-Bold Italics"/>
                <a:sym typeface="Montserrat Extra-Bold Italics"/>
              </a:rPr>
              <a:t>THE SWADDLING POSITION...</a:t>
            </a:r>
          </a:p>
        </p:txBody>
      </p:sp>
      <p:grpSp>
        <p:nvGrpSpPr>
          <p:cNvPr name="Group 18" id="18"/>
          <p:cNvGrpSpPr/>
          <p:nvPr/>
        </p:nvGrpSpPr>
        <p:grpSpPr>
          <a:xfrm rot="0">
            <a:off x="4740506" y="8709846"/>
            <a:ext cx="9285774" cy="1120794"/>
            <a:chOff x="0" y="0"/>
            <a:chExt cx="1820477" cy="219732"/>
          </a:xfrm>
        </p:grpSpPr>
        <p:sp>
          <p:nvSpPr>
            <p:cNvPr name="Freeform 19" id="19"/>
            <p:cNvSpPr/>
            <p:nvPr/>
          </p:nvSpPr>
          <p:spPr>
            <a:xfrm flipH="false" flipV="false" rot="0">
              <a:off x="0" y="0"/>
              <a:ext cx="1820477" cy="219732"/>
            </a:xfrm>
            <a:custGeom>
              <a:avLst/>
              <a:gdLst/>
              <a:ahLst/>
              <a:cxnLst/>
              <a:rect r="r" b="b" t="t" l="l"/>
              <a:pathLst>
                <a:path h="219732" w="1820477">
                  <a:moveTo>
                    <a:pt x="12657" y="0"/>
                  </a:moveTo>
                  <a:lnTo>
                    <a:pt x="1807820" y="0"/>
                  </a:lnTo>
                  <a:cubicBezTo>
                    <a:pt x="1814810" y="0"/>
                    <a:pt x="1820477" y="5667"/>
                    <a:pt x="1820477" y="12657"/>
                  </a:cubicBezTo>
                  <a:lnTo>
                    <a:pt x="1820477" y="207075"/>
                  </a:lnTo>
                  <a:cubicBezTo>
                    <a:pt x="1820477" y="214065"/>
                    <a:pt x="1814810" y="219732"/>
                    <a:pt x="1807820" y="219732"/>
                  </a:cubicBezTo>
                  <a:lnTo>
                    <a:pt x="12657" y="219732"/>
                  </a:lnTo>
                  <a:cubicBezTo>
                    <a:pt x="5667" y="219732"/>
                    <a:pt x="0" y="214065"/>
                    <a:pt x="0" y="207075"/>
                  </a:cubicBezTo>
                  <a:lnTo>
                    <a:pt x="0" y="12657"/>
                  </a:lnTo>
                  <a:cubicBezTo>
                    <a:pt x="0" y="5667"/>
                    <a:pt x="5667" y="0"/>
                    <a:pt x="12657" y="0"/>
                  </a:cubicBezTo>
                  <a:close/>
                </a:path>
              </a:pathLst>
            </a:custGeom>
            <a:solidFill>
              <a:srgbClr val="36FF00">
                <a:alpha val="52941"/>
              </a:srgbClr>
            </a:solidFill>
          </p:spPr>
        </p:sp>
        <p:sp>
          <p:nvSpPr>
            <p:cNvPr name="TextBox 20" id="20"/>
            <p:cNvSpPr txBox="true"/>
            <p:nvPr/>
          </p:nvSpPr>
          <p:spPr>
            <a:xfrm>
              <a:off x="0" y="0"/>
              <a:ext cx="1820477" cy="219732"/>
            </a:xfrm>
            <a:prstGeom prst="rect">
              <a:avLst/>
            </a:prstGeom>
          </p:spPr>
          <p:txBody>
            <a:bodyPr anchor="ctr" rtlCol="false" tIns="51955" lIns="51955" bIns="51955" rIns="51955"/>
            <a:lstStyle/>
            <a:p>
              <a:pPr algn="ctr">
                <a:lnSpc>
                  <a:spcPts val="1829"/>
                </a:lnSpc>
              </a:pPr>
            </a:p>
          </p:txBody>
        </p:sp>
      </p:grpSp>
      <p:sp>
        <p:nvSpPr>
          <p:cNvPr name="TextBox 21" id="21"/>
          <p:cNvSpPr txBox="true"/>
          <p:nvPr/>
        </p:nvSpPr>
        <p:spPr>
          <a:xfrm rot="0">
            <a:off x="4967071" y="8957746"/>
            <a:ext cx="8902107" cy="577928"/>
          </a:xfrm>
          <a:prstGeom prst="rect">
            <a:avLst/>
          </a:prstGeom>
        </p:spPr>
        <p:txBody>
          <a:bodyPr anchor="t" rtlCol="false" tIns="0" lIns="0" bIns="0" rIns="0">
            <a:spAutoFit/>
          </a:bodyPr>
          <a:lstStyle/>
          <a:p>
            <a:pPr algn="l">
              <a:lnSpc>
                <a:spcPts val="2333"/>
              </a:lnSpc>
            </a:pPr>
            <a:r>
              <a:rPr lang="en-US" b="true" sz="1666">
                <a:solidFill>
                  <a:srgbClr val="FFFFFF"/>
                </a:solidFill>
                <a:latin typeface="Montserrat Classic Bold"/>
                <a:ea typeface="Montserrat Classic Bold"/>
                <a:cs typeface="Montserrat Classic Bold"/>
                <a:sym typeface="Montserrat Classic Bold"/>
              </a:rPr>
              <a:t>Motion - </a:t>
            </a:r>
            <a:r>
              <a:rPr lang="en-US" sz="1666">
                <a:solidFill>
                  <a:srgbClr val="FFFFFF"/>
                </a:solidFill>
                <a:latin typeface="Montserrat Classic"/>
                <a:ea typeface="Montserrat Classic"/>
                <a:cs typeface="Montserrat Classic"/>
                <a:sym typeface="Montserrat Classic"/>
              </a:rPr>
              <a:t>Responders should keep their head up and turned to further mitigate the risk of spitting. </a:t>
            </a:r>
          </a:p>
        </p:txBody>
      </p:sp>
      <p:sp>
        <p:nvSpPr>
          <p:cNvPr name="TextBox 22" id="22"/>
          <p:cNvSpPr txBox="true"/>
          <p:nvPr/>
        </p:nvSpPr>
        <p:spPr>
          <a:xfrm rot="0">
            <a:off x="4932340" y="8123003"/>
            <a:ext cx="8902107" cy="455141"/>
          </a:xfrm>
          <a:prstGeom prst="rect">
            <a:avLst/>
          </a:prstGeom>
        </p:spPr>
        <p:txBody>
          <a:bodyPr anchor="t" rtlCol="false" tIns="0" lIns="0" bIns="0" rIns="0">
            <a:spAutoFit/>
          </a:bodyPr>
          <a:lstStyle/>
          <a:p>
            <a:pPr algn="l">
              <a:lnSpc>
                <a:spcPts val="3792"/>
              </a:lnSpc>
            </a:pPr>
            <a:r>
              <a:rPr lang="en-US" sz="2708" b="true">
                <a:solidFill>
                  <a:srgbClr val="FFFFFF"/>
                </a:solidFill>
                <a:latin typeface="Montserrat Classic Bold"/>
                <a:ea typeface="Montserrat Classic Bold"/>
                <a:cs typeface="Montserrat Classic Bold"/>
                <a:sym typeface="Montserrat Classic Bold"/>
              </a:rPr>
              <a:t>“Keep Head Up &amp; Turned Away to Avoid Spitting...”</a:t>
            </a:r>
          </a:p>
        </p:txBody>
      </p:sp>
      <p:sp>
        <p:nvSpPr>
          <p:cNvPr name="Freeform 23" id="23"/>
          <p:cNvSpPr/>
          <p:nvPr/>
        </p:nvSpPr>
        <p:spPr>
          <a:xfrm flipH="false" flipV="false" rot="0">
            <a:off x="9277153" y="6341068"/>
            <a:ext cx="596147" cy="583479"/>
          </a:xfrm>
          <a:custGeom>
            <a:avLst/>
            <a:gdLst/>
            <a:ahLst/>
            <a:cxnLst/>
            <a:rect r="r" b="b" t="t" l="l"/>
            <a:pathLst>
              <a:path h="583479" w="596147">
                <a:moveTo>
                  <a:pt x="0" y="0"/>
                </a:moveTo>
                <a:lnTo>
                  <a:pt x="596148" y="0"/>
                </a:lnTo>
                <a:lnTo>
                  <a:pt x="596148" y="583479"/>
                </a:lnTo>
                <a:lnTo>
                  <a:pt x="0" y="5834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4" id="24"/>
          <p:cNvSpPr/>
          <p:nvPr/>
        </p:nvSpPr>
        <p:spPr>
          <a:xfrm flipH="false" flipV="false" rot="0">
            <a:off x="12289972" y="3387813"/>
            <a:ext cx="596147" cy="583479"/>
          </a:xfrm>
          <a:custGeom>
            <a:avLst/>
            <a:gdLst/>
            <a:ahLst/>
            <a:cxnLst/>
            <a:rect r="r" b="b" t="t" l="l"/>
            <a:pathLst>
              <a:path h="583479" w="596147">
                <a:moveTo>
                  <a:pt x="0" y="0"/>
                </a:moveTo>
                <a:lnTo>
                  <a:pt x="596147" y="0"/>
                </a:lnTo>
                <a:lnTo>
                  <a:pt x="596147" y="583479"/>
                </a:lnTo>
                <a:lnTo>
                  <a:pt x="0" y="5834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5" id="25"/>
          <p:cNvSpPr/>
          <p:nvPr/>
        </p:nvSpPr>
        <p:spPr>
          <a:xfrm flipH="false" flipV="false" rot="0">
            <a:off x="7739540" y="5639821"/>
            <a:ext cx="596147" cy="583479"/>
          </a:xfrm>
          <a:custGeom>
            <a:avLst/>
            <a:gdLst/>
            <a:ahLst/>
            <a:cxnLst/>
            <a:rect r="r" b="b" t="t" l="l"/>
            <a:pathLst>
              <a:path h="583479" w="596147">
                <a:moveTo>
                  <a:pt x="0" y="0"/>
                </a:moveTo>
                <a:lnTo>
                  <a:pt x="596147" y="0"/>
                </a:lnTo>
                <a:lnTo>
                  <a:pt x="596147" y="583479"/>
                </a:lnTo>
                <a:lnTo>
                  <a:pt x="0" y="58347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Tree>
  </p:cSld>
  <p:clrMapOvr>
    <a:masterClrMapping/>
  </p:clrMapOvr>
</p:sld>
</file>

<file path=ppt/slides/slide4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11681977" y="8182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Freeform 5" id="5"/>
          <p:cNvSpPr/>
          <p:nvPr/>
        </p:nvSpPr>
        <p:spPr>
          <a:xfrm flipH="false" flipV="false" rot="-9088373">
            <a:off x="11834377" y="9706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6" id="6"/>
          <p:cNvSpPr/>
          <p:nvPr/>
        </p:nvSpPr>
        <p:spPr>
          <a:xfrm flipH="false" flipV="false" rot="0">
            <a:off x="4978547" y="1146790"/>
            <a:ext cx="9066130" cy="6855676"/>
          </a:xfrm>
          <a:custGeom>
            <a:avLst/>
            <a:gdLst/>
            <a:ahLst/>
            <a:cxnLst/>
            <a:rect r="r" b="b" t="t" l="l"/>
            <a:pathLst>
              <a:path h="6855676" w="9066130">
                <a:moveTo>
                  <a:pt x="0" y="0"/>
                </a:moveTo>
                <a:lnTo>
                  <a:pt x="9066130" y="0"/>
                </a:lnTo>
                <a:lnTo>
                  <a:pt x="9066130" y="6855676"/>
                </a:lnTo>
                <a:lnTo>
                  <a:pt x="0" y="6855676"/>
                </a:lnTo>
                <a:lnTo>
                  <a:pt x="0" y="0"/>
                </a:lnTo>
                <a:close/>
              </a:path>
            </a:pathLst>
          </a:custGeom>
          <a:blipFill>
            <a:blip r:embed="rId4"/>
            <a:stretch>
              <a:fillRect l="0" t="0" r="-824" b="0"/>
            </a:stretch>
          </a:blipFill>
        </p:spPr>
      </p:sp>
      <p:sp>
        <p:nvSpPr>
          <p:cNvPr name="Freeform 7" id="7"/>
          <p:cNvSpPr/>
          <p:nvPr/>
        </p:nvSpPr>
        <p:spPr>
          <a:xfrm flipH="false" flipV="false" rot="0">
            <a:off x="8454778" y="2467330"/>
            <a:ext cx="570904" cy="544500"/>
          </a:xfrm>
          <a:custGeom>
            <a:avLst/>
            <a:gdLst/>
            <a:ahLst/>
            <a:cxnLst/>
            <a:rect r="r" b="b" t="t" l="l"/>
            <a:pathLst>
              <a:path h="544500" w="570904">
                <a:moveTo>
                  <a:pt x="0" y="0"/>
                </a:moveTo>
                <a:lnTo>
                  <a:pt x="570905" y="0"/>
                </a:lnTo>
                <a:lnTo>
                  <a:pt x="570905" y="544500"/>
                </a:lnTo>
                <a:lnTo>
                  <a:pt x="0" y="5445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AutoShape 8" id="8"/>
          <p:cNvSpPr/>
          <p:nvPr/>
        </p:nvSpPr>
        <p:spPr>
          <a:xfrm>
            <a:off x="8002164" y="2467330"/>
            <a:ext cx="738066" cy="1423236"/>
          </a:xfrm>
          <a:prstGeom prst="line">
            <a:avLst/>
          </a:prstGeom>
          <a:ln cap="flat" w="57150">
            <a:solidFill>
              <a:srgbClr val="00A3DC"/>
            </a:solidFill>
            <a:prstDash val="solid"/>
            <a:headEnd type="none" len="sm" w="sm"/>
            <a:tailEnd type="arrow" len="sm" w="med"/>
          </a:ln>
        </p:spPr>
      </p:sp>
      <p:sp>
        <p:nvSpPr>
          <p:cNvPr name="AutoShape 9" id="9"/>
          <p:cNvSpPr/>
          <p:nvPr/>
        </p:nvSpPr>
        <p:spPr>
          <a:xfrm>
            <a:off x="8903274" y="2095967"/>
            <a:ext cx="1052747" cy="1355231"/>
          </a:xfrm>
          <a:prstGeom prst="line">
            <a:avLst/>
          </a:prstGeom>
          <a:ln cap="flat" w="57150">
            <a:solidFill>
              <a:srgbClr val="0CC0DF"/>
            </a:solidFill>
            <a:prstDash val="solid"/>
            <a:headEnd type="none" len="sm" w="sm"/>
            <a:tailEnd type="arrow" len="sm" w="med"/>
          </a:ln>
        </p:spPr>
      </p:sp>
      <p:sp>
        <p:nvSpPr>
          <p:cNvPr name="AutoShape 10" id="10"/>
          <p:cNvSpPr/>
          <p:nvPr/>
        </p:nvSpPr>
        <p:spPr>
          <a:xfrm flipH="true">
            <a:off x="6140422" y="2467330"/>
            <a:ext cx="159598" cy="1435130"/>
          </a:xfrm>
          <a:prstGeom prst="line">
            <a:avLst/>
          </a:prstGeom>
          <a:ln cap="flat" w="57150">
            <a:solidFill>
              <a:srgbClr val="00A3DC"/>
            </a:solidFill>
            <a:prstDash val="solid"/>
            <a:headEnd type="none" len="sm" w="sm"/>
            <a:tailEnd type="arrow" len="sm" w="med"/>
          </a:ln>
        </p:spPr>
      </p:sp>
      <p:sp>
        <p:nvSpPr>
          <p:cNvPr name="AutoShape 11" id="11"/>
          <p:cNvSpPr/>
          <p:nvPr/>
        </p:nvSpPr>
        <p:spPr>
          <a:xfrm>
            <a:off x="10831819" y="1749153"/>
            <a:ext cx="207633" cy="990427"/>
          </a:xfrm>
          <a:prstGeom prst="line">
            <a:avLst/>
          </a:prstGeom>
          <a:ln cap="flat" w="57150">
            <a:solidFill>
              <a:srgbClr val="00A3DC"/>
            </a:solidFill>
            <a:prstDash val="solid"/>
            <a:headEnd type="none" len="sm" w="sm"/>
            <a:tailEnd type="arrow" len="sm" w="med"/>
          </a:ln>
        </p:spPr>
      </p:sp>
      <p:sp>
        <p:nvSpPr>
          <p:cNvPr name="AutoShape 12" id="12"/>
          <p:cNvSpPr/>
          <p:nvPr/>
        </p:nvSpPr>
        <p:spPr>
          <a:xfrm>
            <a:off x="6140422" y="4360266"/>
            <a:ext cx="3637952" cy="965431"/>
          </a:xfrm>
          <a:prstGeom prst="line">
            <a:avLst/>
          </a:prstGeom>
          <a:ln cap="flat" w="57150">
            <a:solidFill>
              <a:srgbClr val="FDFF0E"/>
            </a:solidFill>
            <a:prstDash val="solid"/>
            <a:headEnd type="none" len="sm" w="sm"/>
            <a:tailEnd type="arrow" len="sm" w="med"/>
          </a:ln>
        </p:spPr>
      </p:sp>
      <p:sp>
        <p:nvSpPr>
          <p:cNvPr name="AutoShape 13" id="13"/>
          <p:cNvSpPr/>
          <p:nvPr/>
        </p:nvSpPr>
        <p:spPr>
          <a:xfrm flipV="true">
            <a:off x="6140422" y="4106323"/>
            <a:ext cx="2599809" cy="253943"/>
          </a:xfrm>
          <a:prstGeom prst="line">
            <a:avLst/>
          </a:prstGeom>
          <a:ln cap="flat" w="57150">
            <a:solidFill>
              <a:srgbClr val="FDFF0E"/>
            </a:solidFill>
            <a:prstDash val="solid"/>
            <a:headEnd type="none" len="sm" w="sm"/>
            <a:tailEnd type="arrow" len="sm" w="med"/>
          </a:ln>
        </p:spPr>
      </p:sp>
      <p:sp>
        <p:nvSpPr>
          <p:cNvPr name="AutoShape 14" id="14"/>
          <p:cNvSpPr/>
          <p:nvPr/>
        </p:nvSpPr>
        <p:spPr>
          <a:xfrm flipH="true">
            <a:off x="10066669" y="2866834"/>
            <a:ext cx="1176793" cy="788618"/>
          </a:xfrm>
          <a:prstGeom prst="line">
            <a:avLst/>
          </a:prstGeom>
          <a:ln cap="flat" w="57150">
            <a:solidFill>
              <a:srgbClr val="FDFF0E"/>
            </a:solidFill>
            <a:prstDash val="solid"/>
            <a:headEnd type="none" len="sm" w="sm"/>
            <a:tailEnd type="arrow" len="sm" w="med"/>
          </a:ln>
        </p:spPr>
      </p:sp>
      <p:sp>
        <p:nvSpPr>
          <p:cNvPr name="AutoShape 15" id="15"/>
          <p:cNvSpPr/>
          <p:nvPr/>
        </p:nvSpPr>
        <p:spPr>
          <a:xfrm flipH="true">
            <a:off x="11053835" y="2866834"/>
            <a:ext cx="189627" cy="1833813"/>
          </a:xfrm>
          <a:prstGeom prst="line">
            <a:avLst/>
          </a:prstGeom>
          <a:ln cap="flat" w="57150">
            <a:solidFill>
              <a:srgbClr val="FDFF0E"/>
            </a:solidFill>
            <a:prstDash val="solid"/>
            <a:headEnd type="none" len="sm" w="sm"/>
            <a:tailEnd type="arrow" len="sm" w="med"/>
          </a:ln>
        </p:spPr>
      </p:sp>
      <p:sp>
        <p:nvSpPr>
          <p:cNvPr name="Freeform 16" id="16"/>
          <p:cNvSpPr/>
          <p:nvPr/>
        </p:nvSpPr>
        <p:spPr>
          <a:xfrm flipH="false" flipV="false" rot="0">
            <a:off x="11986100" y="5640068"/>
            <a:ext cx="582046" cy="569678"/>
          </a:xfrm>
          <a:custGeom>
            <a:avLst/>
            <a:gdLst/>
            <a:ahLst/>
            <a:cxnLst/>
            <a:rect r="r" b="b" t="t" l="l"/>
            <a:pathLst>
              <a:path h="569678" w="582046">
                <a:moveTo>
                  <a:pt x="0" y="0"/>
                </a:moveTo>
                <a:lnTo>
                  <a:pt x="582046" y="0"/>
                </a:lnTo>
                <a:lnTo>
                  <a:pt x="582046" y="569678"/>
                </a:lnTo>
                <a:lnTo>
                  <a:pt x="0" y="56967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7" id="17"/>
          <p:cNvSpPr txBox="true"/>
          <p:nvPr/>
        </p:nvSpPr>
        <p:spPr>
          <a:xfrm rot="0">
            <a:off x="4978547" y="621089"/>
            <a:ext cx="5742662" cy="308985"/>
          </a:xfrm>
          <a:prstGeom prst="rect">
            <a:avLst/>
          </a:prstGeom>
        </p:spPr>
        <p:txBody>
          <a:bodyPr anchor="t" rtlCol="false" tIns="0" lIns="0" bIns="0" rIns="0">
            <a:spAutoFit/>
          </a:bodyPr>
          <a:lstStyle/>
          <a:p>
            <a:pPr algn="l">
              <a:lnSpc>
                <a:spcPts val="2392"/>
              </a:lnSpc>
            </a:pPr>
            <a:r>
              <a:rPr lang="en-US" sz="2441" i="true" spc="-144">
                <a:solidFill>
                  <a:srgbClr val="FFFFFF"/>
                </a:solidFill>
                <a:latin typeface="Montserrat Extra-Bold Italics"/>
                <a:ea typeface="Montserrat Extra-Bold Italics"/>
                <a:cs typeface="Montserrat Extra-Bold Italics"/>
                <a:sym typeface="Montserrat Extra-Bold Italics"/>
              </a:rPr>
              <a:t>THE SWADDLING POSITION...</a:t>
            </a:r>
          </a:p>
        </p:txBody>
      </p:sp>
      <p:grpSp>
        <p:nvGrpSpPr>
          <p:cNvPr name="Group 18" id="18"/>
          <p:cNvGrpSpPr/>
          <p:nvPr/>
        </p:nvGrpSpPr>
        <p:grpSpPr>
          <a:xfrm rot="0">
            <a:off x="4944637" y="8722018"/>
            <a:ext cx="9066130" cy="1094283"/>
            <a:chOff x="0" y="0"/>
            <a:chExt cx="1820477" cy="219732"/>
          </a:xfrm>
        </p:grpSpPr>
        <p:sp>
          <p:nvSpPr>
            <p:cNvPr name="Freeform 19" id="19"/>
            <p:cNvSpPr/>
            <p:nvPr/>
          </p:nvSpPr>
          <p:spPr>
            <a:xfrm flipH="false" flipV="false" rot="0">
              <a:off x="0" y="0"/>
              <a:ext cx="1820477" cy="219732"/>
            </a:xfrm>
            <a:custGeom>
              <a:avLst/>
              <a:gdLst/>
              <a:ahLst/>
              <a:cxnLst/>
              <a:rect r="r" b="b" t="t" l="l"/>
              <a:pathLst>
                <a:path h="219732" w="1820477">
                  <a:moveTo>
                    <a:pt x="12964" y="0"/>
                  </a:moveTo>
                  <a:lnTo>
                    <a:pt x="1807513" y="0"/>
                  </a:lnTo>
                  <a:cubicBezTo>
                    <a:pt x="1814673" y="0"/>
                    <a:pt x="1820477" y="5804"/>
                    <a:pt x="1820477" y="12964"/>
                  </a:cubicBezTo>
                  <a:lnTo>
                    <a:pt x="1820477" y="206768"/>
                  </a:lnTo>
                  <a:cubicBezTo>
                    <a:pt x="1820477" y="213928"/>
                    <a:pt x="1814673" y="219732"/>
                    <a:pt x="1807513" y="219732"/>
                  </a:cubicBezTo>
                  <a:lnTo>
                    <a:pt x="12964" y="219732"/>
                  </a:lnTo>
                  <a:cubicBezTo>
                    <a:pt x="5804" y="219732"/>
                    <a:pt x="0" y="213928"/>
                    <a:pt x="0" y="206768"/>
                  </a:cubicBezTo>
                  <a:lnTo>
                    <a:pt x="0" y="12964"/>
                  </a:lnTo>
                  <a:cubicBezTo>
                    <a:pt x="0" y="5804"/>
                    <a:pt x="5804" y="0"/>
                    <a:pt x="12964" y="0"/>
                  </a:cubicBezTo>
                  <a:close/>
                </a:path>
              </a:pathLst>
            </a:custGeom>
            <a:solidFill>
              <a:srgbClr val="36FF00">
                <a:alpha val="52941"/>
              </a:srgbClr>
            </a:solidFill>
          </p:spPr>
        </p:sp>
        <p:sp>
          <p:nvSpPr>
            <p:cNvPr name="TextBox 20" id="20"/>
            <p:cNvSpPr txBox="true"/>
            <p:nvPr/>
          </p:nvSpPr>
          <p:spPr>
            <a:xfrm>
              <a:off x="0" y="0"/>
              <a:ext cx="1820477" cy="219732"/>
            </a:xfrm>
            <a:prstGeom prst="rect">
              <a:avLst/>
            </a:prstGeom>
          </p:spPr>
          <p:txBody>
            <a:bodyPr anchor="ctr" rtlCol="false" tIns="51955" lIns="51955" bIns="51955" rIns="51955"/>
            <a:lstStyle/>
            <a:p>
              <a:pPr algn="ctr">
                <a:lnSpc>
                  <a:spcPts val="1829"/>
                </a:lnSpc>
              </a:pPr>
            </a:p>
          </p:txBody>
        </p:sp>
      </p:grpSp>
      <p:sp>
        <p:nvSpPr>
          <p:cNvPr name="TextBox 21" id="21"/>
          <p:cNvSpPr txBox="true"/>
          <p:nvPr/>
        </p:nvSpPr>
        <p:spPr>
          <a:xfrm rot="0">
            <a:off x="5165843" y="8937979"/>
            <a:ext cx="8691537" cy="555634"/>
          </a:xfrm>
          <a:prstGeom prst="rect">
            <a:avLst/>
          </a:prstGeom>
        </p:spPr>
        <p:txBody>
          <a:bodyPr anchor="t" rtlCol="false" tIns="0" lIns="0" bIns="0" rIns="0">
            <a:spAutoFit/>
          </a:bodyPr>
          <a:lstStyle/>
          <a:p>
            <a:pPr algn="l">
              <a:lnSpc>
                <a:spcPts val="2278"/>
              </a:lnSpc>
            </a:pPr>
            <a:r>
              <a:rPr lang="en-US" b="true" sz="1627">
                <a:solidFill>
                  <a:srgbClr val="FFFFFF"/>
                </a:solidFill>
                <a:latin typeface="Montserrat Classic Bold"/>
                <a:ea typeface="Montserrat Classic Bold"/>
                <a:cs typeface="Montserrat Classic Bold"/>
                <a:sym typeface="Montserrat Classic Bold"/>
              </a:rPr>
              <a:t>Motion - </a:t>
            </a:r>
            <a:r>
              <a:rPr lang="en-US" sz="1627">
                <a:solidFill>
                  <a:srgbClr val="FFFFFF"/>
                </a:solidFill>
                <a:latin typeface="Montserrat Classic"/>
                <a:ea typeface="Montserrat Classic"/>
                <a:cs typeface="Montserrat Classic"/>
                <a:sym typeface="Montserrat Classic"/>
              </a:rPr>
              <a:t>Responders maintaining cupped grips helps to prevent the teams body weight from pressing down and causing pain or discomfort to the elbow joint.</a:t>
            </a:r>
          </a:p>
        </p:txBody>
      </p:sp>
      <p:sp>
        <p:nvSpPr>
          <p:cNvPr name="TextBox 22" id="22"/>
          <p:cNvSpPr txBox="true"/>
          <p:nvPr/>
        </p:nvSpPr>
        <p:spPr>
          <a:xfrm rot="0">
            <a:off x="5165843" y="7858732"/>
            <a:ext cx="8691537" cy="823624"/>
          </a:xfrm>
          <a:prstGeom prst="rect">
            <a:avLst/>
          </a:prstGeom>
        </p:spPr>
        <p:txBody>
          <a:bodyPr anchor="t" rtlCol="false" tIns="0" lIns="0" bIns="0" rIns="0">
            <a:spAutoFit/>
          </a:bodyPr>
          <a:lstStyle/>
          <a:p>
            <a:pPr algn="l">
              <a:lnSpc>
                <a:spcPts val="3322"/>
              </a:lnSpc>
            </a:pPr>
            <a:r>
              <a:rPr lang="en-US" sz="2373" b="true">
                <a:solidFill>
                  <a:srgbClr val="FFFFFF"/>
                </a:solidFill>
                <a:latin typeface="Montserrat Classic Bold"/>
                <a:ea typeface="Montserrat Classic Bold"/>
                <a:cs typeface="Montserrat Classic Bold"/>
                <a:sym typeface="Montserrat Classic Bold"/>
              </a:rPr>
              <a:t>“Responders hands should be cupped over the arm of the patient, not under...”</a:t>
            </a:r>
          </a:p>
        </p:txBody>
      </p:sp>
      <p:sp>
        <p:nvSpPr>
          <p:cNvPr name="Freeform 23" id="23"/>
          <p:cNvSpPr/>
          <p:nvPr/>
        </p:nvSpPr>
        <p:spPr>
          <a:xfrm flipH="false" flipV="false" rot="0">
            <a:off x="9373975" y="6216182"/>
            <a:ext cx="582046" cy="569678"/>
          </a:xfrm>
          <a:custGeom>
            <a:avLst/>
            <a:gdLst/>
            <a:ahLst/>
            <a:cxnLst/>
            <a:rect r="r" b="b" t="t" l="l"/>
            <a:pathLst>
              <a:path h="569678" w="582046">
                <a:moveTo>
                  <a:pt x="0" y="0"/>
                </a:moveTo>
                <a:lnTo>
                  <a:pt x="582046" y="0"/>
                </a:lnTo>
                <a:lnTo>
                  <a:pt x="582046" y="569678"/>
                </a:lnTo>
                <a:lnTo>
                  <a:pt x="0" y="56967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4" id="24"/>
          <p:cNvSpPr/>
          <p:nvPr/>
        </p:nvSpPr>
        <p:spPr>
          <a:xfrm flipH="false" flipV="false" rot="0">
            <a:off x="12315529" y="3332783"/>
            <a:ext cx="582046" cy="569678"/>
          </a:xfrm>
          <a:custGeom>
            <a:avLst/>
            <a:gdLst/>
            <a:ahLst/>
            <a:cxnLst/>
            <a:rect r="r" b="b" t="t" l="l"/>
            <a:pathLst>
              <a:path h="569678" w="582046">
                <a:moveTo>
                  <a:pt x="0" y="0"/>
                </a:moveTo>
                <a:lnTo>
                  <a:pt x="582046" y="0"/>
                </a:lnTo>
                <a:lnTo>
                  <a:pt x="582046" y="569677"/>
                </a:lnTo>
                <a:lnTo>
                  <a:pt x="0" y="56967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5" id="25"/>
          <p:cNvSpPr/>
          <p:nvPr/>
        </p:nvSpPr>
        <p:spPr>
          <a:xfrm flipH="false" flipV="false" rot="0">
            <a:off x="7872732" y="5531522"/>
            <a:ext cx="582046" cy="569678"/>
          </a:xfrm>
          <a:custGeom>
            <a:avLst/>
            <a:gdLst/>
            <a:ahLst/>
            <a:cxnLst/>
            <a:rect r="r" b="b" t="t" l="l"/>
            <a:pathLst>
              <a:path h="569678" w="582046">
                <a:moveTo>
                  <a:pt x="0" y="0"/>
                </a:moveTo>
                <a:lnTo>
                  <a:pt x="582046" y="0"/>
                </a:lnTo>
                <a:lnTo>
                  <a:pt x="582046" y="569678"/>
                </a:lnTo>
                <a:lnTo>
                  <a:pt x="0" y="56967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6" id="26"/>
          <p:cNvSpPr/>
          <p:nvPr/>
        </p:nvSpPr>
        <p:spPr>
          <a:xfrm flipH="false" flipV="false" rot="0">
            <a:off x="5299412" y="5531522"/>
            <a:ext cx="1299155" cy="1843667"/>
          </a:xfrm>
          <a:custGeom>
            <a:avLst/>
            <a:gdLst/>
            <a:ahLst/>
            <a:cxnLst/>
            <a:rect r="r" b="b" t="t" l="l"/>
            <a:pathLst>
              <a:path h="1843667" w="1299155">
                <a:moveTo>
                  <a:pt x="0" y="0"/>
                </a:moveTo>
                <a:lnTo>
                  <a:pt x="1299156" y="0"/>
                </a:lnTo>
                <a:lnTo>
                  <a:pt x="1299156" y="1843667"/>
                </a:lnTo>
                <a:lnTo>
                  <a:pt x="0" y="184366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7" id="27"/>
          <p:cNvSpPr/>
          <p:nvPr/>
        </p:nvSpPr>
        <p:spPr>
          <a:xfrm flipH="false" flipV="false" rot="0">
            <a:off x="5366415" y="5634971"/>
            <a:ext cx="1174898" cy="1677291"/>
          </a:xfrm>
          <a:custGeom>
            <a:avLst/>
            <a:gdLst/>
            <a:ahLst/>
            <a:cxnLst/>
            <a:rect r="r" b="b" t="t" l="l"/>
            <a:pathLst>
              <a:path h="1677291" w="1174898">
                <a:moveTo>
                  <a:pt x="0" y="0"/>
                </a:moveTo>
                <a:lnTo>
                  <a:pt x="1174898" y="0"/>
                </a:lnTo>
                <a:lnTo>
                  <a:pt x="1174898" y="1677292"/>
                </a:lnTo>
                <a:lnTo>
                  <a:pt x="0" y="1677292"/>
                </a:lnTo>
                <a:lnTo>
                  <a:pt x="0" y="0"/>
                </a:lnTo>
                <a:close/>
              </a:path>
            </a:pathLst>
          </a:custGeom>
          <a:blipFill>
            <a:blip r:embed="rId11"/>
            <a:stretch>
              <a:fillRect l="-62071" t="-50453" r="0" b="-754"/>
            </a:stretch>
          </a:blipFill>
          <a:ln w="19050" cap="sq">
            <a:solidFill>
              <a:srgbClr val="3BFA15"/>
            </a:solidFill>
            <a:prstDash val="solid"/>
            <a:miter/>
          </a:ln>
        </p:spPr>
      </p:sp>
      <p:grpSp>
        <p:nvGrpSpPr>
          <p:cNvPr name="Group 28" id="28"/>
          <p:cNvGrpSpPr>
            <a:grpSpLocks noChangeAspect="true"/>
          </p:cNvGrpSpPr>
          <p:nvPr/>
        </p:nvGrpSpPr>
        <p:grpSpPr>
          <a:xfrm rot="0">
            <a:off x="5556621" y="6472871"/>
            <a:ext cx="301078" cy="380202"/>
            <a:chOff x="0" y="0"/>
            <a:chExt cx="353924" cy="446938"/>
          </a:xfrm>
        </p:grpSpPr>
        <p:sp>
          <p:nvSpPr>
            <p:cNvPr name="Freeform 29" id="29"/>
            <p:cNvSpPr/>
            <p:nvPr/>
          </p:nvSpPr>
          <p:spPr>
            <a:xfrm flipH="false" flipV="false" rot="0">
              <a:off x="63500" y="73279"/>
              <a:ext cx="215646" cy="310134"/>
            </a:xfrm>
            <a:custGeom>
              <a:avLst/>
              <a:gdLst/>
              <a:ahLst/>
              <a:cxnLst/>
              <a:rect r="r" b="b" t="t" l="l"/>
              <a:pathLst>
                <a:path h="310134" w="215646">
                  <a:moveTo>
                    <a:pt x="0" y="289814"/>
                  </a:moveTo>
                  <a:lnTo>
                    <a:pt x="183515" y="0"/>
                  </a:lnTo>
                  <a:lnTo>
                    <a:pt x="215646" y="20320"/>
                  </a:lnTo>
                  <a:lnTo>
                    <a:pt x="32131" y="310134"/>
                  </a:lnTo>
                  <a:close/>
                </a:path>
              </a:pathLst>
            </a:custGeom>
            <a:solidFill>
              <a:srgbClr val="000000"/>
            </a:solidFill>
          </p:spPr>
        </p:sp>
        <p:sp>
          <p:nvSpPr>
            <p:cNvPr name="Freeform 30" id="30"/>
            <p:cNvSpPr/>
            <p:nvPr/>
          </p:nvSpPr>
          <p:spPr>
            <a:xfrm flipH="false" flipV="false" rot="0">
              <a:off x="154865" y="64393"/>
              <a:ext cx="134636" cy="132890"/>
            </a:xfrm>
            <a:custGeom>
              <a:avLst/>
              <a:gdLst/>
              <a:ahLst/>
              <a:cxnLst/>
              <a:rect r="r" b="b" t="t" l="l"/>
              <a:pathLst>
                <a:path h="132890" w="134636">
                  <a:moveTo>
                    <a:pt x="12394" y="35048"/>
                  </a:moveTo>
                  <a:lnTo>
                    <a:pt x="101421" y="1266"/>
                  </a:lnTo>
                  <a:cubicBezTo>
                    <a:pt x="107009" y="-893"/>
                    <a:pt x="113359" y="-258"/>
                    <a:pt x="118312" y="2917"/>
                  </a:cubicBezTo>
                  <a:cubicBezTo>
                    <a:pt x="123265" y="6092"/>
                    <a:pt x="126694" y="11553"/>
                    <a:pt x="127075" y="17522"/>
                  </a:cubicBezTo>
                  <a:lnTo>
                    <a:pt x="134568" y="112391"/>
                  </a:lnTo>
                  <a:cubicBezTo>
                    <a:pt x="135457" y="122932"/>
                    <a:pt x="127583" y="132076"/>
                    <a:pt x="117042" y="132838"/>
                  </a:cubicBezTo>
                  <a:cubicBezTo>
                    <a:pt x="106501" y="133600"/>
                    <a:pt x="97357" y="125853"/>
                    <a:pt x="96595" y="115312"/>
                  </a:cubicBezTo>
                  <a:lnTo>
                    <a:pt x="89102" y="20443"/>
                  </a:lnTo>
                  <a:lnTo>
                    <a:pt x="108025" y="18919"/>
                  </a:lnTo>
                  <a:lnTo>
                    <a:pt x="114756" y="36699"/>
                  </a:lnTo>
                  <a:lnTo>
                    <a:pt x="25729" y="70481"/>
                  </a:lnTo>
                  <a:cubicBezTo>
                    <a:pt x="15950" y="74164"/>
                    <a:pt x="4901" y="69211"/>
                    <a:pt x="1218" y="59432"/>
                  </a:cubicBezTo>
                  <a:cubicBezTo>
                    <a:pt x="-2465" y="49653"/>
                    <a:pt x="2488" y="38604"/>
                    <a:pt x="12267" y="34921"/>
                  </a:cubicBezTo>
                  <a:close/>
                </a:path>
              </a:pathLst>
            </a:custGeom>
            <a:solidFill>
              <a:srgbClr val="000000"/>
            </a:solidFill>
          </p:spPr>
        </p:sp>
      </p:grpSp>
      <p:sp>
        <p:nvSpPr>
          <p:cNvPr name="AutoShape 31" id="31"/>
          <p:cNvSpPr/>
          <p:nvPr/>
        </p:nvSpPr>
        <p:spPr>
          <a:xfrm flipV="true">
            <a:off x="6541313" y="5325697"/>
            <a:ext cx="913969" cy="1147920"/>
          </a:xfrm>
          <a:prstGeom prst="line">
            <a:avLst/>
          </a:prstGeom>
          <a:ln cap="flat" w="57150">
            <a:solidFill>
              <a:srgbClr val="36FF00"/>
            </a:solidFill>
            <a:prstDash val="solid"/>
            <a:headEnd type="none" len="sm" w="sm"/>
            <a:tailEnd type="arrow" len="sm" w="med"/>
          </a:ln>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75712" r="0" b="-75712"/>
            </a:stretch>
          </a:blipFill>
        </p:spPr>
      </p:sp>
      <p:grpSp>
        <p:nvGrpSpPr>
          <p:cNvPr name="Group 3" id="3"/>
          <p:cNvGrpSpPr/>
          <p:nvPr/>
        </p:nvGrpSpPr>
        <p:grpSpPr>
          <a:xfrm rot="0">
            <a:off x="-96836" y="-518761"/>
            <a:ext cx="4754847" cy="10805761"/>
            <a:chOff x="0" y="0"/>
            <a:chExt cx="3093720" cy="7030720"/>
          </a:xfrm>
        </p:grpSpPr>
        <p:sp>
          <p:nvSpPr>
            <p:cNvPr name="Freeform 4" id="4"/>
            <p:cNvSpPr/>
            <p:nvPr/>
          </p:nvSpPr>
          <p:spPr>
            <a:xfrm flipH="false" flipV="false" rot="0">
              <a:off x="0" y="0"/>
              <a:ext cx="3093720" cy="7030720"/>
            </a:xfrm>
            <a:custGeom>
              <a:avLst/>
              <a:gdLst/>
              <a:ahLst/>
              <a:cxnLst/>
              <a:rect r="r" b="b" t="t" l="l"/>
              <a:pathLst>
                <a:path h="7030720" w="3093720">
                  <a:moveTo>
                    <a:pt x="0" y="0"/>
                  </a:moveTo>
                  <a:lnTo>
                    <a:pt x="2293620" y="0"/>
                  </a:lnTo>
                  <a:cubicBezTo>
                    <a:pt x="2735580" y="0"/>
                    <a:pt x="3093720" y="358140"/>
                    <a:pt x="3093720" y="800100"/>
                  </a:cubicBezTo>
                  <a:lnTo>
                    <a:pt x="3093720" y="7030720"/>
                  </a:lnTo>
                  <a:lnTo>
                    <a:pt x="0" y="7030720"/>
                  </a:lnTo>
                  <a:lnTo>
                    <a:pt x="0" y="0"/>
                  </a:lnTo>
                  <a:close/>
                </a:path>
              </a:pathLst>
            </a:custGeom>
            <a:blipFill>
              <a:blip r:embed="rId3"/>
              <a:stretch>
                <a:fillRect l="-101505" t="0" r="-101505" b="0"/>
              </a:stretch>
            </a:blipFill>
          </p:spPr>
        </p:sp>
      </p:grpSp>
      <p:sp>
        <p:nvSpPr>
          <p:cNvPr name="Freeform 5" id="5"/>
          <p:cNvSpPr/>
          <p:nvPr/>
        </p:nvSpPr>
        <p:spPr>
          <a:xfrm flipH="false" flipV="false" rot="0">
            <a:off x="6894464" y="0"/>
            <a:ext cx="12098558" cy="10470294"/>
          </a:xfrm>
          <a:custGeom>
            <a:avLst/>
            <a:gdLst/>
            <a:ahLst/>
            <a:cxnLst/>
            <a:rect r="r" b="b" t="t" l="l"/>
            <a:pathLst>
              <a:path h="10470294" w="12098558">
                <a:moveTo>
                  <a:pt x="0" y="0"/>
                </a:moveTo>
                <a:lnTo>
                  <a:pt x="12098558" y="0"/>
                </a:lnTo>
                <a:lnTo>
                  <a:pt x="12098558" y="10470294"/>
                </a:lnTo>
                <a:lnTo>
                  <a:pt x="0" y="10470294"/>
                </a:lnTo>
                <a:lnTo>
                  <a:pt x="0" y="0"/>
                </a:lnTo>
                <a:close/>
              </a:path>
            </a:pathLst>
          </a:custGeom>
          <a:blipFill>
            <a:blip r:embed="rId4">
              <a:alphaModFix amt="31999"/>
            </a:blip>
            <a:stretch>
              <a:fillRect l="0" t="0" r="0" b="0"/>
            </a:stretch>
          </a:blipFill>
        </p:spPr>
      </p:sp>
      <p:sp>
        <p:nvSpPr>
          <p:cNvPr name="Freeform 6" id="6"/>
          <p:cNvSpPr/>
          <p:nvPr/>
        </p:nvSpPr>
        <p:spPr>
          <a:xfrm flipH="false" flipV="false" rot="-9088373">
            <a:off x="8902516" y="2496564"/>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5">
              <a:alphaModFix amt="65999"/>
            </a:blip>
            <a:stretch>
              <a:fillRect l="0" t="0" r="0" b="0"/>
            </a:stretch>
          </a:blipFill>
        </p:spPr>
      </p:sp>
      <p:sp>
        <p:nvSpPr>
          <p:cNvPr name="TextBox 7" id="7"/>
          <p:cNvSpPr txBox="true"/>
          <p:nvPr/>
        </p:nvSpPr>
        <p:spPr>
          <a:xfrm rot="0">
            <a:off x="5729158" y="3569828"/>
            <a:ext cx="10438809" cy="6179820"/>
          </a:xfrm>
          <a:prstGeom prst="rect">
            <a:avLst/>
          </a:prstGeom>
        </p:spPr>
        <p:txBody>
          <a:bodyPr anchor="t" rtlCol="false" tIns="0" lIns="0" bIns="0" rIns="0">
            <a:spAutoFit/>
          </a:bodyPr>
          <a:lstStyle/>
          <a:p>
            <a:pPr algn="l">
              <a:lnSpc>
                <a:spcPts val="8250"/>
              </a:lnSpc>
            </a:pPr>
            <a:r>
              <a:rPr lang="en-US" sz="3300" spc="-132">
                <a:solidFill>
                  <a:srgbClr val="D8D8D8"/>
                </a:solidFill>
                <a:latin typeface="Poppins"/>
                <a:ea typeface="Poppins"/>
                <a:cs typeface="Poppins"/>
                <a:sym typeface="Poppins"/>
              </a:rPr>
              <a:t>The Response Posture</a:t>
            </a:r>
          </a:p>
          <a:p>
            <a:pPr algn="l">
              <a:lnSpc>
                <a:spcPts val="8250"/>
              </a:lnSpc>
            </a:pPr>
            <a:r>
              <a:rPr lang="en-US" sz="3300" spc="-132">
                <a:solidFill>
                  <a:srgbClr val="D8D8D8"/>
                </a:solidFill>
                <a:latin typeface="Poppins"/>
                <a:ea typeface="Poppins"/>
                <a:cs typeface="Poppins"/>
                <a:sym typeface="Poppins"/>
              </a:rPr>
              <a:t>Positioning &amp; Response</a:t>
            </a:r>
          </a:p>
          <a:p>
            <a:pPr algn="l">
              <a:lnSpc>
                <a:spcPts val="8250"/>
              </a:lnSpc>
            </a:pPr>
            <a:r>
              <a:rPr lang="en-US" sz="3300" spc="-132">
                <a:solidFill>
                  <a:srgbClr val="D8D8D8"/>
                </a:solidFill>
                <a:latin typeface="Poppins"/>
                <a:ea typeface="Poppins"/>
                <a:cs typeface="Poppins"/>
                <a:sym typeface="Poppins"/>
              </a:rPr>
              <a:t>Core Response Principles </a:t>
            </a:r>
          </a:p>
          <a:p>
            <a:pPr algn="l">
              <a:lnSpc>
                <a:spcPts val="8250"/>
              </a:lnSpc>
            </a:pPr>
            <a:r>
              <a:rPr lang="en-US" sz="3300" spc="-132">
                <a:solidFill>
                  <a:srgbClr val="D8D8D8"/>
                </a:solidFill>
                <a:latin typeface="Poppins"/>
                <a:ea typeface="Poppins"/>
                <a:cs typeface="Poppins"/>
                <a:sym typeface="Poppins"/>
              </a:rPr>
              <a:t>Understanding Kicking Proxemics</a:t>
            </a:r>
          </a:p>
          <a:p>
            <a:pPr algn="l">
              <a:lnSpc>
                <a:spcPts val="8250"/>
              </a:lnSpc>
            </a:pPr>
            <a:r>
              <a:rPr lang="en-US" sz="3300" spc="-132">
                <a:solidFill>
                  <a:srgbClr val="D8D8D8"/>
                </a:solidFill>
                <a:latin typeface="Poppins"/>
                <a:ea typeface="Poppins"/>
                <a:cs typeface="Poppins"/>
                <a:sym typeface="Poppins"/>
              </a:rPr>
              <a:t>Professional Presence</a:t>
            </a:r>
          </a:p>
          <a:p>
            <a:pPr algn="l">
              <a:lnSpc>
                <a:spcPts val="8250"/>
              </a:lnSpc>
            </a:pPr>
          </a:p>
        </p:txBody>
      </p:sp>
      <p:sp>
        <p:nvSpPr>
          <p:cNvPr name="TextBox 8" id="8"/>
          <p:cNvSpPr txBox="true"/>
          <p:nvPr/>
        </p:nvSpPr>
        <p:spPr>
          <a:xfrm rot="0">
            <a:off x="4929676" y="3569828"/>
            <a:ext cx="635923" cy="5132070"/>
          </a:xfrm>
          <a:prstGeom prst="rect">
            <a:avLst/>
          </a:prstGeom>
        </p:spPr>
        <p:txBody>
          <a:bodyPr anchor="t" rtlCol="false" tIns="0" lIns="0" bIns="0" rIns="0">
            <a:spAutoFit/>
          </a:bodyPr>
          <a:lstStyle/>
          <a:p>
            <a:pPr algn="l">
              <a:lnSpc>
                <a:spcPts val="8250"/>
              </a:lnSpc>
            </a:pPr>
            <a:r>
              <a:rPr lang="en-US" sz="3300" spc="-132">
                <a:solidFill>
                  <a:srgbClr val="FDFF0E"/>
                </a:solidFill>
                <a:latin typeface="Poppins"/>
                <a:ea typeface="Poppins"/>
                <a:cs typeface="Poppins"/>
                <a:sym typeface="Poppins"/>
              </a:rPr>
              <a:t>10.</a:t>
            </a:r>
          </a:p>
          <a:p>
            <a:pPr algn="l">
              <a:lnSpc>
                <a:spcPts val="8250"/>
              </a:lnSpc>
            </a:pPr>
            <a:r>
              <a:rPr lang="en-US" sz="3300" spc="-132">
                <a:solidFill>
                  <a:srgbClr val="FDFF0E"/>
                </a:solidFill>
                <a:latin typeface="Poppins"/>
                <a:ea typeface="Poppins"/>
                <a:cs typeface="Poppins"/>
                <a:sym typeface="Poppins"/>
              </a:rPr>
              <a:t>11.</a:t>
            </a:r>
          </a:p>
          <a:p>
            <a:pPr algn="l">
              <a:lnSpc>
                <a:spcPts val="8250"/>
              </a:lnSpc>
            </a:pPr>
            <a:r>
              <a:rPr lang="en-US" sz="3300" spc="-132">
                <a:solidFill>
                  <a:srgbClr val="FDFF0E"/>
                </a:solidFill>
                <a:latin typeface="Poppins"/>
                <a:ea typeface="Poppins"/>
                <a:cs typeface="Poppins"/>
                <a:sym typeface="Poppins"/>
              </a:rPr>
              <a:t>12.</a:t>
            </a:r>
          </a:p>
          <a:p>
            <a:pPr algn="l">
              <a:lnSpc>
                <a:spcPts val="8250"/>
              </a:lnSpc>
            </a:pPr>
            <a:r>
              <a:rPr lang="en-US" sz="3300" spc="-132">
                <a:solidFill>
                  <a:srgbClr val="FDFF0E"/>
                </a:solidFill>
                <a:latin typeface="Poppins"/>
                <a:ea typeface="Poppins"/>
                <a:cs typeface="Poppins"/>
                <a:sym typeface="Poppins"/>
              </a:rPr>
              <a:t>13.</a:t>
            </a:r>
          </a:p>
          <a:p>
            <a:pPr algn="l">
              <a:lnSpc>
                <a:spcPts val="8250"/>
              </a:lnSpc>
            </a:pPr>
            <a:r>
              <a:rPr lang="en-US" sz="3300" spc="-132">
                <a:solidFill>
                  <a:srgbClr val="FDFF0E"/>
                </a:solidFill>
                <a:latin typeface="Poppins"/>
                <a:ea typeface="Poppins"/>
                <a:cs typeface="Poppins"/>
                <a:sym typeface="Poppins"/>
              </a:rPr>
              <a:t>14.</a:t>
            </a:r>
          </a:p>
        </p:txBody>
      </p:sp>
      <p:sp>
        <p:nvSpPr>
          <p:cNvPr name="AutoShape 9" id="9"/>
          <p:cNvSpPr/>
          <p:nvPr/>
        </p:nvSpPr>
        <p:spPr>
          <a:xfrm flipV="true">
            <a:off x="4851693" y="6915130"/>
            <a:ext cx="10308634" cy="0"/>
          </a:xfrm>
          <a:prstGeom prst="line">
            <a:avLst/>
          </a:prstGeom>
          <a:ln cap="flat" w="19050">
            <a:solidFill>
              <a:srgbClr val="37B594"/>
            </a:solidFill>
            <a:prstDash val="solid"/>
            <a:headEnd type="none" len="sm" w="sm"/>
            <a:tailEnd type="none" len="sm" w="sm"/>
          </a:ln>
        </p:spPr>
      </p:sp>
      <p:sp>
        <p:nvSpPr>
          <p:cNvPr name="Freeform 10" id="10"/>
          <p:cNvSpPr/>
          <p:nvPr/>
        </p:nvSpPr>
        <p:spPr>
          <a:xfrm flipH="false" flipV="false" rot="0">
            <a:off x="16746793" y="9083930"/>
            <a:ext cx="446388" cy="348740"/>
          </a:xfrm>
          <a:custGeom>
            <a:avLst/>
            <a:gdLst/>
            <a:ahLst/>
            <a:cxnLst/>
            <a:rect r="r" b="b" t="t" l="l"/>
            <a:pathLst>
              <a:path h="348740" w="446388">
                <a:moveTo>
                  <a:pt x="0" y="0"/>
                </a:moveTo>
                <a:lnTo>
                  <a:pt x="446388" y="0"/>
                </a:lnTo>
                <a:lnTo>
                  <a:pt x="446388" y="348740"/>
                </a:lnTo>
                <a:lnTo>
                  <a:pt x="0" y="3487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1" id="11"/>
          <p:cNvSpPr/>
          <p:nvPr/>
        </p:nvSpPr>
        <p:spPr>
          <a:xfrm flipH="false" flipV="false" rot="0">
            <a:off x="-9525" y="209550"/>
            <a:ext cx="2411675" cy="2087104"/>
          </a:xfrm>
          <a:custGeom>
            <a:avLst/>
            <a:gdLst/>
            <a:ahLst/>
            <a:cxnLst/>
            <a:rect r="r" b="b" t="t" l="l"/>
            <a:pathLst>
              <a:path h="2087104" w="2411675">
                <a:moveTo>
                  <a:pt x="0" y="0"/>
                </a:moveTo>
                <a:lnTo>
                  <a:pt x="2411675" y="0"/>
                </a:lnTo>
                <a:lnTo>
                  <a:pt x="2411675" y="2087104"/>
                </a:lnTo>
                <a:lnTo>
                  <a:pt x="0" y="2087104"/>
                </a:lnTo>
                <a:lnTo>
                  <a:pt x="0" y="0"/>
                </a:lnTo>
                <a:close/>
              </a:path>
            </a:pathLst>
          </a:custGeom>
          <a:blipFill>
            <a:blip r:embed="rId4"/>
            <a:stretch>
              <a:fillRect l="0" t="0" r="0" b="0"/>
            </a:stretch>
          </a:blipFill>
        </p:spPr>
      </p:sp>
      <p:sp>
        <p:nvSpPr>
          <p:cNvPr name="TextBox 12" id="12"/>
          <p:cNvSpPr txBox="true"/>
          <p:nvPr/>
        </p:nvSpPr>
        <p:spPr>
          <a:xfrm rot="0">
            <a:off x="4851693" y="1525879"/>
            <a:ext cx="12118294" cy="1547802"/>
          </a:xfrm>
          <a:prstGeom prst="rect">
            <a:avLst/>
          </a:prstGeom>
        </p:spPr>
        <p:txBody>
          <a:bodyPr anchor="t" rtlCol="false" tIns="0" lIns="0" bIns="0" rIns="0">
            <a:spAutoFit/>
          </a:bodyPr>
          <a:lstStyle/>
          <a:p>
            <a:pPr algn="l">
              <a:lnSpc>
                <a:spcPts val="9584"/>
              </a:lnSpc>
            </a:pPr>
            <a:r>
              <a:rPr lang="en-US" sz="9584" spc="-383">
                <a:solidFill>
                  <a:srgbClr val="FDFF0E"/>
                </a:solidFill>
                <a:latin typeface="Agrandir"/>
                <a:ea typeface="Agrandir"/>
                <a:cs typeface="Agrandir"/>
                <a:sym typeface="Agrandir"/>
              </a:rPr>
              <a:t>Lessons continued...</a:t>
            </a:r>
          </a:p>
        </p:txBody>
      </p:sp>
      <p:sp>
        <p:nvSpPr>
          <p:cNvPr name="AutoShape 13" id="13"/>
          <p:cNvSpPr/>
          <p:nvPr/>
        </p:nvSpPr>
        <p:spPr>
          <a:xfrm flipV="true">
            <a:off x="4851693" y="4817444"/>
            <a:ext cx="10308634" cy="0"/>
          </a:xfrm>
          <a:prstGeom prst="line">
            <a:avLst/>
          </a:prstGeom>
          <a:ln cap="flat" w="19050">
            <a:solidFill>
              <a:srgbClr val="37B594"/>
            </a:solidFill>
            <a:prstDash val="solid"/>
            <a:headEnd type="none" len="sm" w="sm"/>
            <a:tailEnd type="none" len="sm" w="sm"/>
          </a:ln>
        </p:spPr>
      </p:sp>
      <p:sp>
        <p:nvSpPr>
          <p:cNvPr name="AutoShape 14" id="14"/>
          <p:cNvSpPr/>
          <p:nvPr/>
        </p:nvSpPr>
        <p:spPr>
          <a:xfrm flipV="true">
            <a:off x="4851693" y="5866287"/>
            <a:ext cx="10308634" cy="0"/>
          </a:xfrm>
          <a:prstGeom prst="line">
            <a:avLst/>
          </a:prstGeom>
          <a:ln cap="flat" w="19050">
            <a:solidFill>
              <a:srgbClr val="37B594"/>
            </a:solidFill>
            <a:prstDash val="solid"/>
            <a:headEnd type="none" len="sm" w="sm"/>
            <a:tailEnd type="none" len="sm" w="sm"/>
          </a:ln>
        </p:spPr>
      </p:sp>
      <p:sp>
        <p:nvSpPr>
          <p:cNvPr name="AutoShape 15" id="15"/>
          <p:cNvSpPr/>
          <p:nvPr/>
        </p:nvSpPr>
        <p:spPr>
          <a:xfrm flipV="true">
            <a:off x="4851693" y="7962931"/>
            <a:ext cx="10308634" cy="0"/>
          </a:xfrm>
          <a:prstGeom prst="line">
            <a:avLst/>
          </a:prstGeom>
          <a:ln cap="flat" w="19050">
            <a:solidFill>
              <a:srgbClr val="37B594"/>
            </a:solidFill>
            <a:prstDash val="solid"/>
            <a:headEnd type="none" len="sm" w="sm"/>
            <a:tailEnd type="none" len="sm" w="sm"/>
          </a:ln>
        </p:spPr>
      </p:sp>
      <p:sp>
        <p:nvSpPr>
          <p:cNvPr name="TextBox 16" id="16"/>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Tree>
  </p:cSld>
  <p:clrMapOvr>
    <a:masterClrMapping/>
  </p:clrMapOvr>
  <p:transition spd="fast">
    <p:push dir="l"/>
  </p:transition>
</p:sld>
</file>

<file path=ppt/slides/slide50.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11681977" y="8182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Freeform 5" id="5"/>
          <p:cNvSpPr/>
          <p:nvPr/>
        </p:nvSpPr>
        <p:spPr>
          <a:xfrm flipH="false" flipV="false" rot="0">
            <a:off x="250989" y="2057400"/>
            <a:ext cx="14406302" cy="8229600"/>
          </a:xfrm>
          <a:custGeom>
            <a:avLst/>
            <a:gdLst/>
            <a:ahLst/>
            <a:cxnLst/>
            <a:rect r="r" b="b" t="t" l="l"/>
            <a:pathLst>
              <a:path h="8229600" w="14406302">
                <a:moveTo>
                  <a:pt x="0" y="0"/>
                </a:moveTo>
                <a:lnTo>
                  <a:pt x="14406302" y="0"/>
                </a:lnTo>
                <a:lnTo>
                  <a:pt x="14406302" y="8229600"/>
                </a:lnTo>
                <a:lnTo>
                  <a:pt x="0" y="8229600"/>
                </a:lnTo>
                <a:lnTo>
                  <a:pt x="0" y="0"/>
                </a:lnTo>
                <a:close/>
              </a:path>
            </a:pathLst>
          </a:custGeom>
          <a:blipFill>
            <a:blip r:embed="rId4"/>
            <a:stretch>
              <a:fillRect l="0" t="0" r="0" b="0"/>
            </a:stretch>
          </a:blipFill>
        </p:spPr>
      </p:sp>
      <p:sp>
        <p:nvSpPr>
          <p:cNvPr name="AutoShape 6" id="6"/>
          <p:cNvSpPr/>
          <p:nvPr/>
        </p:nvSpPr>
        <p:spPr>
          <a:xfrm>
            <a:off x="10304440" y="3153145"/>
            <a:ext cx="0" cy="1990355"/>
          </a:xfrm>
          <a:prstGeom prst="line">
            <a:avLst/>
          </a:prstGeom>
          <a:ln cap="flat" w="95250">
            <a:solidFill>
              <a:srgbClr val="FFFFFF"/>
            </a:solidFill>
            <a:prstDash val="solid"/>
            <a:headEnd type="none" len="sm" w="sm"/>
            <a:tailEnd type="arrow" len="sm" w="med"/>
          </a:ln>
        </p:spPr>
      </p:sp>
      <p:sp>
        <p:nvSpPr>
          <p:cNvPr name="Freeform 7" id="7"/>
          <p:cNvSpPr/>
          <p:nvPr/>
        </p:nvSpPr>
        <p:spPr>
          <a:xfrm flipH="false" flipV="false" rot="0">
            <a:off x="11994528" y="6258809"/>
            <a:ext cx="834272" cy="834272"/>
          </a:xfrm>
          <a:custGeom>
            <a:avLst/>
            <a:gdLst/>
            <a:ahLst/>
            <a:cxnLst/>
            <a:rect r="r" b="b" t="t" l="l"/>
            <a:pathLst>
              <a:path h="834272" w="834272">
                <a:moveTo>
                  <a:pt x="0" y="0"/>
                </a:moveTo>
                <a:lnTo>
                  <a:pt x="834272" y="0"/>
                </a:lnTo>
                <a:lnTo>
                  <a:pt x="834272" y="834272"/>
                </a:lnTo>
                <a:lnTo>
                  <a:pt x="0" y="83427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AutoShape 8" id="8"/>
          <p:cNvSpPr/>
          <p:nvPr/>
        </p:nvSpPr>
        <p:spPr>
          <a:xfrm flipV="true">
            <a:off x="7928522" y="7727308"/>
            <a:ext cx="9525" cy="1022358"/>
          </a:xfrm>
          <a:prstGeom prst="line">
            <a:avLst/>
          </a:prstGeom>
          <a:ln cap="flat" w="95250">
            <a:solidFill>
              <a:srgbClr val="FFFFFF"/>
            </a:solidFill>
            <a:prstDash val="solid"/>
            <a:headEnd type="none" len="sm" w="sm"/>
            <a:tailEnd type="arrow" len="sm" w="med"/>
          </a:ln>
        </p:spPr>
      </p:sp>
      <p:sp>
        <p:nvSpPr>
          <p:cNvPr name="AutoShape 9" id="9"/>
          <p:cNvSpPr/>
          <p:nvPr/>
        </p:nvSpPr>
        <p:spPr>
          <a:xfrm flipV="true">
            <a:off x="12535527" y="7169145"/>
            <a:ext cx="0" cy="668978"/>
          </a:xfrm>
          <a:prstGeom prst="line">
            <a:avLst/>
          </a:prstGeom>
          <a:ln cap="flat" w="95250">
            <a:solidFill>
              <a:srgbClr val="FFFFFF"/>
            </a:solidFill>
            <a:prstDash val="solid"/>
            <a:headEnd type="none" len="sm" w="sm"/>
            <a:tailEnd type="arrow" len="sm" w="med"/>
          </a:ln>
        </p:spPr>
      </p:sp>
      <p:sp>
        <p:nvSpPr>
          <p:cNvPr name="Freeform 10" id="10"/>
          <p:cNvSpPr/>
          <p:nvPr/>
        </p:nvSpPr>
        <p:spPr>
          <a:xfrm flipH="false" flipV="false" rot="0">
            <a:off x="11927142" y="4678990"/>
            <a:ext cx="901658" cy="901658"/>
          </a:xfrm>
          <a:custGeom>
            <a:avLst/>
            <a:gdLst/>
            <a:ahLst/>
            <a:cxnLst/>
            <a:rect r="r" b="b" t="t" l="l"/>
            <a:pathLst>
              <a:path h="901658" w="901658">
                <a:moveTo>
                  <a:pt x="0" y="0"/>
                </a:moveTo>
                <a:lnTo>
                  <a:pt x="901658" y="0"/>
                </a:lnTo>
                <a:lnTo>
                  <a:pt x="901658" y="901658"/>
                </a:lnTo>
                <a:lnTo>
                  <a:pt x="0" y="901658"/>
                </a:lnTo>
                <a:lnTo>
                  <a:pt x="0" y="0"/>
                </a:lnTo>
                <a:close/>
              </a:path>
            </a:pathLst>
          </a:custGeom>
          <a:blipFill>
            <a:blip r:embed="rId7"/>
            <a:stretch>
              <a:fillRect l="0" t="0" r="0" b="0"/>
            </a:stretch>
          </a:blipFill>
        </p:spPr>
      </p:sp>
      <p:sp>
        <p:nvSpPr>
          <p:cNvPr name="TextBox 11" id="11"/>
          <p:cNvSpPr txBox="true"/>
          <p:nvPr/>
        </p:nvSpPr>
        <p:spPr>
          <a:xfrm rot="0">
            <a:off x="6665511" y="1958711"/>
            <a:ext cx="7277857" cy="689609"/>
          </a:xfrm>
          <a:prstGeom prst="rect">
            <a:avLst/>
          </a:prstGeom>
        </p:spPr>
        <p:txBody>
          <a:bodyPr anchor="t" rtlCol="false" tIns="0" lIns="0" bIns="0" rIns="0">
            <a:spAutoFit/>
          </a:bodyPr>
          <a:lstStyle/>
          <a:p>
            <a:pPr algn="ctr">
              <a:lnSpc>
                <a:spcPts val="5040"/>
              </a:lnSpc>
            </a:pPr>
            <a:r>
              <a:rPr lang="en-US" b="true" sz="3600">
                <a:solidFill>
                  <a:srgbClr val="FFFFFF"/>
                </a:solidFill>
                <a:latin typeface="Arial MT Pro Bold"/>
                <a:ea typeface="Arial MT Pro Bold"/>
                <a:cs typeface="Arial MT Pro Bold"/>
                <a:sym typeface="Arial MT Pro Bold"/>
              </a:rPr>
              <a:t>(Downward Pressure)</a:t>
            </a:r>
          </a:p>
        </p:txBody>
      </p:sp>
      <p:sp>
        <p:nvSpPr>
          <p:cNvPr name="TextBox 12" id="12"/>
          <p:cNvSpPr txBox="true"/>
          <p:nvPr/>
        </p:nvSpPr>
        <p:spPr>
          <a:xfrm rot="0">
            <a:off x="7193075" y="8606791"/>
            <a:ext cx="1470893" cy="689609"/>
          </a:xfrm>
          <a:prstGeom prst="rect">
            <a:avLst/>
          </a:prstGeom>
        </p:spPr>
        <p:txBody>
          <a:bodyPr anchor="t" rtlCol="false" tIns="0" lIns="0" bIns="0" rIns="0">
            <a:spAutoFit/>
          </a:bodyPr>
          <a:lstStyle/>
          <a:p>
            <a:pPr algn="l">
              <a:lnSpc>
                <a:spcPts val="5040"/>
              </a:lnSpc>
            </a:pPr>
            <a:r>
              <a:rPr lang="en-US" sz="3600" b="true">
                <a:solidFill>
                  <a:srgbClr val="FFFFFF"/>
                </a:solidFill>
                <a:latin typeface="Arial MT Pro Bold"/>
                <a:ea typeface="Arial MT Pro Bold"/>
                <a:cs typeface="Arial MT Pro Bold"/>
                <a:sym typeface="Arial MT Pro Bold"/>
              </a:rPr>
              <a:t>Hook</a:t>
            </a:r>
          </a:p>
        </p:txBody>
      </p:sp>
      <p:sp>
        <p:nvSpPr>
          <p:cNvPr name="TextBox 13" id="13"/>
          <p:cNvSpPr txBox="true"/>
          <p:nvPr/>
        </p:nvSpPr>
        <p:spPr>
          <a:xfrm rot="0">
            <a:off x="9805916" y="7733349"/>
            <a:ext cx="5459220" cy="1941194"/>
          </a:xfrm>
          <a:prstGeom prst="rect">
            <a:avLst/>
          </a:prstGeom>
        </p:spPr>
        <p:txBody>
          <a:bodyPr anchor="t" rtlCol="false" tIns="0" lIns="0" bIns="0" rIns="0">
            <a:spAutoFit/>
          </a:bodyPr>
          <a:lstStyle/>
          <a:p>
            <a:pPr algn="l">
              <a:lnSpc>
                <a:spcPts val="3780"/>
              </a:lnSpc>
            </a:pPr>
            <a:r>
              <a:rPr lang="en-US" sz="2700" b="true">
                <a:solidFill>
                  <a:srgbClr val="FFFFFF"/>
                </a:solidFill>
                <a:latin typeface="Arial MT Pro Bold"/>
                <a:ea typeface="Arial MT Pro Bold"/>
                <a:cs typeface="Arial MT Pro Bold"/>
                <a:sym typeface="Arial MT Pro Bold"/>
              </a:rPr>
              <a:t>Brace Hand under the Patient wrist is wrong, this will cause pain when downward pressure is applied.</a:t>
            </a:r>
          </a:p>
        </p:txBody>
      </p:sp>
      <p:sp>
        <p:nvSpPr>
          <p:cNvPr name="TextBox 14" id="14"/>
          <p:cNvSpPr txBox="true"/>
          <p:nvPr/>
        </p:nvSpPr>
        <p:spPr>
          <a:xfrm rot="0">
            <a:off x="13285716" y="1952625"/>
            <a:ext cx="3973584" cy="1941194"/>
          </a:xfrm>
          <a:prstGeom prst="rect">
            <a:avLst/>
          </a:prstGeom>
        </p:spPr>
        <p:txBody>
          <a:bodyPr anchor="t" rtlCol="false" tIns="0" lIns="0" bIns="0" rIns="0">
            <a:spAutoFit/>
          </a:bodyPr>
          <a:lstStyle/>
          <a:p>
            <a:pPr algn="l">
              <a:lnSpc>
                <a:spcPts val="3780"/>
              </a:lnSpc>
            </a:pPr>
            <a:r>
              <a:rPr lang="en-US" sz="2700" b="true">
                <a:solidFill>
                  <a:srgbClr val="FFFFFF"/>
                </a:solidFill>
                <a:latin typeface="Arial MT Pro Bold"/>
                <a:ea typeface="Arial MT Pro Bold"/>
                <a:cs typeface="Arial MT Pro Bold"/>
                <a:sym typeface="Arial MT Pro Bold"/>
              </a:rPr>
              <a:t>Correct Brace Hand Position; On top of Patient wrist using the cupped hand variation.</a:t>
            </a:r>
          </a:p>
        </p:txBody>
      </p:sp>
      <p:sp>
        <p:nvSpPr>
          <p:cNvPr name="AutoShape 15" id="15"/>
          <p:cNvSpPr/>
          <p:nvPr/>
        </p:nvSpPr>
        <p:spPr>
          <a:xfrm flipH="true">
            <a:off x="12865879" y="4128267"/>
            <a:ext cx="419838" cy="520834"/>
          </a:xfrm>
          <a:prstGeom prst="line">
            <a:avLst/>
          </a:prstGeom>
          <a:ln cap="flat" w="95250">
            <a:solidFill>
              <a:srgbClr val="FFFFFF"/>
            </a:solidFill>
            <a:prstDash val="solid"/>
            <a:headEnd type="none" len="sm" w="sm"/>
            <a:tailEnd type="arrow" len="sm" w="med"/>
          </a:ln>
        </p:spPr>
      </p:sp>
      <p:sp>
        <p:nvSpPr>
          <p:cNvPr name="Freeform 16" id="16"/>
          <p:cNvSpPr/>
          <p:nvPr/>
        </p:nvSpPr>
        <p:spPr>
          <a:xfrm flipH="false" flipV="false" rot="0">
            <a:off x="7454140" y="6718316"/>
            <a:ext cx="901658" cy="901658"/>
          </a:xfrm>
          <a:custGeom>
            <a:avLst/>
            <a:gdLst/>
            <a:ahLst/>
            <a:cxnLst/>
            <a:rect r="r" b="b" t="t" l="l"/>
            <a:pathLst>
              <a:path h="901658" w="901658">
                <a:moveTo>
                  <a:pt x="0" y="0"/>
                </a:moveTo>
                <a:lnTo>
                  <a:pt x="901658" y="0"/>
                </a:lnTo>
                <a:lnTo>
                  <a:pt x="901658" y="901658"/>
                </a:lnTo>
                <a:lnTo>
                  <a:pt x="0" y="901658"/>
                </a:lnTo>
                <a:lnTo>
                  <a:pt x="0" y="0"/>
                </a:lnTo>
                <a:close/>
              </a:path>
            </a:pathLst>
          </a:custGeom>
          <a:blipFill>
            <a:blip r:embed="rId7"/>
            <a:stretch>
              <a:fillRect l="0" t="0" r="0" b="0"/>
            </a:stretch>
          </a:blipFill>
        </p:spPr>
      </p:sp>
      <p:sp>
        <p:nvSpPr>
          <p:cNvPr name="TextBox 17" id="17"/>
          <p:cNvSpPr txBox="true"/>
          <p:nvPr/>
        </p:nvSpPr>
        <p:spPr>
          <a:xfrm rot="0">
            <a:off x="781246" y="318770"/>
            <a:ext cx="17217306" cy="824230"/>
          </a:xfrm>
          <a:prstGeom prst="rect">
            <a:avLst/>
          </a:prstGeom>
        </p:spPr>
        <p:txBody>
          <a:bodyPr anchor="t" rtlCol="false" tIns="0" lIns="0" bIns="0" rIns="0">
            <a:spAutoFit/>
          </a:bodyPr>
          <a:lstStyle/>
          <a:p>
            <a:pPr algn="l">
              <a:lnSpc>
                <a:spcPts val="6020"/>
              </a:lnSpc>
            </a:pPr>
            <a:r>
              <a:rPr lang="en-US" sz="4300" b="true">
                <a:solidFill>
                  <a:srgbClr val="FDFF0E"/>
                </a:solidFill>
                <a:latin typeface="Arial MT Pro Bold"/>
                <a:ea typeface="Arial MT Pro Bold"/>
                <a:cs typeface="Arial MT Pro Bold"/>
                <a:sym typeface="Arial MT Pro Bold"/>
              </a:rPr>
              <a:t>Correct Brace Hand Position During the Swaddling Process:</a:t>
            </a:r>
          </a:p>
        </p:txBody>
      </p:sp>
    </p:spTree>
  </p:cSld>
  <p:clrMapOvr>
    <a:masterClrMapping/>
  </p:clrMapOvr>
</p:sld>
</file>

<file path=ppt/slides/slide5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11681977" y="8182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Freeform 5" id="5"/>
          <p:cNvSpPr/>
          <p:nvPr/>
        </p:nvSpPr>
        <p:spPr>
          <a:xfrm flipH="false" flipV="false" rot="-9088373">
            <a:off x="11834377" y="9706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6" id="6"/>
          <p:cNvSpPr/>
          <p:nvPr/>
        </p:nvSpPr>
        <p:spPr>
          <a:xfrm flipH="false" flipV="false" rot="0">
            <a:off x="4464033" y="1063559"/>
            <a:ext cx="9664734" cy="7308331"/>
          </a:xfrm>
          <a:custGeom>
            <a:avLst/>
            <a:gdLst/>
            <a:ahLst/>
            <a:cxnLst/>
            <a:rect r="r" b="b" t="t" l="l"/>
            <a:pathLst>
              <a:path h="7308331" w="9664734">
                <a:moveTo>
                  <a:pt x="0" y="0"/>
                </a:moveTo>
                <a:lnTo>
                  <a:pt x="9664734" y="0"/>
                </a:lnTo>
                <a:lnTo>
                  <a:pt x="9664734" y="7308331"/>
                </a:lnTo>
                <a:lnTo>
                  <a:pt x="0" y="7308331"/>
                </a:lnTo>
                <a:lnTo>
                  <a:pt x="0" y="0"/>
                </a:lnTo>
                <a:close/>
              </a:path>
            </a:pathLst>
          </a:custGeom>
          <a:blipFill>
            <a:blip r:embed="rId4"/>
            <a:stretch>
              <a:fillRect l="0" t="0" r="-824" b="0"/>
            </a:stretch>
          </a:blipFill>
          <a:ln w="9525" cap="sq">
            <a:solidFill>
              <a:srgbClr val="FFFFFF"/>
            </a:solidFill>
            <a:prstDash val="solid"/>
            <a:miter/>
          </a:ln>
        </p:spPr>
      </p:sp>
      <p:sp>
        <p:nvSpPr>
          <p:cNvPr name="Freeform 7" id="7"/>
          <p:cNvSpPr/>
          <p:nvPr/>
        </p:nvSpPr>
        <p:spPr>
          <a:xfrm flipH="false" flipV="false" rot="0">
            <a:off x="8379112" y="2316725"/>
            <a:ext cx="608599" cy="580451"/>
          </a:xfrm>
          <a:custGeom>
            <a:avLst/>
            <a:gdLst/>
            <a:ahLst/>
            <a:cxnLst/>
            <a:rect r="r" b="b" t="t" l="l"/>
            <a:pathLst>
              <a:path h="580451" w="608599">
                <a:moveTo>
                  <a:pt x="0" y="0"/>
                </a:moveTo>
                <a:lnTo>
                  <a:pt x="608600" y="0"/>
                </a:lnTo>
                <a:lnTo>
                  <a:pt x="608600" y="580452"/>
                </a:lnTo>
                <a:lnTo>
                  <a:pt x="0" y="58045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AutoShape 8" id="8"/>
          <p:cNvSpPr/>
          <p:nvPr/>
        </p:nvSpPr>
        <p:spPr>
          <a:xfrm>
            <a:off x="7896614" y="2316725"/>
            <a:ext cx="786798" cy="1517207"/>
          </a:xfrm>
          <a:prstGeom prst="line">
            <a:avLst/>
          </a:prstGeom>
          <a:ln cap="flat" w="57150">
            <a:solidFill>
              <a:srgbClr val="00A3DC"/>
            </a:solidFill>
            <a:prstDash val="solid"/>
            <a:headEnd type="none" len="sm" w="sm"/>
            <a:tailEnd type="arrow" len="sm" w="med"/>
          </a:ln>
        </p:spPr>
      </p:sp>
      <p:sp>
        <p:nvSpPr>
          <p:cNvPr name="AutoShape 9" id="9"/>
          <p:cNvSpPr/>
          <p:nvPr/>
        </p:nvSpPr>
        <p:spPr>
          <a:xfrm>
            <a:off x="8857221" y="1920842"/>
            <a:ext cx="1122257" cy="1444712"/>
          </a:xfrm>
          <a:prstGeom prst="line">
            <a:avLst/>
          </a:prstGeom>
          <a:ln cap="flat" w="57150">
            <a:solidFill>
              <a:srgbClr val="00A3DC"/>
            </a:solidFill>
            <a:prstDash val="solid"/>
            <a:headEnd type="none" len="sm" w="sm"/>
            <a:tailEnd type="arrow" len="sm" w="med"/>
          </a:ln>
        </p:spPr>
      </p:sp>
      <p:sp>
        <p:nvSpPr>
          <p:cNvPr name="AutoShape 10" id="10"/>
          <p:cNvSpPr/>
          <p:nvPr/>
        </p:nvSpPr>
        <p:spPr>
          <a:xfrm flipH="true">
            <a:off x="5911947" y="2316725"/>
            <a:ext cx="170136" cy="1529887"/>
          </a:xfrm>
          <a:prstGeom prst="line">
            <a:avLst/>
          </a:prstGeom>
          <a:ln cap="flat" w="57150">
            <a:solidFill>
              <a:srgbClr val="00A3DC"/>
            </a:solidFill>
            <a:prstDash val="solid"/>
            <a:headEnd type="none" len="sm" w="sm"/>
            <a:tailEnd type="arrow" len="sm" w="med"/>
          </a:ln>
        </p:spPr>
      </p:sp>
      <p:sp>
        <p:nvSpPr>
          <p:cNvPr name="AutoShape 11" id="11"/>
          <p:cNvSpPr/>
          <p:nvPr/>
        </p:nvSpPr>
        <p:spPr>
          <a:xfrm>
            <a:off x="10913101" y="1551130"/>
            <a:ext cx="221342" cy="1055821"/>
          </a:xfrm>
          <a:prstGeom prst="line">
            <a:avLst/>
          </a:prstGeom>
          <a:ln cap="flat" w="57150">
            <a:solidFill>
              <a:srgbClr val="00A3DC"/>
            </a:solidFill>
            <a:prstDash val="solid"/>
            <a:headEnd type="none" len="sm" w="sm"/>
            <a:tailEnd type="arrow" len="sm" w="med"/>
          </a:ln>
        </p:spPr>
      </p:sp>
      <p:sp>
        <p:nvSpPr>
          <p:cNvPr name="AutoShape 12" id="12"/>
          <p:cNvSpPr/>
          <p:nvPr/>
        </p:nvSpPr>
        <p:spPr>
          <a:xfrm>
            <a:off x="5911947" y="4334644"/>
            <a:ext cx="3878153" cy="1029175"/>
          </a:xfrm>
          <a:prstGeom prst="line">
            <a:avLst/>
          </a:prstGeom>
          <a:ln cap="flat" w="57150">
            <a:solidFill>
              <a:srgbClr val="FDFF0E"/>
            </a:solidFill>
            <a:prstDash val="solid"/>
            <a:headEnd type="none" len="sm" w="sm"/>
            <a:tailEnd type="arrow" len="sm" w="med"/>
          </a:ln>
        </p:spPr>
      </p:sp>
      <p:sp>
        <p:nvSpPr>
          <p:cNvPr name="AutoShape 13" id="13"/>
          <p:cNvSpPr/>
          <p:nvPr/>
        </p:nvSpPr>
        <p:spPr>
          <a:xfrm flipV="true">
            <a:off x="5911947" y="4063935"/>
            <a:ext cx="2771465" cy="270710"/>
          </a:xfrm>
          <a:prstGeom prst="line">
            <a:avLst/>
          </a:prstGeom>
          <a:ln cap="flat" w="57150">
            <a:solidFill>
              <a:srgbClr val="FDFF0E"/>
            </a:solidFill>
            <a:prstDash val="solid"/>
            <a:headEnd type="none" len="sm" w="sm"/>
            <a:tailEnd type="arrow" len="sm" w="med"/>
          </a:ln>
        </p:spPr>
      </p:sp>
      <p:sp>
        <p:nvSpPr>
          <p:cNvPr name="AutoShape 14" id="14"/>
          <p:cNvSpPr/>
          <p:nvPr/>
        </p:nvSpPr>
        <p:spPr>
          <a:xfrm flipH="true">
            <a:off x="10097431" y="2742607"/>
            <a:ext cx="1254492" cy="840688"/>
          </a:xfrm>
          <a:prstGeom prst="line">
            <a:avLst/>
          </a:prstGeom>
          <a:ln cap="flat" w="57150">
            <a:solidFill>
              <a:srgbClr val="FDFF0E"/>
            </a:solidFill>
            <a:prstDash val="solid"/>
            <a:headEnd type="none" len="sm" w="sm"/>
            <a:tailEnd type="arrow" len="sm" w="med"/>
          </a:ln>
        </p:spPr>
      </p:sp>
      <p:sp>
        <p:nvSpPr>
          <p:cNvPr name="AutoShape 15" id="15"/>
          <p:cNvSpPr/>
          <p:nvPr/>
        </p:nvSpPr>
        <p:spPr>
          <a:xfrm flipH="true">
            <a:off x="11149776" y="2742607"/>
            <a:ext cx="202147" cy="1954893"/>
          </a:xfrm>
          <a:prstGeom prst="line">
            <a:avLst/>
          </a:prstGeom>
          <a:ln cap="flat" w="57150">
            <a:solidFill>
              <a:srgbClr val="FDFF0E"/>
            </a:solidFill>
            <a:prstDash val="solid"/>
            <a:headEnd type="none" len="sm" w="sm"/>
            <a:tailEnd type="arrow" len="sm" w="med"/>
          </a:ln>
        </p:spPr>
      </p:sp>
      <p:sp>
        <p:nvSpPr>
          <p:cNvPr name="Freeform 16" id="16"/>
          <p:cNvSpPr/>
          <p:nvPr/>
        </p:nvSpPr>
        <p:spPr>
          <a:xfrm flipH="false" flipV="false" rot="0">
            <a:off x="12143595" y="5698947"/>
            <a:ext cx="620477" cy="607291"/>
          </a:xfrm>
          <a:custGeom>
            <a:avLst/>
            <a:gdLst/>
            <a:ahLst/>
            <a:cxnLst/>
            <a:rect r="r" b="b" t="t" l="l"/>
            <a:pathLst>
              <a:path h="607291" w="620477">
                <a:moveTo>
                  <a:pt x="0" y="0"/>
                </a:moveTo>
                <a:lnTo>
                  <a:pt x="620476" y="0"/>
                </a:lnTo>
                <a:lnTo>
                  <a:pt x="620476" y="607292"/>
                </a:lnTo>
                <a:lnTo>
                  <a:pt x="0" y="60729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7" id="17"/>
          <p:cNvSpPr txBox="true"/>
          <p:nvPr/>
        </p:nvSpPr>
        <p:spPr>
          <a:xfrm rot="0">
            <a:off x="4631335" y="379647"/>
            <a:ext cx="6121829" cy="333160"/>
          </a:xfrm>
          <a:prstGeom prst="rect">
            <a:avLst/>
          </a:prstGeom>
        </p:spPr>
        <p:txBody>
          <a:bodyPr anchor="t" rtlCol="false" tIns="0" lIns="0" bIns="0" rIns="0">
            <a:spAutoFit/>
          </a:bodyPr>
          <a:lstStyle/>
          <a:p>
            <a:pPr algn="l">
              <a:lnSpc>
                <a:spcPts val="2550"/>
              </a:lnSpc>
            </a:pPr>
            <a:r>
              <a:rPr lang="en-US" sz="2602" i="true" spc="-153">
                <a:solidFill>
                  <a:srgbClr val="FFFFFF"/>
                </a:solidFill>
                <a:latin typeface="Montserrat Extra-Bold Italics"/>
                <a:ea typeface="Montserrat Extra-Bold Italics"/>
                <a:cs typeface="Montserrat Extra-Bold Italics"/>
                <a:sym typeface="Montserrat Extra-Bold Italics"/>
              </a:rPr>
              <a:t>THE SWADDLING POSITION...</a:t>
            </a:r>
          </a:p>
        </p:txBody>
      </p:sp>
      <p:grpSp>
        <p:nvGrpSpPr>
          <p:cNvPr name="Group 18" id="18"/>
          <p:cNvGrpSpPr/>
          <p:nvPr/>
        </p:nvGrpSpPr>
        <p:grpSpPr>
          <a:xfrm rot="0">
            <a:off x="4464033" y="8797969"/>
            <a:ext cx="9664734" cy="1166534"/>
            <a:chOff x="0" y="0"/>
            <a:chExt cx="1820477" cy="219732"/>
          </a:xfrm>
        </p:grpSpPr>
        <p:sp>
          <p:nvSpPr>
            <p:cNvPr name="Freeform 19" id="19"/>
            <p:cNvSpPr/>
            <p:nvPr/>
          </p:nvSpPr>
          <p:spPr>
            <a:xfrm flipH="false" flipV="false" rot="0">
              <a:off x="0" y="0"/>
              <a:ext cx="1820477" cy="219732"/>
            </a:xfrm>
            <a:custGeom>
              <a:avLst/>
              <a:gdLst/>
              <a:ahLst/>
              <a:cxnLst/>
              <a:rect r="r" b="b" t="t" l="l"/>
              <a:pathLst>
                <a:path h="219732" w="1820477">
                  <a:moveTo>
                    <a:pt x="13937" y="0"/>
                  </a:moveTo>
                  <a:lnTo>
                    <a:pt x="1806539" y="0"/>
                  </a:lnTo>
                  <a:cubicBezTo>
                    <a:pt x="1810236" y="0"/>
                    <a:pt x="1813781" y="1468"/>
                    <a:pt x="1816395" y="4082"/>
                  </a:cubicBezTo>
                  <a:cubicBezTo>
                    <a:pt x="1819009" y="6696"/>
                    <a:pt x="1820477" y="10241"/>
                    <a:pt x="1820477" y="13937"/>
                  </a:cubicBezTo>
                  <a:lnTo>
                    <a:pt x="1820477" y="205794"/>
                  </a:lnTo>
                  <a:cubicBezTo>
                    <a:pt x="1820477" y="209491"/>
                    <a:pt x="1819009" y="213036"/>
                    <a:pt x="1816395" y="215650"/>
                  </a:cubicBezTo>
                  <a:cubicBezTo>
                    <a:pt x="1813781" y="218263"/>
                    <a:pt x="1810236" y="219732"/>
                    <a:pt x="1806539" y="219732"/>
                  </a:cubicBezTo>
                  <a:lnTo>
                    <a:pt x="13937" y="219732"/>
                  </a:lnTo>
                  <a:cubicBezTo>
                    <a:pt x="10241" y="219732"/>
                    <a:pt x="6696" y="218263"/>
                    <a:pt x="4082" y="215650"/>
                  </a:cubicBezTo>
                  <a:cubicBezTo>
                    <a:pt x="1468" y="213036"/>
                    <a:pt x="0" y="209491"/>
                    <a:pt x="0" y="205794"/>
                  </a:cubicBezTo>
                  <a:lnTo>
                    <a:pt x="0" y="13937"/>
                  </a:lnTo>
                  <a:cubicBezTo>
                    <a:pt x="0" y="10241"/>
                    <a:pt x="1468" y="6696"/>
                    <a:pt x="4082" y="4082"/>
                  </a:cubicBezTo>
                  <a:cubicBezTo>
                    <a:pt x="6696" y="1468"/>
                    <a:pt x="10241" y="0"/>
                    <a:pt x="13937" y="0"/>
                  </a:cubicBezTo>
                  <a:close/>
                </a:path>
              </a:pathLst>
            </a:custGeom>
            <a:solidFill>
              <a:srgbClr val="FFBD59">
                <a:alpha val="52941"/>
              </a:srgbClr>
            </a:solidFill>
          </p:spPr>
        </p:sp>
        <p:sp>
          <p:nvSpPr>
            <p:cNvPr name="TextBox 20" id="20"/>
            <p:cNvSpPr txBox="true"/>
            <p:nvPr/>
          </p:nvSpPr>
          <p:spPr>
            <a:xfrm>
              <a:off x="0" y="0"/>
              <a:ext cx="1820477" cy="219732"/>
            </a:xfrm>
            <a:prstGeom prst="rect">
              <a:avLst/>
            </a:prstGeom>
          </p:spPr>
          <p:txBody>
            <a:bodyPr anchor="ctr" rtlCol="false" tIns="59545" lIns="59545" bIns="59545" rIns="59545"/>
            <a:lstStyle/>
            <a:p>
              <a:pPr algn="ctr">
                <a:lnSpc>
                  <a:spcPts val="2096"/>
                </a:lnSpc>
              </a:pPr>
            </a:p>
          </p:txBody>
        </p:sp>
      </p:grpSp>
      <p:sp>
        <p:nvSpPr>
          <p:cNvPr name="TextBox 21" id="21"/>
          <p:cNvSpPr txBox="true"/>
          <p:nvPr/>
        </p:nvSpPr>
        <p:spPr>
          <a:xfrm rot="0">
            <a:off x="4775884" y="8952664"/>
            <a:ext cx="9265408" cy="902922"/>
          </a:xfrm>
          <a:prstGeom prst="rect">
            <a:avLst/>
          </a:prstGeom>
        </p:spPr>
        <p:txBody>
          <a:bodyPr anchor="t" rtlCol="false" tIns="0" lIns="0" bIns="0" rIns="0">
            <a:spAutoFit/>
          </a:bodyPr>
          <a:lstStyle/>
          <a:p>
            <a:pPr algn="l">
              <a:lnSpc>
                <a:spcPts val="2428"/>
              </a:lnSpc>
            </a:pPr>
            <a:r>
              <a:rPr lang="en-US" b="true" sz="1734">
                <a:solidFill>
                  <a:srgbClr val="FFFFFF"/>
                </a:solidFill>
                <a:latin typeface="Montserrat Classic Bold"/>
                <a:ea typeface="Montserrat Classic Bold"/>
                <a:cs typeface="Montserrat Classic Bold"/>
                <a:sym typeface="Montserrat Classic Bold"/>
              </a:rPr>
              <a:t>Motion - </a:t>
            </a:r>
            <a:r>
              <a:rPr lang="en-US" sz="1734">
                <a:solidFill>
                  <a:srgbClr val="FFFFFF"/>
                </a:solidFill>
                <a:latin typeface="Montserrat Classic"/>
                <a:ea typeface="Montserrat Classic"/>
                <a:cs typeface="Montserrat Classic"/>
                <a:sym typeface="Montserrat Classic"/>
              </a:rPr>
              <a:t>The Responders effort to “Push in” helps to prevent a gap between the patient and staff.  This helps minimize the space that the patient can utilize to pry and evade the clinical containment.</a:t>
            </a:r>
          </a:p>
        </p:txBody>
      </p:sp>
      <p:sp>
        <p:nvSpPr>
          <p:cNvPr name="TextBox 22" id="22"/>
          <p:cNvSpPr txBox="true"/>
          <p:nvPr/>
        </p:nvSpPr>
        <p:spPr>
          <a:xfrm rot="0">
            <a:off x="4863359" y="8228882"/>
            <a:ext cx="9265408" cy="376293"/>
          </a:xfrm>
          <a:prstGeom prst="rect">
            <a:avLst/>
          </a:prstGeom>
        </p:spPr>
        <p:txBody>
          <a:bodyPr anchor="t" rtlCol="false" tIns="0" lIns="0" bIns="0" rIns="0">
            <a:spAutoFit/>
          </a:bodyPr>
          <a:lstStyle/>
          <a:p>
            <a:pPr algn="l">
              <a:lnSpc>
                <a:spcPts val="3137"/>
              </a:lnSpc>
            </a:pPr>
            <a:r>
              <a:rPr lang="en-US" sz="2241" b="true">
                <a:solidFill>
                  <a:srgbClr val="FFFFFF"/>
                </a:solidFill>
                <a:latin typeface="Montserrat Classic Bold"/>
                <a:ea typeface="Montserrat Classic Bold"/>
                <a:cs typeface="Montserrat Classic Bold"/>
                <a:sym typeface="Montserrat Classic Bold"/>
              </a:rPr>
              <a:t>“There should be no gap or space between staff and patient...”</a:t>
            </a:r>
          </a:p>
        </p:txBody>
      </p:sp>
      <p:sp>
        <p:nvSpPr>
          <p:cNvPr name="Freeform 23" id="23"/>
          <p:cNvSpPr/>
          <p:nvPr/>
        </p:nvSpPr>
        <p:spPr>
          <a:xfrm flipH="false" flipV="false" rot="0">
            <a:off x="9359001" y="6313100"/>
            <a:ext cx="620477" cy="607291"/>
          </a:xfrm>
          <a:custGeom>
            <a:avLst/>
            <a:gdLst/>
            <a:ahLst/>
            <a:cxnLst/>
            <a:rect r="r" b="b" t="t" l="l"/>
            <a:pathLst>
              <a:path h="607291" w="620477">
                <a:moveTo>
                  <a:pt x="0" y="0"/>
                </a:moveTo>
                <a:lnTo>
                  <a:pt x="620476" y="0"/>
                </a:lnTo>
                <a:lnTo>
                  <a:pt x="620476" y="607292"/>
                </a:lnTo>
                <a:lnTo>
                  <a:pt x="0" y="60729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4" id="24"/>
          <p:cNvSpPr/>
          <p:nvPr/>
        </p:nvSpPr>
        <p:spPr>
          <a:xfrm flipH="false" flipV="false" rot="0">
            <a:off x="12494774" y="3239320"/>
            <a:ext cx="620477" cy="607291"/>
          </a:xfrm>
          <a:custGeom>
            <a:avLst/>
            <a:gdLst/>
            <a:ahLst/>
            <a:cxnLst/>
            <a:rect r="r" b="b" t="t" l="l"/>
            <a:pathLst>
              <a:path h="607291" w="620477">
                <a:moveTo>
                  <a:pt x="0" y="0"/>
                </a:moveTo>
                <a:lnTo>
                  <a:pt x="620477" y="0"/>
                </a:lnTo>
                <a:lnTo>
                  <a:pt x="620477" y="607292"/>
                </a:lnTo>
                <a:lnTo>
                  <a:pt x="0" y="60729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5" id="25"/>
          <p:cNvSpPr/>
          <p:nvPr/>
        </p:nvSpPr>
        <p:spPr>
          <a:xfrm flipH="false" flipV="false" rot="0">
            <a:off x="7758636" y="5583235"/>
            <a:ext cx="620477" cy="607291"/>
          </a:xfrm>
          <a:custGeom>
            <a:avLst/>
            <a:gdLst/>
            <a:ahLst/>
            <a:cxnLst/>
            <a:rect r="r" b="b" t="t" l="l"/>
            <a:pathLst>
              <a:path h="607291" w="620477">
                <a:moveTo>
                  <a:pt x="0" y="0"/>
                </a:moveTo>
                <a:lnTo>
                  <a:pt x="620476" y="0"/>
                </a:lnTo>
                <a:lnTo>
                  <a:pt x="620476" y="607291"/>
                </a:lnTo>
                <a:lnTo>
                  <a:pt x="0" y="60729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6" id="26"/>
          <p:cNvSpPr/>
          <p:nvPr/>
        </p:nvSpPr>
        <p:spPr>
          <a:xfrm flipH="false" flipV="false" rot="0">
            <a:off x="5015409" y="5583235"/>
            <a:ext cx="1384934" cy="1965398"/>
          </a:xfrm>
          <a:custGeom>
            <a:avLst/>
            <a:gdLst/>
            <a:ahLst/>
            <a:cxnLst/>
            <a:rect r="r" b="b" t="t" l="l"/>
            <a:pathLst>
              <a:path h="1965398" w="1384934">
                <a:moveTo>
                  <a:pt x="0" y="0"/>
                </a:moveTo>
                <a:lnTo>
                  <a:pt x="1384934" y="0"/>
                </a:lnTo>
                <a:lnTo>
                  <a:pt x="1384934" y="1965398"/>
                </a:lnTo>
                <a:lnTo>
                  <a:pt x="0" y="1965398"/>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7" id="27"/>
          <p:cNvSpPr/>
          <p:nvPr/>
        </p:nvSpPr>
        <p:spPr>
          <a:xfrm flipH="false" flipV="false" rot="0">
            <a:off x="5086836" y="5693514"/>
            <a:ext cx="1252472" cy="1788037"/>
          </a:xfrm>
          <a:custGeom>
            <a:avLst/>
            <a:gdLst/>
            <a:ahLst/>
            <a:cxnLst/>
            <a:rect r="r" b="b" t="t" l="l"/>
            <a:pathLst>
              <a:path h="1788037" w="1252472">
                <a:moveTo>
                  <a:pt x="0" y="0"/>
                </a:moveTo>
                <a:lnTo>
                  <a:pt x="1252472" y="0"/>
                </a:lnTo>
                <a:lnTo>
                  <a:pt x="1252472" y="1788037"/>
                </a:lnTo>
                <a:lnTo>
                  <a:pt x="0" y="1788037"/>
                </a:lnTo>
                <a:lnTo>
                  <a:pt x="0" y="0"/>
                </a:lnTo>
                <a:close/>
              </a:path>
            </a:pathLst>
          </a:custGeom>
          <a:blipFill>
            <a:blip r:embed="rId11"/>
            <a:stretch>
              <a:fillRect l="-62071" t="-50453" r="0" b="-754"/>
            </a:stretch>
          </a:blipFill>
          <a:ln w="19050" cap="sq">
            <a:solidFill>
              <a:srgbClr val="36FF00"/>
            </a:solidFill>
            <a:prstDash val="solid"/>
            <a:miter/>
          </a:ln>
        </p:spPr>
      </p:sp>
      <p:grpSp>
        <p:nvGrpSpPr>
          <p:cNvPr name="Group 28" id="28"/>
          <p:cNvGrpSpPr>
            <a:grpSpLocks noChangeAspect="true"/>
          </p:cNvGrpSpPr>
          <p:nvPr/>
        </p:nvGrpSpPr>
        <p:grpSpPr>
          <a:xfrm rot="0">
            <a:off x="5289601" y="6586738"/>
            <a:ext cx="320957" cy="405306"/>
            <a:chOff x="0" y="0"/>
            <a:chExt cx="353924" cy="446938"/>
          </a:xfrm>
        </p:grpSpPr>
        <p:sp>
          <p:nvSpPr>
            <p:cNvPr name="Freeform 29" id="29"/>
            <p:cNvSpPr/>
            <p:nvPr/>
          </p:nvSpPr>
          <p:spPr>
            <a:xfrm flipH="false" flipV="false" rot="0">
              <a:off x="63500" y="73279"/>
              <a:ext cx="215646" cy="310134"/>
            </a:xfrm>
            <a:custGeom>
              <a:avLst/>
              <a:gdLst/>
              <a:ahLst/>
              <a:cxnLst/>
              <a:rect r="r" b="b" t="t" l="l"/>
              <a:pathLst>
                <a:path h="310134" w="215646">
                  <a:moveTo>
                    <a:pt x="0" y="289814"/>
                  </a:moveTo>
                  <a:lnTo>
                    <a:pt x="183515" y="0"/>
                  </a:lnTo>
                  <a:lnTo>
                    <a:pt x="215646" y="20320"/>
                  </a:lnTo>
                  <a:lnTo>
                    <a:pt x="32131" y="310134"/>
                  </a:lnTo>
                  <a:close/>
                </a:path>
              </a:pathLst>
            </a:custGeom>
            <a:solidFill>
              <a:srgbClr val="000000"/>
            </a:solidFill>
          </p:spPr>
        </p:sp>
        <p:sp>
          <p:nvSpPr>
            <p:cNvPr name="Freeform 30" id="30"/>
            <p:cNvSpPr/>
            <p:nvPr/>
          </p:nvSpPr>
          <p:spPr>
            <a:xfrm flipH="false" flipV="false" rot="0">
              <a:off x="154865" y="64393"/>
              <a:ext cx="134636" cy="132890"/>
            </a:xfrm>
            <a:custGeom>
              <a:avLst/>
              <a:gdLst/>
              <a:ahLst/>
              <a:cxnLst/>
              <a:rect r="r" b="b" t="t" l="l"/>
              <a:pathLst>
                <a:path h="132890" w="134636">
                  <a:moveTo>
                    <a:pt x="12394" y="35048"/>
                  </a:moveTo>
                  <a:lnTo>
                    <a:pt x="101421" y="1266"/>
                  </a:lnTo>
                  <a:cubicBezTo>
                    <a:pt x="107009" y="-893"/>
                    <a:pt x="113359" y="-258"/>
                    <a:pt x="118312" y="2917"/>
                  </a:cubicBezTo>
                  <a:cubicBezTo>
                    <a:pt x="123265" y="6092"/>
                    <a:pt x="126694" y="11553"/>
                    <a:pt x="127075" y="17522"/>
                  </a:cubicBezTo>
                  <a:lnTo>
                    <a:pt x="134568" y="112391"/>
                  </a:lnTo>
                  <a:cubicBezTo>
                    <a:pt x="135457" y="122932"/>
                    <a:pt x="127583" y="132076"/>
                    <a:pt x="117042" y="132838"/>
                  </a:cubicBezTo>
                  <a:cubicBezTo>
                    <a:pt x="106501" y="133600"/>
                    <a:pt x="97357" y="125853"/>
                    <a:pt x="96595" y="115312"/>
                  </a:cubicBezTo>
                  <a:lnTo>
                    <a:pt x="89102" y="20443"/>
                  </a:lnTo>
                  <a:lnTo>
                    <a:pt x="108025" y="18919"/>
                  </a:lnTo>
                  <a:lnTo>
                    <a:pt x="114756" y="36699"/>
                  </a:lnTo>
                  <a:lnTo>
                    <a:pt x="25729" y="70481"/>
                  </a:lnTo>
                  <a:cubicBezTo>
                    <a:pt x="15950" y="74164"/>
                    <a:pt x="4901" y="69211"/>
                    <a:pt x="1218" y="59432"/>
                  </a:cubicBezTo>
                  <a:cubicBezTo>
                    <a:pt x="-2465" y="49653"/>
                    <a:pt x="2488" y="38604"/>
                    <a:pt x="12267" y="34921"/>
                  </a:cubicBezTo>
                  <a:close/>
                </a:path>
              </a:pathLst>
            </a:custGeom>
            <a:solidFill>
              <a:srgbClr val="000000"/>
            </a:solidFill>
          </p:spPr>
        </p:sp>
      </p:grpSp>
      <p:sp>
        <p:nvSpPr>
          <p:cNvPr name="TextBox 31" id="31"/>
          <p:cNvSpPr txBox="true"/>
          <p:nvPr/>
        </p:nvSpPr>
        <p:spPr>
          <a:xfrm rot="0">
            <a:off x="5873199" y="7448501"/>
            <a:ext cx="578745" cy="125682"/>
          </a:xfrm>
          <a:prstGeom prst="rect">
            <a:avLst/>
          </a:prstGeom>
        </p:spPr>
        <p:txBody>
          <a:bodyPr anchor="t" rtlCol="false" tIns="0" lIns="0" bIns="0" rIns="0">
            <a:spAutoFit/>
          </a:bodyPr>
          <a:lstStyle/>
          <a:p>
            <a:pPr algn="l">
              <a:lnSpc>
                <a:spcPts val="907"/>
              </a:lnSpc>
            </a:pPr>
            <a:r>
              <a:rPr lang="en-US" sz="648">
                <a:solidFill>
                  <a:srgbClr val="FFFFFF"/>
                </a:solidFill>
                <a:latin typeface="Arimo"/>
                <a:ea typeface="Arimo"/>
                <a:cs typeface="Arimo"/>
                <a:sym typeface="Arimo"/>
              </a:rPr>
              <a:t>Thumb-full Grip</a:t>
            </a:r>
          </a:p>
        </p:txBody>
      </p:sp>
      <p:sp>
        <p:nvSpPr>
          <p:cNvPr name="TextBox 32" id="32"/>
          <p:cNvSpPr txBox="true"/>
          <p:nvPr/>
        </p:nvSpPr>
        <p:spPr>
          <a:xfrm rot="0">
            <a:off x="4464033" y="7325371"/>
            <a:ext cx="476214" cy="125682"/>
          </a:xfrm>
          <a:prstGeom prst="rect">
            <a:avLst/>
          </a:prstGeom>
        </p:spPr>
        <p:txBody>
          <a:bodyPr anchor="t" rtlCol="false" tIns="0" lIns="0" bIns="0" rIns="0">
            <a:spAutoFit/>
          </a:bodyPr>
          <a:lstStyle/>
          <a:p>
            <a:pPr algn="l">
              <a:lnSpc>
                <a:spcPts val="907"/>
              </a:lnSpc>
            </a:pPr>
            <a:r>
              <a:rPr lang="en-US" sz="648">
                <a:solidFill>
                  <a:srgbClr val="FFFFFF"/>
                </a:solidFill>
                <a:latin typeface="Arimo"/>
                <a:ea typeface="Arimo"/>
                <a:cs typeface="Arimo"/>
                <a:sym typeface="Arimo"/>
              </a:rPr>
              <a:t>Cupped Grip</a:t>
            </a:r>
          </a:p>
        </p:txBody>
      </p:sp>
      <p:sp>
        <p:nvSpPr>
          <p:cNvPr name="TextBox 33" id="33"/>
          <p:cNvSpPr txBox="true"/>
          <p:nvPr/>
        </p:nvSpPr>
        <p:spPr>
          <a:xfrm rot="0">
            <a:off x="5937350" y="7325371"/>
            <a:ext cx="532239" cy="125682"/>
          </a:xfrm>
          <a:prstGeom prst="rect">
            <a:avLst/>
          </a:prstGeom>
        </p:spPr>
        <p:txBody>
          <a:bodyPr anchor="t" rtlCol="false" tIns="0" lIns="0" bIns="0" rIns="0">
            <a:spAutoFit/>
          </a:bodyPr>
          <a:lstStyle/>
          <a:p>
            <a:pPr algn="l">
              <a:lnSpc>
                <a:spcPts val="907"/>
              </a:lnSpc>
            </a:pPr>
            <a:r>
              <a:rPr lang="en-US" sz="648">
                <a:solidFill>
                  <a:srgbClr val="FFFFFF"/>
                </a:solidFill>
                <a:latin typeface="Arimo"/>
                <a:ea typeface="Arimo"/>
                <a:cs typeface="Arimo"/>
                <a:sym typeface="Arimo"/>
              </a:rPr>
              <a:t>Sensory Hand</a:t>
            </a:r>
          </a:p>
        </p:txBody>
      </p:sp>
      <p:sp>
        <p:nvSpPr>
          <p:cNvPr name="AutoShape 34" id="34"/>
          <p:cNvSpPr/>
          <p:nvPr/>
        </p:nvSpPr>
        <p:spPr>
          <a:xfrm flipV="true">
            <a:off x="6339308" y="5363819"/>
            <a:ext cx="974315" cy="1223713"/>
          </a:xfrm>
          <a:prstGeom prst="line">
            <a:avLst/>
          </a:prstGeom>
          <a:ln cap="flat" w="57150">
            <a:solidFill>
              <a:srgbClr val="36FF00"/>
            </a:solidFill>
            <a:prstDash val="solid"/>
            <a:headEnd type="none" len="sm" w="sm"/>
            <a:tailEnd type="arrow" len="sm" w="med"/>
          </a:ln>
        </p:spPr>
      </p:sp>
      <p:sp>
        <p:nvSpPr>
          <p:cNvPr name="AutoShape 35" id="35"/>
          <p:cNvSpPr/>
          <p:nvPr/>
        </p:nvSpPr>
        <p:spPr>
          <a:xfrm flipV="true">
            <a:off x="8987712" y="3792771"/>
            <a:ext cx="923720" cy="541874"/>
          </a:xfrm>
          <a:prstGeom prst="line">
            <a:avLst/>
          </a:prstGeom>
          <a:ln cap="flat" w="57150">
            <a:solidFill>
              <a:srgbClr val="FFBD59"/>
            </a:solidFill>
            <a:prstDash val="solid"/>
            <a:headEnd type="arrow" len="sm" w="med"/>
            <a:tailEnd type="arrow" len="sm" w="med"/>
          </a:ln>
        </p:spPr>
      </p:sp>
    </p:spTree>
  </p:cSld>
  <p:clrMapOvr>
    <a:masterClrMapping/>
  </p:clrMapOvr>
</p:sld>
</file>

<file path=ppt/slides/slide52.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11681977" y="8182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Freeform 5" id="5"/>
          <p:cNvSpPr/>
          <p:nvPr/>
        </p:nvSpPr>
        <p:spPr>
          <a:xfrm flipH="false" flipV="false" rot="-9088373">
            <a:off x="11834377" y="9706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6" id="6"/>
          <p:cNvSpPr/>
          <p:nvPr/>
        </p:nvSpPr>
        <p:spPr>
          <a:xfrm flipH="false" flipV="false" rot="0">
            <a:off x="4738719" y="1120456"/>
            <a:ext cx="9115361" cy="6892904"/>
          </a:xfrm>
          <a:custGeom>
            <a:avLst/>
            <a:gdLst/>
            <a:ahLst/>
            <a:cxnLst/>
            <a:rect r="r" b="b" t="t" l="l"/>
            <a:pathLst>
              <a:path h="6892904" w="9115361">
                <a:moveTo>
                  <a:pt x="0" y="0"/>
                </a:moveTo>
                <a:lnTo>
                  <a:pt x="9115362" y="0"/>
                </a:lnTo>
                <a:lnTo>
                  <a:pt x="9115362" y="6892903"/>
                </a:lnTo>
                <a:lnTo>
                  <a:pt x="0" y="6892903"/>
                </a:lnTo>
                <a:lnTo>
                  <a:pt x="0" y="0"/>
                </a:lnTo>
                <a:close/>
              </a:path>
            </a:pathLst>
          </a:custGeom>
          <a:blipFill>
            <a:blip r:embed="rId4"/>
            <a:stretch>
              <a:fillRect l="0" t="0" r="-824" b="0"/>
            </a:stretch>
          </a:blipFill>
          <a:ln w="9525" cap="sq">
            <a:solidFill>
              <a:srgbClr val="FFFFFF"/>
            </a:solidFill>
            <a:prstDash val="solid"/>
            <a:miter/>
          </a:ln>
        </p:spPr>
      </p:sp>
      <p:sp>
        <p:nvSpPr>
          <p:cNvPr name="Freeform 7" id="7"/>
          <p:cNvSpPr/>
          <p:nvPr/>
        </p:nvSpPr>
        <p:spPr>
          <a:xfrm flipH="false" flipV="false" rot="0">
            <a:off x="8431254" y="2302388"/>
            <a:ext cx="574005" cy="547457"/>
          </a:xfrm>
          <a:custGeom>
            <a:avLst/>
            <a:gdLst/>
            <a:ahLst/>
            <a:cxnLst/>
            <a:rect r="r" b="b" t="t" l="l"/>
            <a:pathLst>
              <a:path h="547457" w="574005">
                <a:moveTo>
                  <a:pt x="0" y="0"/>
                </a:moveTo>
                <a:lnTo>
                  <a:pt x="574004" y="0"/>
                </a:lnTo>
                <a:lnTo>
                  <a:pt x="574004" y="547457"/>
                </a:lnTo>
                <a:lnTo>
                  <a:pt x="0" y="54745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AutoShape 8" id="8"/>
          <p:cNvSpPr/>
          <p:nvPr/>
        </p:nvSpPr>
        <p:spPr>
          <a:xfrm>
            <a:off x="7976182" y="2302388"/>
            <a:ext cx="742074" cy="1430965"/>
          </a:xfrm>
          <a:prstGeom prst="line">
            <a:avLst/>
          </a:prstGeom>
          <a:ln cap="flat" w="57150">
            <a:solidFill>
              <a:srgbClr val="00A3DC"/>
            </a:solidFill>
            <a:prstDash val="solid"/>
            <a:headEnd type="none" len="sm" w="sm"/>
            <a:tailEnd type="arrow" len="sm" w="med"/>
          </a:ln>
        </p:spPr>
      </p:sp>
      <p:sp>
        <p:nvSpPr>
          <p:cNvPr name="AutoShape 9" id="9"/>
          <p:cNvSpPr/>
          <p:nvPr/>
        </p:nvSpPr>
        <p:spPr>
          <a:xfrm>
            <a:off x="8882185" y="1929008"/>
            <a:ext cx="1058464" cy="1362591"/>
          </a:xfrm>
          <a:prstGeom prst="line">
            <a:avLst/>
          </a:prstGeom>
          <a:ln cap="flat" w="57150">
            <a:solidFill>
              <a:srgbClr val="00A3DC"/>
            </a:solidFill>
            <a:prstDash val="solid"/>
            <a:headEnd type="none" len="sm" w="sm"/>
            <a:tailEnd type="arrow" len="sm" w="med"/>
          </a:ln>
        </p:spPr>
      </p:sp>
      <p:sp>
        <p:nvSpPr>
          <p:cNvPr name="AutoShape 10" id="10"/>
          <p:cNvSpPr/>
          <p:nvPr/>
        </p:nvSpPr>
        <p:spPr>
          <a:xfrm flipH="true">
            <a:off x="6104330" y="2302388"/>
            <a:ext cx="160465" cy="1442923"/>
          </a:xfrm>
          <a:prstGeom prst="line">
            <a:avLst/>
          </a:prstGeom>
          <a:ln cap="flat" w="57150">
            <a:solidFill>
              <a:srgbClr val="00A3DC"/>
            </a:solidFill>
            <a:prstDash val="solid"/>
            <a:headEnd type="none" len="sm" w="sm"/>
            <a:tailEnd type="arrow" len="sm" w="med"/>
          </a:ln>
        </p:spPr>
      </p:sp>
      <p:sp>
        <p:nvSpPr>
          <p:cNvPr name="AutoShape 11" id="11"/>
          <p:cNvSpPr/>
          <p:nvPr/>
        </p:nvSpPr>
        <p:spPr>
          <a:xfrm>
            <a:off x="10821203" y="1580312"/>
            <a:ext cx="208761" cy="995805"/>
          </a:xfrm>
          <a:prstGeom prst="line">
            <a:avLst/>
          </a:prstGeom>
          <a:ln cap="flat" w="57150">
            <a:solidFill>
              <a:srgbClr val="00A3DC"/>
            </a:solidFill>
            <a:prstDash val="solid"/>
            <a:headEnd type="none" len="sm" w="sm"/>
            <a:tailEnd type="arrow" len="sm" w="med"/>
          </a:ln>
        </p:spPr>
      </p:sp>
      <p:sp>
        <p:nvSpPr>
          <p:cNvPr name="AutoShape 12" id="12"/>
          <p:cNvSpPr/>
          <p:nvPr/>
        </p:nvSpPr>
        <p:spPr>
          <a:xfrm>
            <a:off x="6104330" y="4205603"/>
            <a:ext cx="3657707" cy="970673"/>
          </a:xfrm>
          <a:prstGeom prst="line">
            <a:avLst/>
          </a:prstGeom>
          <a:ln cap="flat" w="57150">
            <a:solidFill>
              <a:srgbClr val="FDFF0E"/>
            </a:solidFill>
            <a:prstDash val="solid"/>
            <a:headEnd type="none" len="sm" w="sm"/>
            <a:tailEnd type="arrow" len="sm" w="med"/>
          </a:ln>
        </p:spPr>
      </p:sp>
      <p:sp>
        <p:nvSpPr>
          <p:cNvPr name="AutoShape 13" id="13"/>
          <p:cNvSpPr/>
          <p:nvPr/>
        </p:nvSpPr>
        <p:spPr>
          <a:xfrm flipV="true">
            <a:off x="6104330" y="3950281"/>
            <a:ext cx="2613926" cy="255322"/>
          </a:xfrm>
          <a:prstGeom prst="line">
            <a:avLst/>
          </a:prstGeom>
          <a:ln cap="flat" w="57150">
            <a:solidFill>
              <a:srgbClr val="FDFF0E"/>
            </a:solidFill>
            <a:prstDash val="solid"/>
            <a:headEnd type="none" len="sm" w="sm"/>
            <a:tailEnd type="arrow" len="sm" w="med"/>
          </a:ln>
        </p:spPr>
      </p:sp>
      <p:sp>
        <p:nvSpPr>
          <p:cNvPr name="AutoShape 14" id="14"/>
          <p:cNvSpPr/>
          <p:nvPr/>
        </p:nvSpPr>
        <p:spPr>
          <a:xfrm flipH="true">
            <a:off x="10051898" y="2704061"/>
            <a:ext cx="1183183" cy="792901"/>
          </a:xfrm>
          <a:prstGeom prst="line">
            <a:avLst/>
          </a:prstGeom>
          <a:ln cap="flat" w="57150">
            <a:solidFill>
              <a:srgbClr val="FDFF0E"/>
            </a:solidFill>
            <a:prstDash val="solid"/>
            <a:headEnd type="none" len="sm" w="sm"/>
            <a:tailEnd type="arrow" len="sm" w="med"/>
          </a:ln>
        </p:spPr>
      </p:sp>
      <p:sp>
        <p:nvSpPr>
          <p:cNvPr name="AutoShape 15" id="15"/>
          <p:cNvSpPr/>
          <p:nvPr/>
        </p:nvSpPr>
        <p:spPr>
          <a:xfrm flipH="true">
            <a:off x="11044425" y="2704061"/>
            <a:ext cx="190657" cy="1843771"/>
          </a:xfrm>
          <a:prstGeom prst="line">
            <a:avLst/>
          </a:prstGeom>
          <a:ln cap="flat" w="57150">
            <a:solidFill>
              <a:srgbClr val="FDFF0E"/>
            </a:solidFill>
            <a:prstDash val="solid"/>
            <a:headEnd type="none" len="sm" w="sm"/>
            <a:tailEnd type="arrow" len="sm" w="med"/>
          </a:ln>
        </p:spPr>
      </p:sp>
      <p:sp>
        <p:nvSpPr>
          <p:cNvPr name="Freeform 16" id="16"/>
          <p:cNvSpPr/>
          <p:nvPr/>
        </p:nvSpPr>
        <p:spPr>
          <a:xfrm flipH="false" flipV="false" rot="0">
            <a:off x="11981751" y="5492355"/>
            <a:ext cx="585207" cy="572771"/>
          </a:xfrm>
          <a:custGeom>
            <a:avLst/>
            <a:gdLst/>
            <a:ahLst/>
            <a:cxnLst/>
            <a:rect r="r" b="b" t="t" l="l"/>
            <a:pathLst>
              <a:path h="572771" w="585207">
                <a:moveTo>
                  <a:pt x="0" y="0"/>
                </a:moveTo>
                <a:lnTo>
                  <a:pt x="585207" y="0"/>
                </a:lnTo>
                <a:lnTo>
                  <a:pt x="585207" y="572771"/>
                </a:lnTo>
                <a:lnTo>
                  <a:pt x="0" y="57277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7" id="17"/>
          <p:cNvSpPr txBox="true"/>
          <p:nvPr/>
        </p:nvSpPr>
        <p:spPr>
          <a:xfrm rot="0">
            <a:off x="4936146" y="436286"/>
            <a:ext cx="7045606" cy="320498"/>
          </a:xfrm>
          <a:prstGeom prst="rect">
            <a:avLst/>
          </a:prstGeom>
        </p:spPr>
        <p:txBody>
          <a:bodyPr anchor="t" rtlCol="false" tIns="0" lIns="0" bIns="0" rIns="0">
            <a:spAutoFit/>
          </a:bodyPr>
          <a:lstStyle/>
          <a:p>
            <a:pPr algn="l">
              <a:lnSpc>
                <a:spcPts val="2405"/>
              </a:lnSpc>
            </a:pPr>
            <a:r>
              <a:rPr lang="en-US" sz="2454" i="true" spc="-144">
                <a:solidFill>
                  <a:srgbClr val="FFFFFF"/>
                </a:solidFill>
                <a:latin typeface="Montserrat Extra-Bold Italics"/>
                <a:ea typeface="Montserrat Extra-Bold Italics"/>
                <a:cs typeface="Montserrat Extra-Bold Italics"/>
                <a:sym typeface="Montserrat Extra-Bold Italics"/>
              </a:rPr>
              <a:t>THE SWADDLING POSITION (SIDE CONTROL) ...</a:t>
            </a:r>
          </a:p>
        </p:txBody>
      </p:sp>
      <p:grpSp>
        <p:nvGrpSpPr>
          <p:cNvPr name="Group 18" id="18"/>
          <p:cNvGrpSpPr/>
          <p:nvPr/>
        </p:nvGrpSpPr>
        <p:grpSpPr>
          <a:xfrm rot="0">
            <a:off x="4738719" y="8415219"/>
            <a:ext cx="9115361" cy="1483120"/>
            <a:chOff x="0" y="0"/>
            <a:chExt cx="1820477" cy="296202"/>
          </a:xfrm>
        </p:grpSpPr>
        <p:sp>
          <p:nvSpPr>
            <p:cNvPr name="Freeform 19" id="19"/>
            <p:cNvSpPr/>
            <p:nvPr/>
          </p:nvSpPr>
          <p:spPr>
            <a:xfrm flipH="false" flipV="false" rot="0">
              <a:off x="0" y="0"/>
              <a:ext cx="1820477" cy="296202"/>
            </a:xfrm>
            <a:custGeom>
              <a:avLst/>
              <a:gdLst/>
              <a:ahLst/>
              <a:cxnLst/>
              <a:rect r="r" b="b" t="t" l="l"/>
              <a:pathLst>
                <a:path h="296202" w="1820477">
                  <a:moveTo>
                    <a:pt x="14300" y="0"/>
                  </a:moveTo>
                  <a:lnTo>
                    <a:pt x="1806177" y="0"/>
                  </a:lnTo>
                  <a:cubicBezTo>
                    <a:pt x="1809970" y="0"/>
                    <a:pt x="1813607" y="1507"/>
                    <a:pt x="1816289" y="4188"/>
                  </a:cubicBezTo>
                  <a:cubicBezTo>
                    <a:pt x="1818970" y="6870"/>
                    <a:pt x="1820477" y="10507"/>
                    <a:pt x="1820477" y="14300"/>
                  </a:cubicBezTo>
                  <a:lnTo>
                    <a:pt x="1820477" y="281902"/>
                  </a:lnTo>
                  <a:cubicBezTo>
                    <a:pt x="1820477" y="289799"/>
                    <a:pt x="1814075" y="296202"/>
                    <a:pt x="1806177" y="296202"/>
                  </a:cubicBezTo>
                  <a:lnTo>
                    <a:pt x="14300" y="296202"/>
                  </a:lnTo>
                  <a:cubicBezTo>
                    <a:pt x="10507" y="296202"/>
                    <a:pt x="6870" y="294695"/>
                    <a:pt x="4188" y="292013"/>
                  </a:cubicBezTo>
                  <a:cubicBezTo>
                    <a:pt x="1507" y="289332"/>
                    <a:pt x="0" y="285694"/>
                    <a:pt x="0" y="281902"/>
                  </a:cubicBezTo>
                  <a:lnTo>
                    <a:pt x="0" y="14300"/>
                  </a:lnTo>
                  <a:cubicBezTo>
                    <a:pt x="0" y="10507"/>
                    <a:pt x="1507" y="6870"/>
                    <a:pt x="4188" y="4188"/>
                  </a:cubicBezTo>
                  <a:cubicBezTo>
                    <a:pt x="6870" y="1507"/>
                    <a:pt x="10507" y="0"/>
                    <a:pt x="14300" y="0"/>
                  </a:cubicBezTo>
                  <a:close/>
                </a:path>
              </a:pathLst>
            </a:custGeom>
            <a:solidFill>
              <a:srgbClr val="8C52FF">
                <a:alpha val="27843"/>
              </a:srgbClr>
            </a:solidFill>
          </p:spPr>
        </p:sp>
        <p:sp>
          <p:nvSpPr>
            <p:cNvPr name="TextBox 20" id="20"/>
            <p:cNvSpPr txBox="true"/>
            <p:nvPr/>
          </p:nvSpPr>
          <p:spPr>
            <a:xfrm>
              <a:off x="0" y="0"/>
              <a:ext cx="1820477" cy="296202"/>
            </a:xfrm>
            <a:prstGeom prst="rect">
              <a:avLst/>
            </a:prstGeom>
          </p:spPr>
          <p:txBody>
            <a:bodyPr anchor="ctr" rtlCol="false" tIns="57621" lIns="57621" bIns="57621" rIns="57621"/>
            <a:lstStyle/>
            <a:p>
              <a:pPr algn="ctr">
                <a:lnSpc>
                  <a:spcPts val="2028"/>
                </a:lnSpc>
              </a:pPr>
            </a:p>
          </p:txBody>
        </p:sp>
      </p:grpSp>
      <p:sp>
        <p:nvSpPr>
          <p:cNvPr name="TextBox 21" id="21"/>
          <p:cNvSpPr txBox="true"/>
          <p:nvPr/>
        </p:nvSpPr>
        <p:spPr>
          <a:xfrm rot="0">
            <a:off x="5032844" y="8528925"/>
            <a:ext cx="8738735" cy="1129980"/>
          </a:xfrm>
          <a:prstGeom prst="rect">
            <a:avLst/>
          </a:prstGeom>
        </p:spPr>
        <p:txBody>
          <a:bodyPr anchor="t" rtlCol="false" tIns="0" lIns="0" bIns="0" rIns="0">
            <a:spAutoFit/>
          </a:bodyPr>
          <a:lstStyle/>
          <a:p>
            <a:pPr algn="l">
              <a:lnSpc>
                <a:spcPts val="2290"/>
              </a:lnSpc>
            </a:pPr>
            <a:r>
              <a:rPr lang="en-US" b="true" sz="1636">
                <a:solidFill>
                  <a:srgbClr val="FFFFFF"/>
                </a:solidFill>
                <a:latin typeface="Montserrat Classic Bold"/>
                <a:ea typeface="Montserrat Classic Bold"/>
                <a:cs typeface="Montserrat Classic Bold"/>
                <a:sym typeface="Montserrat Classic Bold"/>
              </a:rPr>
              <a:t>Motion - </a:t>
            </a:r>
            <a:r>
              <a:rPr lang="en-US" sz="1636">
                <a:solidFill>
                  <a:srgbClr val="FFFFFF"/>
                </a:solidFill>
                <a:latin typeface="Montserrat Classic"/>
                <a:ea typeface="Montserrat Classic"/>
                <a:cs typeface="Montserrat Classic"/>
                <a:sym typeface="Montserrat Classic"/>
              </a:rPr>
              <a:t>The Responders should use the cupped grip to  keep the Patients arm  under and closer to the responders knee.  If the responder is having difficulty with arm movement then they can lower their torso down over the arm of the patient adding more body mass.</a:t>
            </a:r>
          </a:p>
        </p:txBody>
      </p:sp>
      <p:sp>
        <p:nvSpPr>
          <p:cNvPr name="TextBox 22" id="22"/>
          <p:cNvSpPr txBox="true"/>
          <p:nvPr/>
        </p:nvSpPr>
        <p:spPr>
          <a:xfrm rot="0">
            <a:off x="5115346" y="7885298"/>
            <a:ext cx="8738735" cy="348085"/>
          </a:xfrm>
          <a:prstGeom prst="rect">
            <a:avLst/>
          </a:prstGeom>
        </p:spPr>
        <p:txBody>
          <a:bodyPr anchor="t" rtlCol="false" tIns="0" lIns="0" bIns="0" rIns="0">
            <a:spAutoFit/>
          </a:bodyPr>
          <a:lstStyle/>
          <a:p>
            <a:pPr algn="l">
              <a:lnSpc>
                <a:spcPts val="2959"/>
              </a:lnSpc>
            </a:pPr>
            <a:r>
              <a:rPr lang="en-US" sz="2113" b="true">
                <a:solidFill>
                  <a:srgbClr val="FFFFFF"/>
                </a:solidFill>
                <a:latin typeface="Montserrat Classic Bold"/>
                <a:ea typeface="Montserrat Classic Bold"/>
                <a:cs typeface="Montserrat Classic Bold"/>
                <a:sym typeface="Montserrat Classic Bold"/>
              </a:rPr>
              <a:t>“Lower Torso during Side Control to minimize arm movement...”</a:t>
            </a:r>
          </a:p>
        </p:txBody>
      </p:sp>
      <p:sp>
        <p:nvSpPr>
          <p:cNvPr name="Freeform 23" id="23"/>
          <p:cNvSpPr/>
          <p:nvPr/>
        </p:nvSpPr>
        <p:spPr>
          <a:xfrm flipH="false" flipV="false" rot="0">
            <a:off x="9355442" y="6071597"/>
            <a:ext cx="585207" cy="572771"/>
          </a:xfrm>
          <a:custGeom>
            <a:avLst/>
            <a:gdLst/>
            <a:ahLst/>
            <a:cxnLst/>
            <a:rect r="r" b="b" t="t" l="l"/>
            <a:pathLst>
              <a:path h="572771" w="585207">
                <a:moveTo>
                  <a:pt x="0" y="0"/>
                </a:moveTo>
                <a:lnTo>
                  <a:pt x="585207" y="0"/>
                </a:lnTo>
                <a:lnTo>
                  <a:pt x="585207" y="572771"/>
                </a:lnTo>
                <a:lnTo>
                  <a:pt x="0" y="57277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4" id="24"/>
          <p:cNvSpPr/>
          <p:nvPr/>
        </p:nvSpPr>
        <p:spPr>
          <a:xfrm flipH="false" flipV="false" rot="0">
            <a:off x="12312969" y="3172540"/>
            <a:ext cx="585207" cy="572771"/>
          </a:xfrm>
          <a:custGeom>
            <a:avLst/>
            <a:gdLst/>
            <a:ahLst/>
            <a:cxnLst/>
            <a:rect r="r" b="b" t="t" l="l"/>
            <a:pathLst>
              <a:path h="572771" w="585207">
                <a:moveTo>
                  <a:pt x="0" y="0"/>
                </a:moveTo>
                <a:lnTo>
                  <a:pt x="585207" y="0"/>
                </a:lnTo>
                <a:lnTo>
                  <a:pt x="585207" y="572771"/>
                </a:lnTo>
                <a:lnTo>
                  <a:pt x="0" y="572771"/>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5" id="25"/>
          <p:cNvSpPr/>
          <p:nvPr/>
        </p:nvSpPr>
        <p:spPr>
          <a:xfrm flipH="false" flipV="false" rot="0">
            <a:off x="7846047" y="5383219"/>
            <a:ext cx="585207" cy="572771"/>
          </a:xfrm>
          <a:custGeom>
            <a:avLst/>
            <a:gdLst/>
            <a:ahLst/>
            <a:cxnLst/>
            <a:rect r="r" b="b" t="t" l="l"/>
            <a:pathLst>
              <a:path h="572771" w="585207">
                <a:moveTo>
                  <a:pt x="0" y="0"/>
                </a:moveTo>
                <a:lnTo>
                  <a:pt x="585207" y="0"/>
                </a:lnTo>
                <a:lnTo>
                  <a:pt x="585207" y="572772"/>
                </a:lnTo>
                <a:lnTo>
                  <a:pt x="0" y="57277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26" id="26"/>
          <p:cNvSpPr/>
          <p:nvPr/>
        </p:nvSpPr>
        <p:spPr>
          <a:xfrm flipH="false" flipV="false" rot="0">
            <a:off x="5258754" y="5383219"/>
            <a:ext cx="1306210" cy="1853679"/>
          </a:xfrm>
          <a:custGeom>
            <a:avLst/>
            <a:gdLst/>
            <a:ahLst/>
            <a:cxnLst/>
            <a:rect r="r" b="b" t="t" l="l"/>
            <a:pathLst>
              <a:path h="1853679" w="1306210">
                <a:moveTo>
                  <a:pt x="0" y="0"/>
                </a:moveTo>
                <a:lnTo>
                  <a:pt x="1306210" y="0"/>
                </a:lnTo>
                <a:lnTo>
                  <a:pt x="1306210" y="1853679"/>
                </a:lnTo>
                <a:lnTo>
                  <a:pt x="0" y="185367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27" id="27"/>
          <p:cNvSpPr/>
          <p:nvPr/>
        </p:nvSpPr>
        <p:spPr>
          <a:xfrm flipH="false" flipV="false" rot="0">
            <a:off x="5326120" y="5487230"/>
            <a:ext cx="1181278" cy="1686400"/>
          </a:xfrm>
          <a:custGeom>
            <a:avLst/>
            <a:gdLst/>
            <a:ahLst/>
            <a:cxnLst/>
            <a:rect r="r" b="b" t="t" l="l"/>
            <a:pathLst>
              <a:path h="1686400" w="1181278">
                <a:moveTo>
                  <a:pt x="0" y="0"/>
                </a:moveTo>
                <a:lnTo>
                  <a:pt x="1181278" y="0"/>
                </a:lnTo>
                <a:lnTo>
                  <a:pt x="1181278" y="1686400"/>
                </a:lnTo>
                <a:lnTo>
                  <a:pt x="0" y="1686400"/>
                </a:lnTo>
                <a:lnTo>
                  <a:pt x="0" y="0"/>
                </a:lnTo>
                <a:close/>
              </a:path>
            </a:pathLst>
          </a:custGeom>
          <a:blipFill>
            <a:blip r:embed="rId11"/>
            <a:stretch>
              <a:fillRect l="-62071" t="-50453" r="0" b="-754"/>
            </a:stretch>
          </a:blipFill>
          <a:ln w="19050" cap="sq">
            <a:solidFill>
              <a:srgbClr val="36FF00"/>
            </a:solidFill>
            <a:prstDash val="solid"/>
            <a:miter/>
          </a:ln>
        </p:spPr>
      </p:sp>
      <p:grpSp>
        <p:nvGrpSpPr>
          <p:cNvPr name="Group 28" id="28"/>
          <p:cNvGrpSpPr>
            <a:grpSpLocks noChangeAspect="true"/>
          </p:cNvGrpSpPr>
          <p:nvPr/>
        </p:nvGrpSpPr>
        <p:grpSpPr>
          <a:xfrm rot="0">
            <a:off x="5517359" y="6329681"/>
            <a:ext cx="302713" cy="382267"/>
            <a:chOff x="0" y="0"/>
            <a:chExt cx="353924" cy="446938"/>
          </a:xfrm>
        </p:grpSpPr>
        <p:sp>
          <p:nvSpPr>
            <p:cNvPr name="Freeform 29" id="29"/>
            <p:cNvSpPr/>
            <p:nvPr/>
          </p:nvSpPr>
          <p:spPr>
            <a:xfrm flipH="false" flipV="false" rot="0">
              <a:off x="63500" y="73279"/>
              <a:ext cx="215646" cy="310134"/>
            </a:xfrm>
            <a:custGeom>
              <a:avLst/>
              <a:gdLst/>
              <a:ahLst/>
              <a:cxnLst/>
              <a:rect r="r" b="b" t="t" l="l"/>
              <a:pathLst>
                <a:path h="310134" w="215646">
                  <a:moveTo>
                    <a:pt x="0" y="289814"/>
                  </a:moveTo>
                  <a:lnTo>
                    <a:pt x="183515" y="0"/>
                  </a:lnTo>
                  <a:lnTo>
                    <a:pt x="215646" y="20320"/>
                  </a:lnTo>
                  <a:lnTo>
                    <a:pt x="32131" y="310134"/>
                  </a:lnTo>
                  <a:close/>
                </a:path>
              </a:pathLst>
            </a:custGeom>
            <a:solidFill>
              <a:srgbClr val="000000"/>
            </a:solidFill>
          </p:spPr>
        </p:sp>
        <p:sp>
          <p:nvSpPr>
            <p:cNvPr name="Freeform 30" id="30"/>
            <p:cNvSpPr/>
            <p:nvPr/>
          </p:nvSpPr>
          <p:spPr>
            <a:xfrm flipH="false" flipV="false" rot="0">
              <a:off x="154865" y="64393"/>
              <a:ext cx="134636" cy="132890"/>
            </a:xfrm>
            <a:custGeom>
              <a:avLst/>
              <a:gdLst/>
              <a:ahLst/>
              <a:cxnLst/>
              <a:rect r="r" b="b" t="t" l="l"/>
              <a:pathLst>
                <a:path h="132890" w="134636">
                  <a:moveTo>
                    <a:pt x="12394" y="35048"/>
                  </a:moveTo>
                  <a:lnTo>
                    <a:pt x="101421" y="1266"/>
                  </a:lnTo>
                  <a:cubicBezTo>
                    <a:pt x="107009" y="-893"/>
                    <a:pt x="113359" y="-258"/>
                    <a:pt x="118312" y="2917"/>
                  </a:cubicBezTo>
                  <a:cubicBezTo>
                    <a:pt x="123265" y="6092"/>
                    <a:pt x="126694" y="11553"/>
                    <a:pt x="127075" y="17522"/>
                  </a:cubicBezTo>
                  <a:lnTo>
                    <a:pt x="134568" y="112391"/>
                  </a:lnTo>
                  <a:cubicBezTo>
                    <a:pt x="135457" y="122932"/>
                    <a:pt x="127583" y="132076"/>
                    <a:pt x="117042" y="132838"/>
                  </a:cubicBezTo>
                  <a:cubicBezTo>
                    <a:pt x="106501" y="133600"/>
                    <a:pt x="97357" y="125853"/>
                    <a:pt x="96595" y="115312"/>
                  </a:cubicBezTo>
                  <a:lnTo>
                    <a:pt x="89102" y="20443"/>
                  </a:lnTo>
                  <a:lnTo>
                    <a:pt x="108025" y="18919"/>
                  </a:lnTo>
                  <a:lnTo>
                    <a:pt x="114756" y="36699"/>
                  </a:lnTo>
                  <a:lnTo>
                    <a:pt x="25729" y="70481"/>
                  </a:lnTo>
                  <a:cubicBezTo>
                    <a:pt x="15950" y="74164"/>
                    <a:pt x="4901" y="69211"/>
                    <a:pt x="1218" y="59432"/>
                  </a:cubicBezTo>
                  <a:cubicBezTo>
                    <a:pt x="-2465" y="49653"/>
                    <a:pt x="2488" y="38604"/>
                    <a:pt x="12267" y="34921"/>
                  </a:cubicBezTo>
                  <a:close/>
                </a:path>
              </a:pathLst>
            </a:custGeom>
            <a:solidFill>
              <a:srgbClr val="000000"/>
            </a:solidFill>
          </p:spPr>
        </p:sp>
      </p:grpSp>
      <p:sp>
        <p:nvSpPr>
          <p:cNvPr name="TextBox 31" id="31"/>
          <p:cNvSpPr txBox="true"/>
          <p:nvPr/>
        </p:nvSpPr>
        <p:spPr>
          <a:xfrm rot="0">
            <a:off x="6067784" y="7150359"/>
            <a:ext cx="545848" cy="110637"/>
          </a:xfrm>
          <a:prstGeom prst="rect">
            <a:avLst/>
          </a:prstGeom>
        </p:spPr>
        <p:txBody>
          <a:bodyPr anchor="t" rtlCol="false" tIns="0" lIns="0" bIns="0" rIns="0">
            <a:spAutoFit/>
          </a:bodyPr>
          <a:lstStyle/>
          <a:p>
            <a:pPr algn="l">
              <a:lnSpc>
                <a:spcPts val="856"/>
              </a:lnSpc>
            </a:pPr>
            <a:r>
              <a:rPr lang="en-US" sz="611">
                <a:solidFill>
                  <a:srgbClr val="FFFFFF"/>
                </a:solidFill>
                <a:latin typeface="Arimo"/>
                <a:ea typeface="Arimo"/>
                <a:cs typeface="Arimo"/>
                <a:sym typeface="Arimo"/>
              </a:rPr>
              <a:t>Thumb-full Grip</a:t>
            </a:r>
          </a:p>
        </p:txBody>
      </p:sp>
      <p:sp>
        <p:nvSpPr>
          <p:cNvPr name="TextBox 32" id="32"/>
          <p:cNvSpPr txBox="true"/>
          <p:nvPr/>
        </p:nvSpPr>
        <p:spPr>
          <a:xfrm rot="0">
            <a:off x="4738719" y="7034228"/>
            <a:ext cx="449144" cy="110637"/>
          </a:xfrm>
          <a:prstGeom prst="rect">
            <a:avLst/>
          </a:prstGeom>
        </p:spPr>
        <p:txBody>
          <a:bodyPr anchor="t" rtlCol="false" tIns="0" lIns="0" bIns="0" rIns="0">
            <a:spAutoFit/>
          </a:bodyPr>
          <a:lstStyle/>
          <a:p>
            <a:pPr algn="l">
              <a:lnSpc>
                <a:spcPts val="856"/>
              </a:lnSpc>
            </a:pPr>
            <a:r>
              <a:rPr lang="en-US" sz="611">
                <a:solidFill>
                  <a:srgbClr val="FFFFFF"/>
                </a:solidFill>
                <a:latin typeface="Arimo"/>
                <a:ea typeface="Arimo"/>
                <a:cs typeface="Arimo"/>
                <a:sym typeface="Arimo"/>
              </a:rPr>
              <a:t>Cupped Grip</a:t>
            </a:r>
          </a:p>
        </p:txBody>
      </p:sp>
      <p:sp>
        <p:nvSpPr>
          <p:cNvPr name="TextBox 33" id="33"/>
          <p:cNvSpPr txBox="true"/>
          <p:nvPr/>
        </p:nvSpPr>
        <p:spPr>
          <a:xfrm rot="0">
            <a:off x="6128288" y="7034228"/>
            <a:ext cx="501985" cy="110637"/>
          </a:xfrm>
          <a:prstGeom prst="rect">
            <a:avLst/>
          </a:prstGeom>
        </p:spPr>
        <p:txBody>
          <a:bodyPr anchor="t" rtlCol="false" tIns="0" lIns="0" bIns="0" rIns="0">
            <a:spAutoFit/>
          </a:bodyPr>
          <a:lstStyle/>
          <a:p>
            <a:pPr algn="l">
              <a:lnSpc>
                <a:spcPts val="856"/>
              </a:lnSpc>
            </a:pPr>
            <a:r>
              <a:rPr lang="en-US" sz="611">
                <a:solidFill>
                  <a:srgbClr val="FFFFFF"/>
                </a:solidFill>
                <a:latin typeface="Arimo"/>
                <a:ea typeface="Arimo"/>
                <a:cs typeface="Arimo"/>
                <a:sym typeface="Arimo"/>
              </a:rPr>
              <a:t>Sensory Hand</a:t>
            </a:r>
          </a:p>
        </p:txBody>
      </p:sp>
      <p:sp>
        <p:nvSpPr>
          <p:cNvPr name="AutoShape 34" id="34"/>
          <p:cNvSpPr/>
          <p:nvPr/>
        </p:nvSpPr>
        <p:spPr>
          <a:xfrm flipV="true">
            <a:off x="6507398" y="5383219"/>
            <a:ext cx="659111" cy="947211"/>
          </a:xfrm>
          <a:prstGeom prst="line">
            <a:avLst/>
          </a:prstGeom>
          <a:ln cap="flat" w="57150">
            <a:solidFill>
              <a:srgbClr val="36FF00"/>
            </a:solidFill>
            <a:prstDash val="solid"/>
            <a:headEnd type="none" len="sm" w="sm"/>
            <a:tailEnd type="arrow" len="sm" w="med"/>
          </a:ln>
        </p:spPr>
      </p:sp>
      <p:sp>
        <p:nvSpPr>
          <p:cNvPr name="AutoShape 35" id="35"/>
          <p:cNvSpPr/>
          <p:nvPr/>
        </p:nvSpPr>
        <p:spPr>
          <a:xfrm flipV="true">
            <a:off x="9005258" y="3694531"/>
            <a:ext cx="871213" cy="511072"/>
          </a:xfrm>
          <a:prstGeom prst="line">
            <a:avLst/>
          </a:prstGeom>
          <a:ln cap="flat" w="57150">
            <a:solidFill>
              <a:srgbClr val="FFBD59"/>
            </a:solidFill>
            <a:prstDash val="solid"/>
            <a:headEnd type="arrow" len="sm" w="med"/>
            <a:tailEnd type="arrow" len="sm" w="med"/>
          </a:ln>
        </p:spPr>
      </p:sp>
      <p:sp>
        <p:nvSpPr>
          <p:cNvPr name="AutoShape 36" id="36"/>
          <p:cNvSpPr/>
          <p:nvPr/>
        </p:nvSpPr>
        <p:spPr>
          <a:xfrm flipV="true">
            <a:off x="7369779" y="5421454"/>
            <a:ext cx="253295" cy="1631824"/>
          </a:xfrm>
          <a:prstGeom prst="line">
            <a:avLst/>
          </a:prstGeom>
          <a:ln cap="flat" w="57150">
            <a:solidFill>
              <a:srgbClr val="8C52FF"/>
            </a:solidFill>
            <a:prstDash val="solid"/>
            <a:headEnd type="none" len="sm" w="sm"/>
            <a:tailEnd type="arrow" len="sm" w="med"/>
          </a:ln>
        </p:spPr>
      </p:sp>
    </p:spTree>
  </p:cSld>
  <p:clrMapOvr>
    <a:masterClrMapping/>
  </p:clrMapOvr>
</p:sld>
</file>

<file path=ppt/slides/slide53.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11681977" y="8182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Freeform 5" id="5"/>
          <p:cNvSpPr/>
          <p:nvPr/>
        </p:nvSpPr>
        <p:spPr>
          <a:xfrm flipH="false" flipV="false" rot="-9088373">
            <a:off x="11834377" y="9706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grpSp>
        <p:nvGrpSpPr>
          <p:cNvPr name="Group 6" id="6"/>
          <p:cNvGrpSpPr/>
          <p:nvPr/>
        </p:nvGrpSpPr>
        <p:grpSpPr>
          <a:xfrm rot="0">
            <a:off x="5225667" y="7322861"/>
            <a:ext cx="8141467" cy="2545258"/>
            <a:chOff x="0" y="0"/>
            <a:chExt cx="1855981" cy="580233"/>
          </a:xfrm>
        </p:grpSpPr>
        <p:sp>
          <p:nvSpPr>
            <p:cNvPr name="Freeform 7" id="7"/>
            <p:cNvSpPr/>
            <p:nvPr/>
          </p:nvSpPr>
          <p:spPr>
            <a:xfrm flipH="false" flipV="false" rot="0">
              <a:off x="0" y="0"/>
              <a:ext cx="1855981" cy="580233"/>
            </a:xfrm>
            <a:custGeom>
              <a:avLst/>
              <a:gdLst/>
              <a:ahLst/>
              <a:cxnLst/>
              <a:rect r="r" b="b" t="t" l="l"/>
              <a:pathLst>
                <a:path h="580233" w="1855981">
                  <a:moveTo>
                    <a:pt x="14436" y="0"/>
                  </a:moveTo>
                  <a:lnTo>
                    <a:pt x="1841545" y="0"/>
                  </a:lnTo>
                  <a:cubicBezTo>
                    <a:pt x="1849518" y="0"/>
                    <a:pt x="1855981" y="6463"/>
                    <a:pt x="1855981" y="14436"/>
                  </a:cubicBezTo>
                  <a:lnTo>
                    <a:pt x="1855981" y="565797"/>
                  </a:lnTo>
                  <a:cubicBezTo>
                    <a:pt x="1855981" y="569626"/>
                    <a:pt x="1854460" y="573298"/>
                    <a:pt x="1851752" y="576005"/>
                  </a:cubicBezTo>
                  <a:cubicBezTo>
                    <a:pt x="1849045" y="578712"/>
                    <a:pt x="1845373" y="580233"/>
                    <a:pt x="1841545" y="580233"/>
                  </a:cubicBezTo>
                  <a:lnTo>
                    <a:pt x="14436" y="580233"/>
                  </a:lnTo>
                  <a:cubicBezTo>
                    <a:pt x="6463" y="580233"/>
                    <a:pt x="0" y="573770"/>
                    <a:pt x="0" y="565797"/>
                  </a:cubicBezTo>
                  <a:lnTo>
                    <a:pt x="0" y="14436"/>
                  </a:lnTo>
                  <a:cubicBezTo>
                    <a:pt x="0" y="6463"/>
                    <a:pt x="6463" y="0"/>
                    <a:pt x="14436" y="0"/>
                  </a:cubicBezTo>
                  <a:close/>
                </a:path>
              </a:pathLst>
            </a:custGeom>
            <a:solidFill>
              <a:srgbClr val="8C52FF">
                <a:alpha val="27843"/>
              </a:srgbClr>
            </a:solidFill>
          </p:spPr>
        </p:sp>
        <p:sp>
          <p:nvSpPr>
            <p:cNvPr name="TextBox 8" id="8"/>
            <p:cNvSpPr txBox="true"/>
            <p:nvPr/>
          </p:nvSpPr>
          <p:spPr>
            <a:xfrm>
              <a:off x="0" y="0"/>
              <a:ext cx="1855981" cy="580233"/>
            </a:xfrm>
            <a:prstGeom prst="rect">
              <a:avLst/>
            </a:prstGeom>
          </p:spPr>
          <p:txBody>
            <a:bodyPr anchor="ctr" rtlCol="false" tIns="51955" lIns="51955" bIns="51955" rIns="51955"/>
            <a:lstStyle/>
            <a:p>
              <a:pPr algn="ctr">
                <a:lnSpc>
                  <a:spcPts val="1829"/>
                </a:lnSpc>
              </a:pPr>
            </a:p>
          </p:txBody>
        </p:sp>
      </p:grpSp>
      <p:sp>
        <p:nvSpPr>
          <p:cNvPr name="Freeform 9" id="9"/>
          <p:cNvSpPr/>
          <p:nvPr/>
        </p:nvSpPr>
        <p:spPr>
          <a:xfrm flipH="false" flipV="false" rot="0">
            <a:off x="5398627" y="956384"/>
            <a:ext cx="7740486" cy="5264264"/>
          </a:xfrm>
          <a:custGeom>
            <a:avLst/>
            <a:gdLst/>
            <a:ahLst/>
            <a:cxnLst/>
            <a:rect r="r" b="b" t="t" l="l"/>
            <a:pathLst>
              <a:path h="5264264" w="7740486">
                <a:moveTo>
                  <a:pt x="0" y="0"/>
                </a:moveTo>
                <a:lnTo>
                  <a:pt x="7740486" y="0"/>
                </a:lnTo>
                <a:lnTo>
                  <a:pt x="7740486" y="5264265"/>
                </a:lnTo>
                <a:lnTo>
                  <a:pt x="0" y="5264265"/>
                </a:lnTo>
                <a:lnTo>
                  <a:pt x="0" y="0"/>
                </a:lnTo>
                <a:close/>
              </a:path>
            </a:pathLst>
          </a:custGeom>
          <a:blipFill>
            <a:blip r:embed="rId4"/>
            <a:stretch>
              <a:fillRect l="0" t="0" r="0" b="0"/>
            </a:stretch>
          </a:blipFill>
        </p:spPr>
      </p:sp>
      <p:sp>
        <p:nvSpPr>
          <p:cNvPr name="TextBox 10" id="10"/>
          <p:cNvSpPr txBox="true"/>
          <p:nvPr/>
        </p:nvSpPr>
        <p:spPr>
          <a:xfrm rot="0">
            <a:off x="5398627" y="456981"/>
            <a:ext cx="7812765" cy="284403"/>
          </a:xfrm>
          <a:prstGeom prst="rect">
            <a:avLst/>
          </a:prstGeom>
        </p:spPr>
        <p:txBody>
          <a:bodyPr anchor="t" rtlCol="false" tIns="0" lIns="0" bIns="0" rIns="0">
            <a:spAutoFit/>
          </a:bodyPr>
          <a:lstStyle/>
          <a:p>
            <a:pPr algn="l">
              <a:lnSpc>
                <a:spcPts val="2107"/>
              </a:lnSpc>
            </a:pPr>
            <a:r>
              <a:rPr lang="en-US" sz="2150" i="true" spc="-126">
                <a:solidFill>
                  <a:srgbClr val="FFFFFF"/>
                </a:solidFill>
                <a:latin typeface="Montserrat Extra-Bold Italics"/>
                <a:ea typeface="Montserrat Extra-Bold Italics"/>
                <a:cs typeface="Montserrat Extra-Bold Italics"/>
                <a:sym typeface="Montserrat Extra-Bold Italics"/>
              </a:rPr>
              <a:t>THREE PERSON PRONE CONTAINMENT W/ LEG CONTROL...</a:t>
            </a:r>
          </a:p>
        </p:txBody>
      </p:sp>
      <p:sp>
        <p:nvSpPr>
          <p:cNvPr name="TextBox 11" id="11"/>
          <p:cNvSpPr txBox="true"/>
          <p:nvPr/>
        </p:nvSpPr>
        <p:spPr>
          <a:xfrm rot="0">
            <a:off x="5483341" y="7409927"/>
            <a:ext cx="7655772" cy="2254665"/>
          </a:xfrm>
          <a:prstGeom prst="rect">
            <a:avLst/>
          </a:prstGeom>
        </p:spPr>
        <p:txBody>
          <a:bodyPr anchor="t" rtlCol="false" tIns="0" lIns="0" bIns="0" rIns="0">
            <a:spAutoFit/>
          </a:bodyPr>
          <a:lstStyle/>
          <a:p>
            <a:pPr algn="l">
              <a:lnSpc>
                <a:spcPts val="2006"/>
              </a:lnSpc>
            </a:pPr>
            <a:r>
              <a:rPr lang="en-US" sz="1433" b="true">
                <a:solidFill>
                  <a:srgbClr val="FFFFFF"/>
                </a:solidFill>
                <a:latin typeface="Montserrat Classic Bold"/>
                <a:ea typeface="Montserrat Classic Bold"/>
                <a:cs typeface="Montserrat Classic Bold"/>
                <a:sym typeface="Montserrat Classic Bold"/>
              </a:rPr>
              <a:t>Motion - For Three Person Prone Containment:</a:t>
            </a:r>
          </a:p>
          <a:p>
            <a:pPr algn="l" marL="309500" indent="-154750" lvl="1">
              <a:lnSpc>
                <a:spcPts val="2006"/>
              </a:lnSpc>
              <a:buAutoNum type="arabicPeriod" startAt="1"/>
            </a:pPr>
            <a:r>
              <a:rPr lang="en-US" sz="1433">
                <a:solidFill>
                  <a:srgbClr val="FFFFFF"/>
                </a:solidFill>
                <a:latin typeface="Montserrat Classic"/>
                <a:ea typeface="Montserrat Classic"/>
                <a:cs typeface="Montserrat Classic"/>
                <a:sym typeface="Montserrat Classic"/>
              </a:rPr>
              <a:t> A third responder sits straddle the patient’s legs being careful to not be kicked by the patient.  </a:t>
            </a:r>
          </a:p>
          <a:p>
            <a:pPr algn="l" marL="309500" indent="-154750" lvl="1">
              <a:lnSpc>
                <a:spcPts val="2006"/>
              </a:lnSpc>
              <a:buAutoNum type="arabicPeriod" startAt="1"/>
            </a:pPr>
            <a:r>
              <a:rPr lang="en-US" sz="1433">
                <a:solidFill>
                  <a:srgbClr val="FFFFFF"/>
                </a:solidFill>
                <a:latin typeface="Montserrat Classic"/>
                <a:ea typeface="Montserrat Classic"/>
                <a:cs typeface="Montserrat Classic"/>
                <a:sym typeface="Montserrat Classic"/>
              </a:rPr>
              <a:t>Sitting in a manner where the responder is not on the heels of the patient causing hyper extension of the foot.</a:t>
            </a:r>
          </a:p>
          <a:p>
            <a:pPr algn="l" marL="309500" indent="-154750" lvl="1">
              <a:lnSpc>
                <a:spcPts val="2006"/>
              </a:lnSpc>
              <a:buAutoNum type="arabicPeriod" startAt="1"/>
            </a:pPr>
            <a:r>
              <a:rPr lang="en-US" sz="1433">
                <a:solidFill>
                  <a:srgbClr val="FFFFFF"/>
                </a:solidFill>
                <a:latin typeface="Montserrat Classic"/>
                <a:ea typeface="Montserrat Classic"/>
                <a:cs typeface="Montserrat Classic"/>
                <a:sym typeface="Montserrat Classic"/>
              </a:rPr>
              <a:t>The Responder tucks his/ her feet under the feet of the patient elevating them off the ground so the patient cannot gain traction and inch forward.</a:t>
            </a:r>
          </a:p>
          <a:p>
            <a:pPr algn="l" marL="309500" indent="-154750" lvl="1">
              <a:lnSpc>
                <a:spcPts val="2006"/>
              </a:lnSpc>
              <a:buAutoNum type="arabicPeriod" startAt="1"/>
            </a:pPr>
            <a:r>
              <a:rPr lang="en-US" sz="1433">
                <a:solidFill>
                  <a:srgbClr val="FFFFFF"/>
                </a:solidFill>
                <a:latin typeface="Montserrat Classic"/>
                <a:ea typeface="Montserrat Classic"/>
                <a:cs typeface="Montserrat Classic"/>
                <a:sym typeface="Montserrat Classic"/>
              </a:rPr>
              <a:t>The responder sits straight up and does not lean forward; this prevents the responders body mass from being thrown forward by the patients legs.</a:t>
            </a:r>
          </a:p>
        </p:txBody>
      </p:sp>
      <p:sp>
        <p:nvSpPr>
          <p:cNvPr name="TextBox 12" id="12"/>
          <p:cNvSpPr txBox="true"/>
          <p:nvPr/>
        </p:nvSpPr>
        <p:spPr>
          <a:xfrm rot="0">
            <a:off x="5555619" y="6501152"/>
            <a:ext cx="7655772" cy="628272"/>
          </a:xfrm>
          <a:prstGeom prst="rect">
            <a:avLst/>
          </a:prstGeom>
        </p:spPr>
        <p:txBody>
          <a:bodyPr anchor="t" rtlCol="false" tIns="0" lIns="0" bIns="0" rIns="0">
            <a:spAutoFit/>
          </a:bodyPr>
          <a:lstStyle/>
          <a:p>
            <a:pPr algn="l">
              <a:lnSpc>
                <a:spcPts val="2592"/>
              </a:lnSpc>
            </a:pPr>
            <a:r>
              <a:rPr lang="en-US" sz="1851" b="true">
                <a:solidFill>
                  <a:srgbClr val="FFFFFF"/>
                </a:solidFill>
                <a:latin typeface="Montserrat Classic Bold"/>
                <a:ea typeface="Montserrat Classic Bold"/>
                <a:cs typeface="Montserrat Classic Bold"/>
                <a:sym typeface="Montserrat Classic Bold"/>
              </a:rPr>
              <a:t>“Leg Control can be added to help minimize patient injury if mass is disproportionate ...”</a:t>
            </a:r>
          </a:p>
        </p:txBody>
      </p:sp>
    </p:spTree>
  </p:cSld>
  <p:clrMapOvr>
    <a:masterClrMapping/>
  </p:clrMapOvr>
</p:sld>
</file>

<file path=ppt/slides/slide54.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11681977" y="8182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Freeform 5" id="5"/>
          <p:cNvSpPr/>
          <p:nvPr/>
        </p:nvSpPr>
        <p:spPr>
          <a:xfrm flipH="false" flipV="false" rot="-9088373">
            <a:off x="11834377" y="9706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grpSp>
        <p:nvGrpSpPr>
          <p:cNvPr name="Group 6" id="6"/>
          <p:cNvGrpSpPr/>
          <p:nvPr/>
        </p:nvGrpSpPr>
        <p:grpSpPr>
          <a:xfrm rot="0">
            <a:off x="5226808" y="7255777"/>
            <a:ext cx="8139184" cy="2700243"/>
            <a:chOff x="0" y="0"/>
            <a:chExt cx="1855981" cy="615737"/>
          </a:xfrm>
        </p:grpSpPr>
        <p:sp>
          <p:nvSpPr>
            <p:cNvPr name="Freeform 7" id="7"/>
            <p:cNvSpPr/>
            <p:nvPr/>
          </p:nvSpPr>
          <p:spPr>
            <a:xfrm flipH="false" flipV="false" rot="0">
              <a:off x="0" y="0"/>
              <a:ext cx="1855981" cy="615737"/>
            </a:xfrm>
            <a:custGeom>
              <a:avLst/>
              <a:gdLst/>
              <a:ahLst/>
              <a:cxnLst/>
              <a:rect r="r" b="b" t="t" l="l"/>
              <a:pathLst>
                <a:path h="615737" w="1855981">
                  <a:moveTo>
                    <a:pt x="14440" y="0"/>
                  </a:moveTo>
                  <a:lnTo>
                    <a:pt x="1841541" y="0"/>
                  </a:lnTo>
                  <a:cubicBezTo>
                    <a:pt x="1845370" y="0"/>
                    <a:pt x="1849043" y="1521"/>
                    <a:pt x="1851751" y="4229"/>
                  </a:cubicBezTo>
                  <a:cubicBezTo>
                    <a:pt x="1854459" y="6937"/>
                    <a:pt x="1855981" y="10610"/>
                    <a:pt x="1855981" y="14440"/>
                  </a:cubicBezTo>
                  <a:lnTo>
                    <a:pt x="1855981" y="601297"/>
                  </a:lnTo>
                  <a:cubicBezTo>
                    <a:pt x="1855981" y="605127"/>
                    <a:pt x="1854459" y="608800"/>
                    <a:pt x="1851751" y="611508"/>
                  </a:cubicBezTo>
                  <a:cubicBezTo>
                    <a:pt x="1849043" y="614216"/>
                    <a:pt x="1845370" y="615737"/>
                    <a:pt x="1841541" y="615737"/>
                  </a:cubicBezTo>
                  <a:lnTo>
                    <a:pt x="14440" y="615737"/>
                  </a:lnTo>
                  <a:cubicBezTo>
                    <a:pt x="10610" y="615737"/>
                    <a:pt x="6937" y="614216"/>
                    <a:pt x="4229" y="611508"/>
                  </a:cubicBezTo>
                  <a:cubicBezTo>
                    <a:pt x="1521" y="608800"/>
                    <a:pt x="0" y="605127"/>
                    <a:pt x="0" y="601297"/>
                  </a:cubicBezTo>
                  <a:lnTo>
                    <a:pt x="0" y="14440"/>
                  </a:lnTo>
                  <a:cubicBezTo>
                    <a:pt x="0" y="10610"/>
                    <a:pt x="1521" y="6937"/>
                    <a:pt x="4229" y="4229"/>
                  </a:cubicBezTo>
                  <a:cubicBezTo>
                    <a:pt x="6937" y="1521"/>
                    <a:pt x="10610" y="0"/>
                    <a:pt x="14440" y="0"/>
                  </a:cubicBezTo>
                  <a:close/>
                </a:path>
              </a:pathLst>
            </a:custGeom>
            <a:solidFill>
              <a:srgbClr val="8C52FF">
                <a:alpha val="27843"/>
              </a:srgbClr>
            </a:solidFill>
          </p:spPr>
        </p:sp>
        <p:sp>
          <p:nvSpPr>
            <p:cNvPr name="TextBox 8" id="8"/>
            <p:cNvSpPr txBox="true"/>
            <p:nvPr/>
          </p:nvSpPr>
          <p:spPr>
            <a:xfrm>
              <a:off x="0" y="0"/>
              <a:ext cx="1855981" cy="615737"/>
            </a:xfrm>
            <a:prstGeom prst="rect">
              <a:avLst/>
            </a:prstGeom>
          </p:spPr>
          <p:txBody>
            <a:bodyPr anchor="ctr" rtlCol="false" tIns="51955" lIns="51955" bIns="51955" rIns="51955"/>
            <a:lstStyle/>
            <a:p>
              <a:pPr algn="ctr">
                <a:lnSpc>
                  <a:spcPts val="1829"/>
                </a:lnSpc>
              </a:pPr>
            </a:p>
          </p:txBody>
        </p:sp>
      </p:grpSp>
      <p:sp>
        <p:nvSpPr>
          <p:cNvPr name="Freeform 9" id="9"/>
          <p:cNvSpPr/>
          <p:nvPr/>
        </p:nvSpPr>
        <p:spPr>
          <a:xfrm flipH="false" flipV="false" rot="0">
            <a:off x="5384897" y="868334"/>
            <a:ext cx="7738316" cy="5262788"/>
          </a:xfrm>
          <a:custGeom>
            <a:avLst/>
            <a:gdLst/>
            <a:ahLst/>
            <a:cxnLst/>
            <a:rect r="r" b="b" t="t" l="l"/>
            <a:pathLst>
              <a:path h="5262788" w="7738316">
                <a:moveTo>
                  <a:pt x="0" y="0"/>
                </a:moveTo>
                <a:lnTo>
                  <a:pt x="7738316" y="0"/>
                </a:lnTo>
                <a:lnTo>
                  <a:pt x="7738316" y="5262788"/>
                </a:lnTo>
                <a:lnTo>
                  <a:pt x="0" y="5262788"/>
                </a:lnTo>
                <a:lnTo>
                  <a:pt x="0" y="0"/>
                </a:lnTo>
                <a:close/>
              </a:path>
            </a:pathLst>
          </a:custGeom>
          <a:blipFill>
            <a:blip r:embed="rId4"/>
            <a:stretch>
              <a:fillRect l="0" t="0" r="0" b="0"/>
            </a:stretch>
          </a:blipFill>
        </p:spPr>
      </p:sp>
      <p:sp>
        <p:nvSpPr>
          <p:cNvPr name="TextBox 10" id="10"/>
          <p:cNvSpPr txBox="true"/>
          <p:nvPr/>
        </p:nvSpPr>
        <p:spPr>
          <a:xfrm rot="0">
            <a:off x="5384897" y="369081"/>
            <a:ext cx="7810574" cy="284312"/>
          </a:xfrm>
          <a:prstGeom prst="rect">
            <a:avLst/>
          </a:prstGeom>
        </p:spPr>
        <p:txBody>
          <a:bodyPr anchor="t" rtlCol="false" tIns="0" lIns="0" bIns="0" rIns="0">
            <a:spAutoFit/>
          </a:bodyPr>
          <a:lstStyle/>
          <a:p>
            <a:pPr algn="l">
              <a:lnSpc>
                <a:spcPts val="2106"/>
              </a:lnSpc>
            </a:pPr>
            <a:r>
              <a:rPr lang="en-US" sz="2149" i="true" spc="-126">
                <a:solidFill>
                  <a:srgbClr val="FFFFFF"/>
                </a:solidFill>
                <a:latin typeface="Montserrat Extra-Bold Italics"/>
                <a:ea typeface="Montserrat Extra-Bold Italics"/>
                <a:cs typeface="Montserrat Extra-Bold Italics"/>
                <a:sym typeface="Montserrat Extra-Bold Italics"/>
              </a:rPr>
              <a:t>FOUR PERSON PRONE CONTAINMENT W/ LEG CONTROL...</a:t>
            </a:r>
          </a:p>
        </p:txBody>
      </p:sp>
      <p:sp>
        <p:nvSpPr>
          <p:cNvPr name="TextBox 11" id="11"/>
          <p:cNvSpPr txBox="true"/>
          <p:nvPr/>
        </p:nvSpPr>
        <p:spPr>
          <a:xfrm rot="0">
            <a:off x="5469587" y="7320056"/>
            <a:ext cx="7653626" cy="2504304"/>
          </a:xfrm>
          <a:prstGeom prst="rect">
            <a:avLst/>
          </a:prstGeom>
        </p:spPr>
        <p:txBody>
          <a:bodyPr anchor="t" rtlCol="false" tIns="0" lIns="0" bIns="0" rIns="0">
            <a:spAutoFit/>
          </a:bodyPr>
          <a:lstStyle/>
          <a:p>
            <a:pPr algn="l">
              <a:lnSpc>
                <a:spcPts val="2006"/>
              </a:lnSpc>
            </a:pPr>
            <a:r>
              <a:rPr lang="en-US" sz="1433" b="true">
                <a:solidFill>
                  <a:srgbClr val="FFFFFF"/>
                </a:solidFill>
                <a:latin typeface="Montserrat Classic Bold"/>
                <a:ea typeface="Montserrat Classic Bold"/>
                <a:cs typeface="Montserrat Classic Bold"/>
                <a:sym typeface="Montserrat Classic Bold"/>
              </a:rPr>
              <a:t>Motion - For Three Person Prone Containment:</a:t>
            </a:r>
          </a:p>
          <a:p>
            <a:pPr algn="l" marL="309413" indent="-154707" lvl="1">
              <a:lnSpc>
                <a:spcPts val="2006"/>
              </a:lnSpc>
              <a:buAutoNum type="arabicPeriod" startAt="1"/>
            </a:pPr>
            <a:r>
              <a:rPr lang="en-US" sz="1433">
                <a:solidFill>
                  <a:srgbClr val="FFFFFF"/>
                </a:solidFill>
                <a:latin typeface="Montserrat Classic"/>
                <a:ea typeface="Montserrat Classic"/>
                <a:cs typeface="Montserrat Classic"/>
                <a:sym typeface="Montserrat Classic"/>
              </a:rPr>
              <a:t> Two additional responders each sits straddle one of the patient’s legs being careful to not be kicked by the patient. </a:t>
            </a:r>
          </a:p>
          <a:p>
            <a:pPr algn="l" marL="309413" indent="-154707" lvl="1">
              <a:lnSpc>
                <a:spcPts val="2006"/>
              </a:lnSpc>
              <a:buAutoNum type="arabicPeriod" startAt="1"/>
            </a:pPr>
            <a:r>
              <a:rPr lang="en-US" sz="1433">
                <a:solidFill>
                  <a:srgbClr val="FFFFFF"/>
                </a:solidFill>
                <a:latin typeface="Montserrat Classic"/>
                <a:ea typeface="Montserrat Classic"/>
                <a:cs typeface="Montserrat Classic"/>
                <a:sym typeface="Montserrat Classic"/>
              </a:rPr>
              <a:t>Responders</a:t>
            </a:r>
            <a:r>
              <a:rPr lang="en-US" sz="1433">
                <a:solidFill>
                  <a:srgbClr val="FFFFFF"/>
                </a:solidFill>
                <a:latin typeface="Montserrat Classic"/>
                <a:ea typeface="Montserrat Classic"/>
                <a:cs typeface="Montserrat Classic"/>
                <a:sym typeface="Montserrat Classic"/>
              </a:rPr>
              <a:t> sit side by side with the patient’s legs in a “Y” position. </a:t>
            </a:r>
          </a:p>
          <a:p>
            <a:pPr algn="l" marL="309413" indent="-154707" lvl="1">
              <a:lnSpc>
                <a:spcPts val="2006"/>
              </a:lnSpc>
              <a:buAutoNum type="arabicPeriod" startAt="1"/>
            </a:pPr>
            <a:r>
              <a:rPr lang="en-US" sz="1433">
                <a:solidFill>
                  <a:srgbClr val="FFFFFF"/>
                </a:solidFill>
                <a:latin typeface="Montserrat Classic"/>
                <a:ea typeface="Montserrat Classic"/>
                <a:cs typeface="Montserrat Classic"/>
                <a:sym typeface="Montserrat Classic"/>
              </a:rPr>
              <a:t>Sitting in a manner where the responder is not on the heels of the patient causing hyper extension of the foot.</a:t>
            </a:r>
          </a:p>
          <a:p>
            <a:pPr algn="l" marL="309413" indent="-154707" lvl="1">
              <a:lnSpc>
                <a:spcPts val="2006"/>
              </a:lnSpc>
              <a:buAutoNum type="arabicPeriod" startAt="1"/>
            </a:pPr>
            <a:r>
              <a:rPr lang="en-US" sz="1433">
                <a:solidFill>
                  <a:srgbClr val="FFFFFF"/>
                </a:solidFill>
                <a:latin typeface="Montserrat Classic"/>
                <a:ea typeface="Montserrat Classic"/>
                <a:cs typeface="Montserrat Classic"/>
                <a:sym typeface="Montserrat Classic"/>
              </a:rPr>
              <a:t>The Responder tucks his/ her feet under the feet of the patient elevating them off the ground so the patient cannot gain traction and inch forward.</a:t>
            </a:r>
          </a:p>
          <a:p>
            <a:pPr algn="l" marL="309413" indent="-154707" lvl="1">
              <a:lnSpc>
                <a:spcPts val="2006"/>
              </a:lnSpc>
              <a:buAutoNum type="arabicPeriod" startAt="1"/>
            </a:pPr>
            <a:r>
              <a:rPr lang="en-US" sz="1433">
                <a:solidFill>
                  <a:srgbClr val="FFFFFF"/>
                </a:solidFill>
                <a:latin typeface="Montserrat Classic"/>
                <a:ea typeface="Montserrat Classic"/>
                <a:cs typeface="Montserrat Classic"/>
                <a:sym typeface="Montserrat Classic"/>
              </a:rPr>
              <a:t>The responder sits straight up and does not lean forward; this prevents the responders body mass from being thrown forward by the patients legs.</a:t>
            </a:r>
          </a:p>
        </p:txBody>
      </p:sp>
      <p:sp>
        <p:nvSpPr>
          <p:cNvPr name="TextBox 12" id="12"/>
          <p:cNvSpPr txBox="true"/>
          <p:nvPr/>
        </p:nvSpPr>
        <p:spPr>
          <a:xfrm rot="0">
            <a:off x="5541845" y="6411536"/>
            <a:ext cx="7653626" cy="628107"/>
          </a:xfrm>
          <a:prstGeom prst="rect">
            <a:avLst/>
          </a:prstGeom>
        </p:spPr>
        <p:txBody>
          <a:bodyPr anchor="t" rtlCol="false" tIns="0" lIns="0" bIns="0" rIns="0">
            <a:spAutoFit/>
          </a:bodyPr>
          <a:lstStyle/>
          <a:p>
            <a:pPr algn="l">
              <a:lnSpc>
                <a:spcPts val="2591"/>
              </a:lnSpc>
            </a:pPr>
            <a:r>
              <a:rPr lang="en-US" sz="1851" b="true">
                <a:solidFill>
                  <a:srgbClr val="FFFFFF"/>
                </a:solidFill>
                <a:latin typeface="Montserrat Classic Bold"/>
                <a:ea typeface="Montserrat Classic Bold"/>
                <a:cs typeface="Montserrat Classic Bold"/>
                <a:sym typeface="Montserrat Classic Bold"/>
              </a:rPr>
              <a:t>“Leg Control can be added to help minimize patient injury if mass is disproportionate ...”</a:t>
            </a:r>
          </a:p>
        </p:txBody>
      </p:sp>
      <p:sp>
        <p:nvSpPr>
          <p:cNvPr name="TextBox 13" id="13"/>
          <p:cNvSpPr txBox="true"/>
          <p:nvPr/>
        </p:nvSpPr>
        <p:spPr>
          <a:xfrm rot="0">
            <a:off x="12919609" y="9746191"/>
            <a:ext cx="216845" cy="208399"/>
          </a:xfrm>
          <a:prstGeom prst="rect">
            <a:avLst/>
          </a:prstGeom>
        </p:spPr>
        <p:txBody>
          <a:bodyPr anchor="t" rtlCol="false" tIns="0" lIns="0" bIns="0" rIns="0">
            <a:spAutoFit/>
          </a:bodyPr>
          <a:lstStyle/>
          <a:p>
            <a:pPr algn="ctr">
              <a:lnSpc>
                <a:spcPts val="1691"/>
              </a:lnSpc>
              <a:spcBef>
                <a:spcPct val="0"/>
              </a:spcBef>
            </a:pPr>
            <a:r>
              <a:rPr lang="en-US" b="true" sz="1433">
                <a:solidFill>
                  <a:srgbClr val="FFFFFF"/>
                </a:solidFill>
                <a:latin typeface="Montserrat Classic Bold"/>
                <a:ea typeface="Montserrat Classic Bold"/>
                <a:cs typeface="Montserrat Classic Bold"/>
                <a:sym typeface="Montserrat Classic Bold"/>
              </a:rPr>
              <a:t>43</a:t>
            </a:r>
          </a:p>
        </p:txBody>
      </p:sp>
    </p:spTree>
  </p:cSld>
  <p:clrMapOvr>
    <a:masterClrMapping/>
  </p:clrMapOvr>
</p:sld>
</file>

<file path=ppt/slides/slide55.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11681977" y="8182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Freeform 5" id="5"/>
          <p:cNvSpPr/>
          <p:nvPr/>
        </p:nvSpPr>
        <p:spPr>
          <a:xfrm flipH="false" flipV="false" rot="-9088373">
            <a:off x="11834377" y="9706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grpSp>
        <p:nvGrpSpPr>
          <p:cNvPr name="Group 6" id="6"/>
          <p:cNvGrpSpPr/>
          <p:nvPr/>
        </p:nvGrpSpPr>
        <p:grpSpPr>
          <a:xfrm rot="0">
            <a:off x="4851671" y="7136357"/>
            <a:ext cx="8564009" cy="2563940"/>
            <a:chOff x="0" y="0"/>
            <a:chExt cx="1855981" cy="555654"/>
          </a:xfrm>
        </p:grpSpPr>
        <p:sp>
          <p:nvSpPr>
            <p:cNvPr name="Freeform 7" id="7"/>
            <p:cNvSpPr/>
            <p:nvPr/>
          </p:nvSpPr>
          <p:spPr>
            <a:xfrm flipH="false" flipV="false" rot="0">
              <a:off x="0" y="0"/>
              <a:ext cx="1855981" cy="555654"/>
            </a:xfrm>
            <a:custGeom>
              <a:avLst/>
              <a:gdLst/>
              <a:ahLst/>
              <a:cxnLst/>
              <a:rect r="r" b="b" t="t" l="l"/>
              <a:pathLst>
                <a:path h="555654" w="1855981">
                  <a:moveTo>
                    <a:pt x="14341" y="0"/>
                  </a:moveTo>
                  <a:lnTo>
                    <a:pt x="1841640" y="0"/>
                  </a:lnTo>
                  <a:cubicBezTo>
                    <a:pt x="1849560" y="0"/>
                    <a:pt x="1855981" y="6421"/>
                    <a:pt x="1855981" y="14341"/>
                  </a:cubicBezTo>
                  <a:lnTo>
                    <a:pt x="1855981" y="541313"/>
                  </a:lnTo>
                  <a:cubicBezTo>
                    <a:pt x="1855981" y="545116"/>
                    <a:pt x="1854470" y="548764"/>
                    <a:pt x="1851780" y="551453"/>
                  </a:cubicBezTo>
                  <a:cubicBezTo>
                    <a:pt x="1849091" y="554143"/>
                    <a:pt x="1845443" y="555654"/>
                    <a:pt x="1841640" y="555654"/>
                  </a:cubicBezTo>
                  <a:lnTo>
                    <a:pt x="14341" y="555654"/>
                  </a:lnTo>
                  <a:cubicBezTo>
                    <a:pt x="6421" y="555654"/>
                    <a:pt x="0" y="549233"/>
                    <a:pt x="0" y="541313"/>
                  </a:cubicBezTo>
                  <a:lnTo>
                    <a:pt x="0" y="14341"/>
                  </a:lnTo>
                  <a:cubicBezTo>
                    <a:pt x="0" y="10538"/>
                    <a:pt x="1511" y="6890"/>
                    <a:pt x="4200" y="4200"/>
                  </a:cubicBezTo>
                  <a:cubicBezTo>
                    <a:pt x="6890" y="1511"/>
                    <a:pt x="10538" y="0"/>
                    <a:pt x="14341" y="0"/>
                  </a:cubicBezTo>
                  <a:close/>
                </a:path>
              </a:pathLst>
            </a:custGeom>
            <a:solidFill>
              <a:srgbClr val="36FF00">
                <a:alpha val="27843"/>
              </a:srgbClr>
            </a:solidFill>
          </p:spPr>
        </p:sp>
        <p:sp>
          <p:nvSpPr>
            <p:cNvPr name="TextBox 8" id="8"/>
            <p:cNvSpPr txBox="true"/>
            <p:nvPr/>
          </p:nvSpPr>
          <p:spPr>
            <a:xfrm>
              <a:off x="0" y="0"/>
              <a:ext cx="1855981" cy="555654"/>
            </a:xfrm>
            <a:prstGeom prst="rect">
              <a:avLst/>
            </a:prstGeom>
          </p:spPr>
          <p:txBody>
            <a:bodyPr anchor="ctr" rtlCol="false" tIns="54292" lIns="54292" bIns="54292" rIns="54292"/>
            <a:lstStyle/>
            <a:p>
              <a:pPr algn="ctr">
                <a:lnSpc>
                  <a:spcPts val="1911"/>
                </a:lnSpc>
              </a:pPr>
            </a:p>
          </p:txBody>
        </p:sp>
      </p:grpSp>
      <p:sp>
        <p:nvSpPr>
          <p:cNvPr name="Freeform 9" id="9"/>
          <p:cNvSpPr/>
          <p:nvPr/>
        </p:nvSpPr>
        <p:spPr>
          <a:xfrm flipH="false" flipV="false" rot="0">
            <a:off x="5218082" y="1074871"/>
            <a:ext cx="8142218" cy="5537480"/>
          </a:xfrm>
          <a:custGeom>
            <a:avLst/>
            <a:gdLst/>
            <a:ahLst/>
            <a:cxnLst/>
            <a:rect r="r" b="b" t="t" l="l"/>
            <a:pathLst>
              <a:path h="5537480" w="8142218">
                <a:moveTo>
                  <a:pt x="0" y="0"/>
                </a:moveTo>
                <a:lnTo>
                  <a:pt x="8142217" y="0"/>
                </a:lnTo>
                <a:lnTo>
                  <a:pt x="8142217" y="5537480"/>
                </a:lnTo>
                <a:lnTo>
                  <a:pt x="0" y="5537480"/>
                </a:lnTo>
                <a:lnTo>
                  <a:pt x="0" y="0"/>
                </a:lnTo>
                <a:close/>
              </a:path>
            </a:pathLst>
          </a:custGeom>
          <a:blipFill>
            <a:blip r:embed="rId4"/>
            <a:stretch>
              <a:fillRect l="0" t="0" r="0" b="0"/>
            </a:stretch>
          </a:blipFill>
        </p:spPr>
      </p:sp>
      <p:sp>
        <p:nvSpPr>
          <p:cNvPr name="Freeform 10" id="10"/>
          <p:cNvSpPr/>
          <p:nvPr/>
        </p:nvSpPr>
        <p:spPr>
          <a:xfrm flipH="false" flipV="false" rot="0">
            <a:off x="8040992" y="4798970"/>
            <a:ext cx="611351" cy="611351"/>
          </a:xfrm>
          <a:custGeom>
            <a:avLst/>
            <a:gdLst/>
            <a:ahLst/>
            <a:cxnLst/>
            <a:rect r="r" b="b" t="t" l="l"/>
            <a:pathLst>
              <a:path h="611351" w="611351">
                <a:moveTo>
                  <a:pt x="0" y="0"/>
                </a:moveTo>
                <a:lnTo>
                  <a:pt x="611350" y="0"/>
                </a:lnTo>
                <a:lnTo>
                  <a:pt x="611350" y="611351"/>
                </a:lnTo>
                <a:lnTo>
                  <a:pt x="0" y="61135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1" id="11"/>
          <p:cNvSpPr/>
          <p:nvPr/>
        </p:nvSpPr>
        <p:spPr>
          <a:xfrm flipH="false" flipV="false" rot="0">
            <a:off x="10781910" y="4200221"/>
            <a:ext cx="598749" cy="598749"/>
          </a:xfrm>
          <a:custGeom>
            <a:avLst/>
            <a:gdLst/>
            <a:ahLst/>
            <a:cxnLst/>
            <a:rect r="r" b="b" t="t" l="l"/>
            <a:pathLst>
              <a:path h="598749" w="598749">
                <a:moveTo>
                  <a:pt x="0" y="0"/>
                </a:moveTo>
                <a:lnTo>
                  <a:pt x="598749" y="0"/>
                </a:lnTo>
                <a:lnTo>
                  <a:pt x="598749" y="598749"/>
                </a:lnTo>
                <a:lnTo>
                  <a:pt x="0" y="598749"/>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12" id="12"/>
          <p:cNvSpPr/>
          <p:nvPr/>
        </p:nvSpPr>
        <p:spPr>
          <a:xfrm flipH="false" flipV="false" rot="0">
            <a:off x="10038397" y="2152566"/>
            <a:ext cx="598749" cy="598749"/>
          </a:xfrm>
          <a:custGeom>
            <a:avLst/>
            <a:gdLst/>
            <a:ahLst/>
            <a:cxnLst/>
            <a:rect r="r" b="b" t="t" l="l"/>
            <a:pathLst>
              <a:path h="598749" w="598749">
                <a:moveTo>
                  <a:pt x="0" y="0"/>
                </a:moveTo>
                <a:lnTo>
                  <a:pt x="598749" y="0"/>
                </a:lnTo>
                <a:lnTo>
                  <a:pt x="598749" y="598749"/>
                </a:lnTo>
                <a:lnTo>
                  <a:pt x="0" y="598749"/>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13" id="13"/>
          <p:cNvSpPr/>
          <p:nvPr/>
        </p:nvSpPr>
        <p:spPr>
          <a:xfrm flipH="false" flipV="false" rot="0">
            <a:off x="8337216" y="1938333"/>
            <a:ext cx="630254" cy="630254"/>
          </a:xfrm>
          <a:custGeom>
            <a:avLst/>
            <a:gdLst/>
            <a:ahLst/>
            <a:cxnLst/>
            <a:rect r="r" b="b" t="t" l="l"/>
            <a:pathLst>
              <a:path h="630254" w="630254">
                <a:moveTo>
                  <a:pt x="0" y="0"/>
                </a:moveTo>
                <a:lnTo>
                  <a:pt x="630253" y="0"/>
                </a:lnTo>
                <a:lnTo>
                  <a:pt x="630253" y="630254"/>
                </a:lnTo>
                <a:lnTo>
                  <a:pt x="0" y="63025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4" id="14"/>
          <p:cNvSpPr txBox="true"/>
          <p:nvPr/>
        </p:nvSpPr>
        <p:spPr>
          <a:xfrm rot="0">
            <a:off x="5218082" y="624804"/>
            <a:ext cx="8218247" cy="301141"/>
          </a:xfrm>
          <a:prstGeom prst="rect">
            <a:avLst/>
          </a:prstGeom>
        </p:spPr>
        <p:txBody>
          <a:bodyPr anchor="t" rtlCol="false" tIns="0" lIns="0" bIns="0" rIns="0">
            <a:spAutoFit/>
          </a:bodyPr>
          <a:lstStyle/>
          <a:p>
            <a:pPr algn="l">
              <a:lnSpc>
                <a:spcPts val="2216"/>
              </a:lnSpc>
            </a:pPr>
            <a:r>
              <a:rPr lang="en-US" sz="2261" i="true" spc="-133">
                <a:solidFill>
                  <a:srgbClr val="FFFFFF"/>
                </a:solidFill>
                <a:latin typeface="Montserrat Extra-Bold Italics"/>
                <a:ea typeface="Montserrat Extra-Bold Italics"/>
                <a:cs typeface="Montserrat Extra-Bold Italics"/>
                <a:sym typeface="Montserrat Extra-Bold Italics"/>
              </a:rPr>
              <a:t>FOUR PERSON PRONE CONTAINMENT W/ LEG CONTROL...</a:t>
            </a:r>
          </a:p>
        </p:txBody>
      </p:sp>
      <p:sp>
        <p:nvSpPr>
          <p:cNvPr name="TextBox 15" id="15"/>
          <p:cNvSpPr txBox="true"/>
          <p:nvPr/>
        </p:nvSpPr>
        <p:spPr>
          <a:xfrm rot="0">
            <a:off x="5107122" y="7330592"/>
            <a:ext cx="8053107" cy="2369705"/>
          </a:xfrm>
          <a:prstGeom prst="rect">
            <a:avLst/>
          </a:prstGeom>
        </p:spPr>
        <p:txBody>
          <a:bodyPr anchor="t" rtlCol="false" tIns="0" lIns="0" bIns="0" rIns="0">
            <a:spAutoFit/>
          </a:bodyPr>
          <a:lstStyle/>
          <a:p>
            <a:pPr algn="l">
              <a:lnSpc>
                <a:spcPts val="2111"/>
              </a:lnSpc>
            </a:pPr>
            <a:r>
              <a:rPr lang="en-US" sz="1507" b="true">
                <a:solidFill>
                  <a:srgbClr val="FFFFFF"/>
                </a:solidFill>
                <a:latin typeface="Montserrat Classic Bold"/>
                <a:ea typeface="Montserrat Classic Bold"/>
                <a:cs typeface="Montserrat Classic Bold"/>
                <a:sym typeface="Montserrat Classic Bold"/>
              </a:rPr>
              <a:t>Motion - For Three Person Prone Containment:</a:t>
            </a:r>
          </a:p>
          <a:p>
            <a:pPr algn="l">
              <a:lnSpc>
                <a:spcPts val="2111"/>
              </a:lnSpc>
            </a:pPr>
            <a:r>
              <a:rPr lang="en-US" sz="1507">
                <a:solidFill>
                  <a:srgbClr val="FFFFFF"/>
                </a:solidFill>
                <a:latin typeface="Montserrat Classic"/>
                <a:ea typeface="Montserrat Classic"/>
                <a:cs typeface="Montserrat Classic"/>
                <a:sym typeface="Montserrat Classic"/>
              </a:rPr>
              <a:t>Two Person Prone Containment - Responder One - Right Side Control</a:t>
            </a:r>
          </a:p>
          <a:p>
            <a:pPr algn="l">
              <a:lnSpc>
                <a:spcPts val="2111"/>
              </a:lnSpc>
            </a:pPr>
            <a:r>
              <a:rPr lang="en-US" sz="1507">
                <a:solidFill>
                  <a:srgbClr val="FFFFFF"/>
                </a:solidFill>
                <a:latin typeface="Montserrat Classic"/>
                <a:ea typeface="Montserrat Classic"/>
                <a:cs typeface="Montserrat Classic"/>
                <a:sym typeface="Montserrat Classic"/>
              </a:rPr>
              <a:t>Two Person Prone Containment - Responder Two - Left Side Control</a:t>
            </a:r>
          </a:p>
          <a:p>
            <a:pPr algn="l">
              <a:lnSpc>
                <a:spcPts val="2111"/>
              </a:lnSpc>
            </a:pPr>
            <a:r>
              <a:rPr lang="en-US" sz="1507">
                <a:solidFill>
                  <a:srgbClr val="FFFFFF"/>
                </a:solidFill>
                <a:latin typeface="Montserrat Classic"/>
                <a:ea typeface="Montserrat Classic"/>
                <a:cs typeface="Montserrat Classic"/>
                <a:sym typeface="Montserrat Classic"/>
              </a:rPr>
              <a:t>Three Person Prone Containment - Responder Three - Both Legs Control</a:t>
            </a:r>
          </a:p>
          <a:p>
            <a:pPr algn="l">
              <a:lnSpc>
                <a:spcPts val="2111"/>
              </a:lnSpc>
            </a:pPr>
          </a:p>
          <a:p>
            <a:pPr algn="l">
              <a:lnSpc>
                <a:spcPts val="2111"/>
              </a:lnSpc>
            </a:pPr>
            <a:r>
              <a:rPr lang="en-US" sz="1507" b="true">
                <a:solidFill>
                  <a:srgbClr val="FFFFFF"/>
                </a:solidFill>
                <a:latin typeface="Montserrat Classic Bold"/>
                <a:ea typeface="Montserrat Classic Bold"/>
                <a:cs typeface="Montserrat Classic Bold"/>
                <a:sym typeface="Montserrat Classic Bold"/>
              </a:rPr>
              <a:t>Motion - For Four Person Prone Containment - Adding Additional Leg Control</a:t>
            </a:r>
            <a:r>
              <a:rPr lang="en-US" sz="1507">
                <a:solidFill>
                  <a:srgbClr val="FFFFFF"/>
                </a:solidFill>
                <a:latin typeface="Montserrat Classic"/>
                <a:ea typeface="Montserrat Classic"/>
                <a:cs typeface="Montserrat Classic"/>
                <a:sym typeface="Montserrat Classic"/>
              </a:rPr>
              <a:t>.</a:t>
            </a:r>
          </a:p>
          <a:p>
            <a:pPr algn="l">
              <a:lnSpc>
                <a:spcPts val="2111"/>
              </a:lnSpc>
            </a:pPr>
            <a:r>
              <a:rPr lang="en-US" sz="1507">
                <a:solidFill>
                  <a:srgbClr val="FFFFFF"/>
                </a:solidFill>
                <a:latin typeface="Montserrat Classic"/>
                <a:ea typeface="Montserrat Classic"/>
                <a:cs typeface="Montserrat Classic"/>
                <a:sym typeface="Montserrat Classic"/>
              </a:rPr>
              <a:t>Four Person Prone Containment - Responder Three - Right Leg Control</a:t>
            </a:r>
          </a:p>
          <a:p>
            <a:pPr algn="l">
              <a:lnSpc>
                <a:spcPts val="2111"/>
              </a:lnSpc>
            </a:pPr>
            <a:r>
              <a:rPr lang="en-US" sz="1507">
                <a:solidFill>
                  <a:srgbClr val="FFFFFF"/>
                </a:solidFill>
                <a:latin typeface="Montserrat Classic"/>
                <a:ea typeface="Montserrat Classic"/>
                <a:cs typeface="Montserrat Classic"/>
                <a:sym typeface="Montserrat Classic"/>
              </a:rPr>
              <a:t>Four Person Prone Containment - Responder Four - Left Leg Control</a:t>
            </a:r>
          </a:p>
          <a:p>
            <a:pPr algn="l">
              <a:lnSpc>
                <a:spcPts val="2111"/>
              </a:lnSpc>
            </a:pPr>
          </a:p>
        </p:txBody>
      </p:sp>
      <p:sp>
        <p:nvSpPr>
          <p:cNvPr name="TextBox 16" id="16"/>
          <p:cNvSpPr txBox="true"/>
          <p:nvPr/>
        </p:nvSpPr>
        <p:spPr>
          <a:xfrm rot="0">
            <a:off x="5107122" y="6647079"/>
            <a:ext cx="8053107" cy="333289"/>
          </a:xfrm>
          <a:prstGeom prst="rect">
            <a:avLst/>
          </a:prstGeom>
        </p:spPr>
        <p:txBody>
          <a:bodyPr anchor="t" rtlCol="false" tIns="0" lIns="0" bIns="0" rIns="0">
            <a:spAutoFit/>
          </a:bodyPr>
          <a:lstStyle/>
          <a:p>
            <a:pPr algn="l">
              <a:lnSpc>
                <a:spcPts val="2726"/>
              </a:lnSpc>
            </a:pPr>
            <a:r>
              <a:rPr lang="en-US" sz="1947" b="true">
                <a:solidFill>
                  <a:srgbClr val="FFFFFF"/>
                </a:solidFill>
                <a:latin typeface="Montserrat Classic Bold"/>
                <a:ea typeface="Montserrat Classic Bold"/>
                <a:cs typeface="Montserrat Classic Bold"/>
                <a:sym typeface="Montserrat Classic Bold"/>
              </a:rPr>
              <a:t>Responder Team Positions...</a:t>
            </a:r>
          </a:p>
        </p:txBody>
      </p:sp>
    </p:spTree>
  </p:cSld>
  <p:clrMapOvr>
    <a:masterClrMapping/>
  </p:clrMapOvr>
</p:sld>
</file>

<file path=ppt/slides/slide5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4124422">
            <a:off x="4694416" y="-3912935"/>
            <a:ext cx="16551230" cy="16530541"/>
          </a:xfrm>
          <a:custGeom>
            <a:avLst/>
            <a:gdLst/>
            <a:ahLst/>
            <a:cxnLst/>
            <a:rect r="r" b="b" t="t" l="l"/>
            <a:pathLst>
              <a:path h="16530541" w="16551230">
                <a:moveTo>
                  <a:pt x="0" y="0"/>
                </a:moveTo>
                <a:lnTo>
                  <a:pt x="16551230" y="0"/>
                </a:lnTo>
                <a:lnTo>
                  <a:pt x="16551230" y="16530541"/>
                </a:lnTo>
                <a:lnTo>
                  <a:pt x="0" y="16530541"/>
                </a:lnTo>
                <a:lnTo>
                  <a:pt x="0" y="0"/>
                </a:lnTo>
                <a:close/>
              </a:path>
            </a:pathLst>
          </a:custGeom>
          <a:blipFill>
            <a:blip r:embed="rId2"/>
            <a:stretch>
              <a:fillRect l="0" t="0" r="0" b="0"/>
            </a:stretch>
          </a:blipFill>
        </p:spPr>
      </p:sp>
      <p:sp>
        <p:nvSpPr>
          <p:cNvPr name="Freeform 3" id="3"/>
          <p:cNvSpPr/>
          <p:nvPr/>
        </p:nvSpPr>
        <p:spPr>
          <a:xfrm flipH="false" flipV="false" rot="-9088373">
            <a:off x="11681977" y="8182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4" id="4"/>
          <p:cNvSpPr/>
          <p:nvPr/>
        </p:nvSpPr>
        <p:spPr>
          <a:xfrm flipH="false" flipV="false" rot="1794495">
            <a:off x="-3947974" y="-2868034"/>
            <a:ext cx="10589272" cy="11265182"/>
          </a:xfrm>
          <a:custGeom>
            <a:avLst/>
            <a:gdLst/>
            <a:ahLst/>
            <a:cxnLst/>
            <a:rect r="r" b="b" t="t" l="l"/>
            <a:pathLst>
              <a:path h="11265182" w="10589272">
                <a:moveTo>
                  <a:pt x="0" y="0"/>
                </a:moveTo>
                <a:lnTo>
                  <a:pt x="10589271" y="0"/>
                </a:lnTo>
                <a:lnTo>
                  <a:pt x="10589271" y="11265183"/>
                </a:lnTo>
                <a:lnTo>
                  <a:pt x="0" y="11265183"/>
                </a:lnTo>
                <a:lnTo>
                  <a:pt x="0" y="0"/>
                </a:lnTo>
                <a:close/>
              </a:path>
            </a:pathLst>
          </a:custGeom>
          <a:blipFill>
            <a:blip r:embed="rId3">
              <a:alphaModFix amt="55000"/>
            </a:blip>
            <a:stretch>
              <a:fillRect l="0" t="0" r="0" b="0"/>
            </a:stretch>
          </a:blipFill>
        </p:spPr>
      </p:sp>
      <p:sp>
        <p:nvSpPr>
          <p:cNvPr name="Freeform 5" id="5"/>
          <p:cNvSpPr/>
          <p:nvPr/>
        </p:nvSpPr>
        <p:spPr>
          <a:xfrm flipH="false" flipV="false" rot="-9088373">
            <a:off x="11834377" y="970682"/>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3">
              <a:alphaModFix amt="65999"/>
            </a:blip>
            <a:stretch>
              <a:fillRect l="0" t="0" r="0" b="0"/>
            </a:stretch>
          </a:blipFill>
        </p:spPr>
      </p:sp>
      <p:sp>
        <p:nvSpPr>
          <p:cNvPr name="Freeform 6" id="6"/>
          <p:cNvSpPr/>
          <p:nvPr/>
        </p:nvSpPr>
        <p:spPr>
          <a:xfrm flipH="false" flipV="false" rot="0">
            <a:off x="4610610" y="1870842"/>
            <a:ext cx="10079071" cy="7387458"/>
          </a:xfrm>
          <a:custGeom>
            <a:avLst/>
            <a:gdLst/>
            <a:ahLst/>
            <a:cxnLst/>
            <a:rect r="r" b="b" t="t" l="l"/>
            <a:pathLst>
              <a:path h="7387458" w="10079071">
                <a:moveTo>
                  <a:pt x="0" y="0"/>
                </a:moveTo>
                <a:lnTo>
                  <a:pt x="10079071" y="0"/>
                </a:lnTo>
                <a:lnTo>
                  <a:pt x="10079071" y="7387458"/>
                </a:lnTo>
                <a:lnTo>
                  <a:pt x="0" y="7387458"/>
                </a:lnTo>
                <a:lnTo>
                  <a:pt x="0" y="0"/>
                </a:lnTo>
                <a:close/>
              </a:path>
            </a:pathLst>
          </a:custGeom>
          <a:blipFill>
            <a:blip r:embed="rId4"/>
            <a:stretch>
              <a:fillRect l="-503" t="-3426" r="-1510" b="0"/>
            </a:stretch>
          </a:blipFill>
        </p:spPr>
      </p:sp>
      <p:sp>
        <p:nvSpPr>
          <p:cNvPr name="TextBox 7" id="7"/>
          <p:cNvSpPr txBox="true"/>
          <p:nvPr/>
        </p:nvSpPr>
        <p:spPr>
          <a:xfrm rot="0">
            <a:off x="1028700" y="740842"/>
            <a:ext cx="15733838" cy="575716"/>
          </a:xfrm>
          <a:prstGeom prst="rect">
            <a:avLst/>
          </a:prstGeom>
        </p:spPr>
        <p:txBody>
          <a:bodyPr anchor="t" rtlCol="false" tIns="0" lIns="0" bIns="0" rIns="0">
            <a:spAutoFit/>
          </a:bodyPr>
          <a:lstStyle/>
          <a:p>
            <a:pPr algn="l">
              <a:lnSpc>
                <a:spcPts val="4624"/>
              </a:lnSpc>
            </a:pPr>
            <a:r>
              <a:rPr lang="en-US" sz="3919" b="true">
                <a:solidFill>
                  <a:srgbClr val="FFFFFF"/>
                </a:solidFill>
                <a:latin typeface="Montserrat Classic Bold"/>
                <a:ea typeface="Montserrat Classic Bold"/>
                <a:cs typeface="Montserrat Classic Bold"/>
                <a:sym typeface="Montserrat Classic Bold"/>
              </a:rPr>
              <a:t>Self Injurious Behavioral Support (SIBS)</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9088373">
            <a:off x="10568281" y="-2897857"/>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3" id="3"/>
          <p:cNvSpPr/>
          <p:nvPr/>
        </p:nvSpPr>
        <p:spPr>
          <a:xfrm flipH="false" flipV="false" rot="-9088373">
            <a:off x="-1032001" y="-33975"/>
            <a:ext cx="13128058" cy="13966019"/>
          </a:xfrm>
          <a:custGeom>
            <a:avLst/>
            <a:gdLst/>
            <a:ahLst/>
            <a:cxnLst/>
            <a:rect r="r" b="b" t="t" l="l"/>
            <a:pathLst>
              <a:path h="13966019" w="13128058">
                <a:moveTo>
                  <a:pt x="0" y="0"/>
                </a:moveTo>
                <a:lnTo>
                  <a:pt x="13128058" y="0"/>
                </a:lnTo>
                <a:lnTo>
                  <a:pt x="13128058" y="13966020"/>
                </a:lnTo>
                <a:lnTo>
                  <a:pt x="0" y="13966020"/>
                </a:lnTo>
                <a:lnTo>
                  <a:pt x="0" y="0"/>
                </a:lnTo>
                <a:close/>
              </a:path>
            </a:pathLst>
          </a:custGeom>
          <a:blipFill>
            <a:blip r:embed="rId3">
              <a:alphaModFix amt="65999"/>
            </a:blip>
            <a:stretch>
              <a:fillRect l="0" t="0" r="0" b="0"/>
            </a:stretch>
          </a:blipFill>
        </p:spPr>
      </p:sp>
      <p:sp>
        <p:nvSpPr>
          <p:cNvPr name="Freeform 4" id="4"/>
          <p:cNvSpPr/>
          <p:nvPr/>
        </p:nvSpPr>
        <p:spPr>
          <a:xfrm flipH="false" flipV="false" rot="-9088373">
            <a:off x="3903689" y="7430514"/>
            <a:ext cx="13128058" cy="13966019"/>
          </a:xfrm>
          <a:custGeom>
            <a:avLst/>
            <a:gdLst/>
            <a:ahLst/>
            <a:cxnLst/>
            <a:rect r="r" b="b" t="t" l="l"/>
            <a:pathLst>
              <a:path h="13966019" w="13128058">
                <a:moveTo>
                  <a:pt x="0" y="0"/>
                </a:moveTo>
                <a:lnTo>
                  <a:pt x="13128057" y="0"/>
                </a:lnTo>
                <a:lnTo>
                  <a:pt x="13128057" y="13966020"/>
                </a:lnTo>
                <a:lnTo>
                  <a:pt x="0" y="13966020"/>
                </a:lnTo>
                <a:lnTo>
                  <a:pt x="0" y="0"/>
                </a:lnTo>
                <a:close/>
              </a:path>
            </a:pathLst>
          </a:custGeom>
          <a:blipFill>
            <a:blip r:embed="rId4">
              <a:alphaModFix amt="65999"/>
            </a:blip>
            <a:stretch>
              <a:fillRect l="0" t="0" r="0" b="0"/>
            </a:stretch>
          </a:blipFill>
        </p:spPr>
      </p:sp>
      <p:pic>
        <p:nvPicPr>
          <p:cNvPr name="Picture 5" id="5"/>
          <p:cNvPicPr>
            <a:picLocks noChangeAspect="true"/>
          </p:cNvPicPr>
          <p:nvPr/>
        </p:nvPicPr>
        <p:blipFill>
          <a:blip r:embed="rId5"/>
          <a:srcRect l="0" t="0" r="0" b="0"/>
          <a:stretch>
            <a:fillRect/>
          </a:stretch>
        </p:blipFill>
        <p:spPr>
          <a:xfrm flipH="false" flipV="false" rot="0">
            <a:off x="13239372" y="1723151"/>
            <a:ext cx="278501" cy="278501"/>
          </a:xfrm>
          <a:prstGeom prst="rect">
            <a:avLst/>
          </a:prstGeom>
        </p:spPr>
      </p:pic>
      <p:pic>
        <p:nvPicPr>
          <p:cNvPr name="Picture 6" id="6"/>
          <p:cNvPicPr>
            <a:picLocks noChangeAspect="true"/>
          </p:cNvPicPr>
          <p:nvPr/>
        </p:nvPicPr>
        <p:blipFill>
          <a:blip r:embed="rId5"/>
          <a:srcRect l="0" t="0" r="0" b="0"/>
          <a:stretch>
            <a:fillRect/>
          </a:stretch>
        </p:blipFill>
        <p:spPr>
          <a:xfrm flipH="false" flipV="false" rot="0">
            <a:off x="12830780" y="1723151"/>
            <a:ext cx="278501" cy="278501"/>
          </a:xfrm>
          <a:prstGeom prst="rect">
            <a:avLst/>
          </a:prstGeom>
        </p:spPr>
      </p:pic>
      <p:pic>
        <p:nvPicPr>
          <p:cNvPr name="Picture 7" id="7"/>
          <p:cNvPicPr>
            <a:picLocks noChangeAspect="true"/>
          </p:cNvPicPr>
          <p:nvPr/>
        </p:nvPicPr>
        <p:blipFill>
          <a:blip r:embed="rId5"/>
          <a:srcRect l="0" t="0" r="0" b="0"/>
          <a:stretch>
            <a:fillRect/>
          </a:stretch>
        </p:blipFill>
        <p:spPr>
          <a:xfrm flipH="false" flipV="false" rot="0">
            <a:off x="13651223" y="1723151"/>
            <a:ext cx="278501" cy="278501"/>
          </a:xfrm>
          <a:prstGeom prst="rect">
            <a:avLst/>
          </a:prstGeom>
        </p:spPr>
      </p:pic>
      <p:pic>
        <p:nvPicPr>
          <p:cNvPr name="Picture 8" id="8"/>
          <p:cNvPicPr>
            <a:picLocks noChangeAspect="true"/>
          </p:cNvPicPr>
          <p:nvPr/>
        </p:nvPicPr>
        <p:blipFill>
          <a:blip r:embed="rId6"/>
          <a:stretch>
            <a:fillRect/>
          </a:stretch>
        </p:blipFill>
        <p:spPr>
          <a:xfrm rot="0">
            <a:off x="1282586" y="8978528"/>
            <a:ext cx="997506" cy="997506"/>
          </a:xfrm>
          <a:prstGeom prst="rect">
            <a:avLst/>
          </a:prstGeom>
        </p:spPr>
      </p:pic>
      <p:grpSp>
        <p:nvGrpSpPr>
          <p:cNvPr name="Group 9" id="9"/>
          <p:cNvGrpSpPr/>
          <p:nvPr/>
        </p:nvGrpSpPr>
        <p:grpSpPr>
          <a:xfrm rot="0">
            <a:off x="301678" y="8666780"/>
            <a:ext cx="2653180" cy="1264831"/>
            <a:chOff x="0" y="0"/>
            <a:chExt cx="3537573" cy="1686442"/>
          </a:xfrm>
        </p:grpSpPr>
        <p:sp>
          <p:nvSpPr>
            <p:cNvPr name="Freeform 10" id="10"/>
            <p:cNvSpPr/>
            <p:nvPr/>
          </p:nvSpPr>
          <p:spPr>
            <a:xfrm flipH="false" flipV="false" rot="0">
              <a:off x="0" y="493970"/>
              <a:ext cx="2592330" cy="1192472"/>
            </a:xfrm>
            <a:custGeom>
              <a:avLst/>
              <a:gdLst/>
              <a:ahLst/>
              <a:cxnLst/>
              <a:rect r="r" b="b" t="t" l="l"/>
              <a:pathLst>
                <a:path h="1192472" w="2592330">
                  <a:moveTo>
                    <a:pt x="0" y="0"/>
                  </a:moveTo>
                  <a:lnTo>
                    <a:pt x="2592330" y="0"/>
                  </a:lnTo>
                  <a:lnTo>
                    <a:pt x="2592330" y="1192472"/>
                  </a:lnTo>
                  <a:lnTo>
                    <a:pt x="0" y="119247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0" y="-47625"/>
              <a:ext cx="3537573" cy="352156"/>
            </a:xfrm>
            <a:prstGeom prst="rect">
              <a:avLst/>
            </a:prstGeom>
          </p:spPr>
          <p:txBody>
            <a:bodyPr anchor="t" rtlCol="false" tIns="0" lIns="0" bIns="0" rIns="0">
              <a:spAutoFit/>
            </a:bodyPr>
            <a:lstStyle/>
            <a:p>
              <a:pPr algn="l">
                <a:lnSpc>
                  <a:spcPts val="2101"/>
                </a:lnSpc>
              </a:pPr>
              <a:r>
                <a:rPr lang="en-US" sz="1501" i="true" spc="256">
                  <a:solidFill>
                    <a:srgbClr val="F6F6F6"/>
                  </a:solidFill>
                  <a:latin typeface="Poppins Italics"/>
                  <a:ea typeface="Poppins Italics"/>
                  <a:cs typeface="Poppins Italics"/>
                  <a:sym typeface="Poppins Italics"/>
                </a:rPr>
                <a:t>Topic Handouts</a:t>
              </a:r>
            </a:p>
          </p:txBody>
        </p:sp>
      </p:grpSp>
      <p:pic>
        <p:nvPicPr>
          <p:cNvPr name="Picture 12" id="12"/>
          <p:cNvPicPr>
            <a:picLocks noChangeAspect="true"/>
          </p:cNvPicPr>
          <p:nvPr/>
        </p:nvPicPr>
        <p:blipFill>
          <a:blip r:embed="rId5"/>
          <a:srcRect l="0" t="0" r="0" b="0"/>
          <a:stretch>
            <a:fillRect/>
          </a:stretch>
        </p:blipFill>
        <p:spPr>
          <a:xfrm flipH="false" flipV="false" rot="0">
            <a:off x="16853809" y="9461239"/>
            <a:ext cx="278501" cy="278501"/>
          </a:xfrm>
          <a:prstGeom prst="rect">
            <a:avLst/>
          </a:prstGeom>
        </p:spPr>
      </p:pic>
      <p:pic>
        <p:nvPicPr>
          <p:cNvPr name="Picture 13" id="13"/>
          <p:cNvPicPr>
            <a:picLocks noChangeAspect="true"/>
          </p:cNvPicPr>
          <p:nvPr/>
        </p:nvPicPr>
        <p:blipFill>
          <a:blip r:embed="rId5"/>
          <a:srcRect l="0" t="0" r="0" b="0"/>
          <a:stretch>
            <a:fillRect/>
          </a:stretch>
        </p:blipFill>
        <p:spPr>
          <a:xfrm flipH="false" flipV="false" rot="0">
            <a:off x="16318190" y="9461239"/>
            <a:ext cx="278501" cy="278501"/>
          </a:xfrm>
          <a:prstGeom prst="rect">
            <a:avLst/>
          </a:prstGeom>
        </p:spPr>
      </p:pic>
      <p:pic>
        <p:nvPicPr>
          <p:cNvPr name="Picture 14" id="14"/>
          <p:cNvPicPr>
            <a:picLocks noChangeAspect="true"/>
          </p:cNvPicPr>
          <p:nvPr/>
        </p:nvPicPr>
        <p:blipFill>
          <a:blip r:embed="rId5"/>
          <a:srcRect l="0" t="0" r="0" b="0"/>
          <a:stretch>
            <a:fillRect/>
          </a:stretch>
        </p:blipFill>
        <p:spPr>
          <a:xfrm flipH="false" flipV="false" rot="0">
            <a:off x="17389485" y="9461239"/>
            <a:ext cx="278501" cy="278501"/>
          </a:xfrm>
          <a:prstGeom prst="rect">
            <a:avLst/>
          </a:prstGeom>
        </p:spPr>
      </p:pic>
      <p:sp>
        <p:nvSpPr>
          <p:cNvPr name="TextBox 15" id="15"/>
          <p:cNvSpPr txBox="true"/>
          <p:nvPr/>
        </p:nvSpPr>
        <p:spPr>
          <a:xfrm rot="0">
            <a:off x="14920181" y="9854808"/>
            <a:ext cx="3074519" cy="237493"/>
          </a:xfrm>
          <a:prstGeom prst="rect">
            <a:avLst/>
          </a:prstGeom>
        </p:spPr>
        <p:txBody>
          <a:bodyPr anchor="t" rtlCol="false" tIns="0" lIns="0" bIns="0" rIns="0">
            <a:spAutoFit/>
          </a:bodyPr>
          <a:lstStyle/>
          <a:p>
            <a:pPr algn="r">
              <a:lnSpc>
                <a:spcPts val="1881"/>
              </a:lnSpc>
            </a:pPr>
            <a:r>
              <a:rPr lang="en-US" sz="1344" i="true" spc="229">
                <a:solidFill>
                  <a:srgbClr val="F6F6F6"/>
                </a:solidFill>
                <a:latin typeface="Poppins Italics"/>
                <a:ea typeface="Poppins Italics"/>
                <a:cs typeface="Poppins Italics"/>
                <a:sym typeface="Poppins Italics"/>
              </a:rPr>
              <a:t>www.MABPRO.com</a:t>
            </a:r>
          </a:p>
        </p:txBody>
      </p:sp>
    </p:spTree>
  </p:cSld>
  <p:clrMapOvr>
    <a:masterClrMapping/>
  </p:clrMapOvr>
  <p:transition spd="fast">
    <p:push dir="l"/>
  </p:transition>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294636" y="4123598"/>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723971" y="8565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1501394" y="3037471"/>
            <a:ext cx="5511467" cy="3678904"/>
          </a:xfrm>
          <a:custGeom>
            <a:avLst/>
            <a:gdLst/>
            <a:ahLst/>
            <a:cxnLst/>
            <a:rect r="r" b="b" t="t" l="l"/>
            <a:pathLst>
              <a:path h="3678904" w="5511467">
                <a:moveTo>
                  <a:pt x="0" y="0"/>
                </a:moveTo>
                <a:lnTo>
                  <a:pt x="5511467" y="0"/>
                </a:lnTo>
                <a:lnTo>
                  <a:pt x="5511467" y="3678904"/>
                </a:lnTo>
                <a:lnTo>
                  <a:pt x="0" y="3678904"/>
                </a:lnTo>
                <a:lnTo>
                  <a:pt x="0" y="0"/>
                </a:lnTo>
                <a:close/>
              </a:path>
            </a:pathLst>
          </a:custGeom>
          <a:blipFill>
            <a:blip r:embed="rId4"/>
            <a:stretch>
              <a:fillRect l="0" t="0" r="0" b="0"/>
            </a:stretch>
          </a:blipFill>
        </p:spPr>
      </p:sp>
      <p:sp>
        <p:nvSpPr>
          <p:cNvPr name="TextBox 6" id="6"/>
          <p:cNvSpPr txBox="true"/>
          <p:nvPr/>
        </p:nvSpPr>
        <p:spPr>
          <a:xfrm rot="0">
            <a:off x="1422795" y="653427"/>
            <a:ext cx="14695123" cy="605790"/>
          </a:xfrm>
          <a:prstGeom prst="rect">
            <a:avLst/>
          </a:prstGeom>
        </p:spPr>
        <p:txBody>
          <a:bodyPr anchor="t" rtlCol="false" tIns="0" lIns="0" bIns="0" rIns="0">
            <a:spAutoFit/>
          </a:bodyPr>
          <a:lstStyle/>
          <a:p>
            <a:pPr algn="l">
              <a:lnSpc>
                <a:spcPts val="4409"/>
              </a:lnSpc>
            </a:pPr>
            <a:r>
              <a:rPr lang="en-US" sz="3150" b="true">
                <a:solidFill>
                  <a:srgbClr val="FDFF0E"/>
                </a:solidFill>
                <a:latin typeface="Arial MT Pro Bold"/>
                <a:ea typeface="Arial MT Pro Bold"/>
                <a:cs typeface="Arial MT Pro Bold"/>
                <a:sym typeface="Arial MT Pro Bold"/>
              </a:rPr>
              <a:t>Legal Considerations...</a:t>
            </a:r>
          </a:p>
        </p:txBody>
      </p:sp>
      <p:sp>
        <p:nvSpPr>
          <p:cNvPr name="TextBox 7" id="7"/>
          <p:cNvSpPr txBox="true"/>
          <p:nvPr/>
        </p:nvSpPr>
        <p:spPr>
          <a:xfrm rot="0">
            <a:off x="1477223" y="1459242"/>
            <a:ext cx="14640696" cy="1578229"/>
          </a:xfrm>
          <a:prstGeom prst="rect">
            <a:avLst/>
          </a:prstGeom>
        </p:spPr>
        <p:txBody>
          <a:bodyPr anchor="t" rtlCol="false" tIns="0" lIns="0" bIns="0" rIns="0">
            <a:spAutoFit/>
          </a:bodyPr>
          <a:lstStyle/>
          <a:p>
            <a:pPr algn="l">
              <a:lnSpc>
                <a:spcPts val="3067"/>
              </a:lnSpc>
              <a:spcBef>
                <a:spcPct val="0"/>
              </a:spcBef>
            </a:pPr>
            <a:r>
              <a:rPr lang="en-US" sz="2599">
                <a:solidFill>
                  <a:srgbClr val="FFFFFF"/>
                </a:solidFill>
                <a:latin typeface="Arial MT Pro"/>
                <a:ea typeface="Arial MT Pro"/>
                <a:cs typeface="Arial MT Pro"/>
                <a:sym typeface="Arial MT Pro"/>
              </a:rPr>
              <a:t>It is impor</a:t>
            </a:r>
            <a:r>
              <a:rPr lang="en-US" sz="2599">
                <a:solidFill>
                  <a:srgbClr val="FFFFFF"/>
                </a:solidFill>
                <a:latin typeface="Arial MT Pro"/>
                <a:ea typeface="Arial MT Pro"/>
                <a:cs typeface="Arial MT Pro"/>
                <a:sym typeface="Arial MT Pro"/>
              </a:rPr>
              <a:t>tant to understand the legal and ethical framework that underpins the MAB Safe Evasion philosophy—especially in high-stakes environments where responders must balance safety, control, and accountability. </a:t>
            </a:r>
          </a:p>
          <a:p>
            <a:pPr algn="l">
              <a:lnSpc>
                <a:spcPts val="3067"/>
              </a:lnSpc>
              <a:spcBef>
                <a:spcPct val="0"/>
              </a:spcBef>
            </a:pPr>
          </a:p>
        </p:txBody>
      </p:sp>
      <p:sp>
        <p:nvSpPr>
          <p:cNvPr name="TextBox 8" id="8"/>
          <p:cNvSpPr txBox="true"/>
          <p:nvPr/>
        </p:nvSpPr>
        <p:spPr>
          <a:xfrm rot="0">
            <a:off x="7930826" y="3096780"/>
            <a:ext cx="8997529" cy="1158240"/>
          </a:xfrm>
          <a:prstGeom prst="rect">
            <a:avLst/>
          </a:prstGeom>
        </p:spPr>
        <p:txBody>
          <a:bodyPr anchor="t" rtlCol="false" tIns="0" lIns="0" bIns="0" rIns="0">
            <a:spAutoFit/>
          </a:bodyPr>
          <a:lstStyle/>
          <a:p>
            <a:pPr algn="l">
              <a:lnSpc>
                <a:spcPts val="4409"/>
              </a:lnSpc>
            </a:pPr>
            <a:r>
              <a:rPr lang="en-US" sz="3150" b="true">
                <a:solidFill>
                  <a:srgbClr val="FDFF0E"/>
                </a:solidFill>
                <a:latin typeface="Arial MT Pro Bold"/>
                <a:ea typeface="Arial MT Pro Bold"/>
                <a:cs typeface="Arial MT Pro Bold"/>
                <a:sym typeface="Arial MT Pro Bold"/>
              </a:rPr>
              <a:t>C</a:t>
            </a:r>
            <a:r>
              <a:rPr lang="en-US" sz="3150" b="true">
                <a:solidFill>
                  <a:srgbClr val="FDFF0E"/>
                </a:solidFill>
                <a:latin typeface="Arial MT Pro Bold"/>
                <a:ea typeface="Arial MT Pro Bold"/>
                <a:cs typeface="Arial MT Pro Bold"/>
                <a:sym typeface="Arial MT Pro Bold"/>
              </a:rPr>
              <a:t>ore Principle: Safety Over Impulse</a:t>
            </a:r>
          </a:p>
          <a:p>
            <a:pPr algn="l">
              <a:lnSpc>
                <a:spcPts val="4409"/>
              </a:lnSpc>
            </a:pPr>
          </a:p>
        </p:txBody>
      </p:sp>
      <p:sp>
        <p:nvSpPr>
          <p:cNvPr name="TextBox 9" id="9"/>
          <p:cNvSpPr txBox="true"/>
          <p:nvPr/>
        </p:nvSpPr>
        <p:spPr>
          <a:xfrm rot="0">
            <a:off x="7930826" y="6401372"/>
            <a:ext cx="9328474" cy="2454783"/>
          </a:xfrm>
          <a:prstGeom prst="rect">
            <a:avLst/>
          </a:prstGeom>
        </p:spPr>
        <p:txBody>
          <a:bodyPr anchor="t" rtlCol="false" tIns="0" lIns="0" bIns="0" rIns="0">
            <a:spAutoFit/>
          </a:bodyPr>
          <a:lstStyle/>
          <a:p>
            <a:pPr algn="l">
              <a:lnSpc>
                <a:spcPts val="3185"/>
              </a:lnSpc>
            </a:pPr>
            <a:r>
              <a:rPr lang="en-US" sz="2699">
                <a:solidFill>
                  <a:srgbClr val="FFFFFF"/>
                </a:solidFill>
                <a:latin typeface="Arial MT Pro"/>
                <a:ea typeface="Arial MT Pro"/>
                <a:cs typeface="Arial MT Pro"/>
                <a:sym typeface="Arial MT Pro"/>
              </a:rPr>
              <a:t>Th</a:t>
            </a:r>
            <a:r>
              <a:rPr lang="en-US" sz="2699">
                <a:solidFill>
                  <a:srgbClr val="FFFFFF"/>
                </a:solidFill>
                <a:latin typeface="Arial MT Pro"/>
                <a:ea typeface="Arial MT Pro"/>
                <a:cs typeface="Arial MT Pro"/>
                <a:sym typeface="Arial MT Pro"/>
              </a:rPr>
              <a:t>is reminds responders that emotional impulse or personal desire—whether to retaliate, restrain, or confront—is not the guiding force. Instead, the mandate is to act within the bounds of safety, training, and legal responsibility. The goal is controlled response, not reaction.</a:t>
            </a:r>
          </a:p>
          <a:p>
            <a:pPr algn="l">
              <a:lnSpc>
                <a:spcPts val="3185"/>
              </a:lnSpc>
            </a:pPr>
          </a:p>
        </p:txBody>
      </p:sp>
      <p:sp>
        <p:nvSpPr>
          <p:cNvPr name="TextBox 10" id="10"/>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11" id="11"/>
          <p:cNvSpPr txBox="true"/>
          <p:nvPr/>
        </p:nvSpPr>
        <p:spPr>
          <a:xfrm rot="0">
            <a:off x="7930826" y="3900785"/>
            <a:ext cx="9607276" cy="2815590"/>
          </a:xfrm>
          <a:prstGeom prst="rect">
            <a:avLst/>
          </a:prstGeom>
        </p:spPr>
        <p:txBody>
          <a:bodyPr anchor="t" rtlCol="false" tIns="0" lIns="0" bIns="0" rIns="0">
            <a:spAutoFit/>
          </a:bodyPr>
          <a:lstStyle/>
          <a:p>
            <a:pPr algn="l">
              <a:lnSpc>
                <a:spcPts val="4409"/>
              </a:lnSpc>
            </a:pPr>
            <a:r>
              <a:rPr lang="en-US" sz="3150" spc="144">
                <a:solidFill>
                  <a:srgbClr val="5CE1E6"/>
                </a:solidFill>
                <a:latin typeface="Arial MT Pro"/>
                <a:ea typeface="Arial MT Pro"/>
                <a:cs typeface="Arial MT Pro"/>
                <a:sym typeface="Arial MT Pro"/>
              </a:rPr>
              <a:t>Core Principle: Safety Over Imp</a:t>
            </a:r>
            <a:r>
              <a:rPr lang="en-US" sz="3150" spc="144">
                <a:solidFill>
                  <a:srgbClr val="5CE1E6"/>
                </a:solidFill>
                <a:latin typeface="Arial MT Pro"/>
                <a:ea typeface="Arial MT Pro"/>
                <a:cs typeface="Arial MT Pro"/>
                <a:sym typeface="Arial MT Pro"/>
              </a:rPr>
              <a:t>ulse</a:t>
            </a:r>
          </a:p>
          <a:p>
            <a:pPr algn="l">
              <a:lnSpc>
                <a:spcPts val="4409"/>
              </a:lnSpc>
            </a:pPr>
            <a:r>
              <a:rPr lang="en-US" sz="3150" spc="144">
                <a:solidFill>
                  <a:srgbClr val="5CE1E6"/>
                </a:solidFill>
                <a:latin typeface="Arial MT Pro"/>
                <a:ea typeface="Arial MT Pro"/>
                <a:cs typeface="Arial MT Pro"/>
                <a:sym typeface="Arial MT Pro"/>
              </a:rPr>
              <a:t>“It’s not about what you want or are compelled to do; it is about what you can do safely and your mandate to respond.”</a:t>
            </a:r>
          </a:p>
          <a:p>
            <a:pPr algn="l">
              <a:lnSpc>
                <a:spcPts val="4409"/>
              </a:lnSpc>
            </a:pP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294636" y="4123598"/>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723971" y="8565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1422795" y="3139821"/>
            <a:ext cx="5535638" cy="3784089"/>
          </a:xfrm>
          <a:custGeom>
            <a:avLst/>
            <a:gdLst/>
            <a:ahLst/>
            <a:cxnLst/>
            <a:rect r="r" b="b" t="t" l="l"/>
            <a:pathLst>
              <a:path h="3784089" w="5535638">
                <a:moveTo>
                  <a:pt x="0" y="0"/>
                </a:moveTo>
                <a:lnTo>
                  <a:pt x="5535638" y="0"/>
                </a:lnTo>
                <a:lnTo>
                  <a:pt x="5535638" y="3784090"/>
                </a:lnTo>
                <a:lnTo>
                  <a:pt x="0" y="3784090"/>
                </a:lnTo>
                <a:lnTo>
                  <a:pt x="0" y="0"/>
                </a:lnTo>
                <a:close/>
              </a:path>
            </a:pathLst>
          </a:custGeom>
          <a:blipFill>
            <a:blip r:embed="rId4"/>
            <a:stretch>
              <a:fillRect l="-1222" t="0" r="-1222" b="0"/>
            </a:stretch>
          </a:blipFill>
        </p:spPr>
      </p:sp>
      <p:sp>
        <p:nvSpPr>
          <p:cNvPr name="TextBox 6" id="6"/>
          <p:cNvSpPr txBox="true"/>
          <p:nvPr/>
        </p:nvSpPr>
        <p:spPr>
          <a:xfrm rot="0">
            <a:off x="1422795" y="659130"/>
            <a:ext cx="8997529" cy="605790"/>
          </a:xfrm>
          <a:prstGeom prst="rect">
            <a:avLst/>
          </a:prstGeom>
        </p:spPr>
        <p:txBody>
          <a:bodyPr anchor="t" rtlCol="false" tIns="0" lIns="0" bIns="0" rIns="0">
            <a:spAutoFit/>
          </a:bodyPr>
          <a:lstStyle/>
          <a:p>
            <a:pPr algn="l">
              <a:lnSpc>
                <a:spcPts val="4409"/>
              </a:lnSpc>
            </a:pPr>
            <a:r>
              <a:rPr lang="en-US" sz="3150" b="true">
                <a:solidFill>
                  <a:srgbClr val="FDFF0E"/>
                </a:solidFill>
                <a:latin typeface="Arial MT Pro Bold"/>
                <a:ea typeface="Arial MT Pro Bold"/>
                <a:cs typeface="Arial MT Pro Bold"/>
                <a:sym typeface="Arial MT Pro Bold"/>
              </a:rPr>
              <a:t>L</a:t>
            </a:r>
            <a:r>
              <a:rPr lang="en-US" sz="3150" b="true">
                <a:solidFill>
                  <a:srgbClr val="FDFF0E"/>
                </a:solidFill>
                <a:latin typeface="Arial MT Pro Bold"/>
                <a:ea typeface="Arial MT Pro Bold"/>
                <a:cs typeface="Arial MT Pro Bold"/>
                <a:sym typeface="Arial MT Pro Bold"/>
              </a:rPr>
              <a:t>egal Responsibility: Proportional Force</a:t>
            </a:r>
          </a:p>
        </p:txBody>
      </p:sp>
      <p:sp>
        <p:nvSpPr>
          <p:cNvPr name="TextBox 7" id="7"/>
          <p:cNvSpPr txBox="true"/>
          <p:nvPr/>
        </p:nvSpPr>
        <p:spPr>
          <a:xfrm rot="0">
            <a:off x="7599881" y="3092196"/>
            <a:ext cx="9328474" cy="4054983"/>
          </a:xfrm>
          <a:prstGeom prst="rect">
            <a:avLst/>
          </a:prstGeom>
        </p:spPr>
        <p:txBody>
          <a:bodyPr anchor="t" rtlCol="false" tIns="0" lIns="0" bIns="0" rIns="0">
            <a:spAutoFit/>
          </a:bodyPr>
          <a:lstStyle/>
          <a:p>
            <a:pPr algn="l">
              <a:lnSpc>
                <a:spcPts val="3185"/>
              </a:lnSpc>
            </a:pPr>
            <a:r>
              <a:rPr lang="en-US" sz="2699" spc="124">
                <a:solidFill>
                  <a:srgbClr val="FFFFFF"/>
                </a:solidFill>
                <a:latin typeface="Arial MT Pro"/>
                <a:ea typeface="Arial MT Pro"/>
                <a:cs typeface="Arial MT Pro"/>
                <a:sym typeface="Arial MT Pro"/>
              </a:rPr>
              <a:t>Th</a:t>
            </a:r>
            <a:r>
              <a:rPr lang="en-US" sz="2699" spc="124">
                <a:solidFill>
                  <a:srgbClr val="FFFFFF"/>
                </a:solidFill>
                <a:latin typeface="Arial MT Pro"/>
                <a:ea typeface="Arial MT Pro"/>
                <a:cs typeface="Arial MT Pro"/>
                <a:sym typeface="Arial MT Pro"/>
              </a:rPr>
              <a:t>is is a cornerstone of use-of-force law. Responders must:</a:t>
            </a:r>
          </a:p>
          <a:p>
            <a:pPr algn="l" marL="582922" indent="-291461" lvl="1">
              <a:lnSpc>
                <a:spcPts val="3185"/>
              </a:lnSpc>
              <a:buFont typeface="Arial"/>
              <a:buChar char="•"/>
            </a:pPr>
            <a:r>
              <a:rPr lang="en-US" sz="2699">
                <a:solidFill>
                  <a:srgbClr val="FFFFFF"/>
                </a:solidFill>
                <a:latin typeface="Arial MT Pro"/>
                <a:ea typeface="Arial MT Pro"/>
                <a:cs typeface="Arial MT Pro"/>
                <a:sym typeface="Arial MT Pro"/>
              </a:rPr>
              <a:t>Use only the minimum force necessary to disengage or protect.</a:t>
            </a:r>
          </a:p>
          <a:p>
            <a:pPr algn="l" marL="582922" indent="-291461" lvl="1">
              <a:lnSpc>
                <a:spcPts val="3185"/>
              </a:lnSpc>
              <a:buFont typeface="Arial"/>
              <a:buChar char="•"/>
            </a:pPr>
            <a:r>
              <a:rPr lang="en-US" sz="2699">
                <a:solidFill>
                  <a:srgbClr val="FFFFFF"/>
                </a:solidFill>
                <a:latin typeface="Arial MT Pro"/>
                <a:ea typeface="Arial MT Pro"/>
                <a:cs typeface="Arial MT Pro"/>
                <a:sym typeface="Arial MT Pro"/>
              </a:rPr>
              <a:t>Avoid escalating the situation with excessive or retaliatory force.</a:t>
            </a:r>
          </a:p>
          <a:p>
            <a:pPr algn="l" marL="582922" indent="-291461" lvl="1">
              <a:lnSpc>
                <a:spcPts val="3185"/>
              </a:lnSpc>
              <a:buFont typeface="Arial"/>
              <a:buChar char="•"/>
            </a:pPr>
            <a:r>
              <a:rPr lang="en-US" sz="2699">
                <a:solidFill>
                  <a:srgbClr val="FFFFFF"/>
                </a:solidFill>
                <a:latin typeface="Arial MT Pro"/>
                <a:ea typeface="Arial MT Pro"/>
                <a:cs typeface="Arial MT Pro"/>
                <a:sym typeface="Arial MT Pro"/>
              </a:rPr>
              <a:t>Be able to justify their actions based on the level of threat presented.</a:t>
            </a:r>
          </a:p>
          <a:p>
            <a:pPr algn="l" marL="582922" indent="-291461" lvl="1">
              <a:lnSpc>
                <a:spcPts val="3185"/>
              </a:lnSpc>
              <a:buFont typeface="Arial"/>
              <a:buChar char="•"/>
            </a:pPr>
            <a:r>
              <a:rPr lang="en-US" sz="2699">
                <a:solidFill>
                  <a:srgbClr val="FFFFFF"/>
                </a:solidFill>
                <a:latin typeface="Arial MT Pro"/>
                <a:ea typeface="Arial MT Pro"/>
                <a:cs typeface="Arial MT Pro"/>
                <a:sym typeface="Arial MT Pro"/>
              </a:rPr>
              <a:t>This helps us to avoid over reaction.</a:t>
            </a:r>
          </a:p>
          <a:p>
            <a:pPr algn="l">
              <a:lnSpc>
                <a:spcPts val="3185"/>
              </a:lnSpc>
            </a:pP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9" id="9"/>
          <p:cNvSpPr txBox="true"/>
          <p:nvPr/>
        </p:nvSpPr>
        <p:spPr>
          <a:xfrm rot="0">
            <a:off x="1422795" y="1311727"/>
            <a:ext cx="14215126" cy="1158240"/>
          </a:xfrm>
          <a:prstGeom prst="rect">
            <a:avLst/>
          </a:prstGeom>
        </p:spPr>
        <p:txBody>
          <a:bodyPr anchor="t" rtlCol="false" tIns="0" lIns="0" bIns="0" rIns="0">
            <a:spAutoFit/>
          </a:bodyPr>
          <a:lstStyle/>
          <a:p>
            <a:pPr algn="l">
              <a:lnSpc>
                <a:spcPts val="4409"/>
              </a:lnSpc>
            </a:pPr>
            <a:r>
              <a:rPr lang="en-US" sz="3150">
                <a:solidFill>
                  <a:srgbClr val="5CE1E6"/>
                </a:solidFill>
                <a:latin typeface="Arial MT Pro"/>
                <a:ea typeface="Arial MT Pro"/>
                <a:cs typeface="Arial MT Pro"/>
                <a:sym typeface="Arial MT Pro"/>
              </a:rPr>
              <a:t>“You have a legal responsibility to m</a:t>
            </a:r>
            <a:r>
              <a:rPr lang="en-US" sz="3150">
                <a:solidFill>
                  <a:srgbClr val="5CE1E6"/>
                </a:solidFill>
                <a:latin typeface="Arial MT Pro"/>
                <a:ea typeface="Arial MT Pro"/>
                <a:cs typeface="Arial MT Pro"/>
                <a:sym typeface="Arial MT Pro"/>
              </a:rPr>
              <a:t>eter the amount of force you respond with in direct correlation to the amount of force you are being assaulted with.”</a:t>
            </a:r>
          </a:p>
        </p:txBody>
      </p:sp>
    </p:spTree>
  </p:cSld>
  <p:clrMapOvr>
    <a:masterClrMapping/>
  </p:clrMapOvr>
  <p:transition spd="fast">
    <p:circle/>
  </p:transition>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1794495">
            <a:off x="-5294636" y="4123598"/>
            <a:ext cx="10589272" cy="11265182"/>
          </a:xfrm>
          <a:custGeom>
            <a:avLst/>
            <a:gdLst/>
            <a:ahLst/>
            <a:cxnLst/>
            <a:rect r="r" b="b" t="t" l="l"/>
            <a:pathLst>
              <a:path h="11265182" w="10589272">
                <a:moveTo>
                  <a:pt x="0" y="0"/>
                </a:moveTo>
                <a:lnTo>
                  <a:pt x="10589272" y="0"/>
                </a:lnTo>
                <a:lnTo>
                  <a:pt x="10589272" y="11265183"/>
                </a:lnTo>
                <a:lnTo>
                  <a:pt x="0" y="11265183"/>
                </a:lnTo>
                <a:lnTo>
                  <a:pt x="0" y="0"/>
                </a:lnTo>
                <a:close/>
              </a:path>
            </a:pathLst>
          </a:custGeom>
          <a:blipFill>
            <a:blip r:embed="rId2">
              <a:alphaModFix amt="55000"/>
            </a:blip>
            <a:stretch>
              <a:fillRect l="0" t="0" r="0" b="0"/>
            </a:stretch>
          </a:blipFill>
        </p:spPr>
      </p:sp>
      <p:sp>
        <p:nvSpPr>
          <p:cNvPr name="Freeform 3" id="3"/>
          <p:cNvSpPr/>
          <p:nvPr/>
        </p:nvSpPr>
        <p:spPr>
          <a:xfrm flipH="false" flipV="false" rot="-9088373">
            <a:off x="11723971" y="856576"/>
            <a:ext cx="13128058" cy="13966019"/>
          </a:xfrm>
          <a:custGeom>
            <a:avLst/>
            <a:gdLst/>
            <a:ahLst/>
            <a:cxnLst/>
            <a:rect r="r" b="b" t="t" l="l"/>
            <a:pathLst>
              <a:path h="13966019" w="13128058">
                <a:moveTo>
                  <a:pt x="0" y="0"/>
                </a:moveTo>
                <a:lnTo>
                  <a:pt x="13128058" y="0"/>
                </a:lnTo>
                <a:lnTo>
                  <a:pt x="13128058" y="13966019"/>
                </a:lnTo>
                <a:lnTo>
                  <a:pt x="0" y="13966019"/>
                </a:lnTo>
                <a:lnTo>
                  <a:pt x="0" y="0"/>
                </a:lnTo>
                <a:close/>
              </a:path>
            </a:pathLst>
          </a:custGeom>
          <a:blipFill>
            <a:blip r:embed="rId2">
              <a:alphaModFix amt="65999"/>
            </a:blip>
            <a:stretch>
              <a:fillRect l="0" t="0" r="0" b="0"/>
            </a:stretch>
          </a:blipFill>
        </p:spPr>
      </p:sp>
      <p:sp>
        <p:nvSpPr>
          <p:cNvPr name="Freeform 4" id="4"/>
          <p:cNvSpPr/>
          <p:nvPr/>
        </p:nvSpPr>
        <p:spPr>
          <a:xfrm flipH="false" flipV="false" rot="0">
            <a:off x="16318609" y="8600885"/>
            <a:ext cx="1219494" cy="1055370"/>
          </a:xfrm>
          <a:custGeom>
            <a:avLst/>
            <a:gdLst/>
            <a:ahLst/>
            <a:cxnLst/>
            <a:rect r="r" b="b" t="t" l="l"/>
            <a:pathLst>
              <a:path h="1055370" w="1219494">
                <a:moveTo>
                  <a:pt x="0" y="0"/>
                </a:moveTo>
                <a:lnTo>
                  <a:pt x="1219493" y="0"/>
                </a:lnTo>
                <a:lnTo>
                  <a:pt x="1219493" y="1055370"/>
                </a:lnTo>
                <a:lnTo>
                  <a:pt x="0" y="1055370"/>
                </a:lnTo>
                <a:lnTo>
                  <a:pt x="0" y="0"/>
                </a:lnTo>
                <a:close/>
              </a:path>
            </a:pathLst>
          </a:custGeom>
          <a:blipFill>
            <a:blip r:embed="rId3"/>
            <a:stretch>
              <a:fillRect l="0" t="0" r="0" b="0"/>
            </a:stretch>
          </a:blipFill>
        </p:spPr>
      </p:sp>
      <p:sp>
        <p:nvSpPr>
          <p:cNvPr name="Freeform 5" id="5"/>
          <p:cNvSpPr/>
          <p:nvPr/>
        </p:nvSpPr>
        <p:spPr>
          <a:xfrm flipH="false" flipV="false" rot="0">
            <a:off x="1241513" y="3020977"/>
            <a:ext cx="6156491" cy="3444946"/>
          </a:xfrm>
          <a:custGeom>
            <a:avLst/>
            <a:gdLst/>
            <a:ahLst/>
            <a:cxnLst/>
            <a:rect r="r" b="b" t="t" l="l"/>
            <a:pathLst>
              <a:path h="3444946" w="6156491">
                <a:moveTo>
                  <a:pt x="0" y="0"/>
                </a:moveTo>
                <a:lnTo>
                  <a:pt x="6156490" y="0"/>
                </a:lnTo>
                <a:lnTo>
                  <a:pt x="6156490" y="3444946"/>
                </a:lnTo>
                <a:lnTo>
                  <a:pt x="0" y="3444946"/>
                </a:lnTo>
                <a:lnTo>
                  <a:pt x="0" y="0"/>
                </a:lnTo>
                <a:close/>
              </a:path>
            </a:pathLst>
          </a:custGeom>
          <a:blipFill>
            <a:blip r:embed="rId4"/>
            <a:stretch>
              <a:fillRect l="0" t="-9644" r="0" b="-9644"/>
            </a:stretch>
          </a:blipFill>
        </p:spPr>
      </p:sp>
      <p:sp>
        <p:nvSpPr>
          <p:cNvPr name="TextBox 6" id="6"/>
          <p:cNvSpPr txBox="true"/>
          <p:nvPr/>
        </p:nvSpPr>
        <p:spPr>
          <a:xfrm rot="0">
            <a:off x="1422795" y="659130"/>
            <a:ext cx="8997529" cy="605790"/>
          </a:xfrm>
          <a:prstGeom prst="rect">
            <a:avLst/>
          </a:prstGeom>
        </p:spPr>
        <p:txBody>
          <a:bodyPr anchor="t" rtlCol="false" tIns="0" lIns="0" bIns="0" rIns="0">
            <a:spAutoFit/>
          </a:bodyPr>
          <a:lstStyle/>
          <a:p>
            <a:pPr algn="l">
              <a:lnSpc>
                <a:spcPts val="4409"/>
              </a:lnSpc>
            </a:pPr>
            <a:r>
              <a:rPr lang="en-US" sz="3150" b="true">
                <a:solidFill>
                  <a:srgbClr val="FDFF0E"/>
                </a:solidFill>
                <a:latin typeface="Arial MT Pro Bold"/>
                <a:ea typeface="Arial MT Pro Bold"/>
                <a:cs typeface="Arial MT Pro Bold"/>
                <a:sym typeface="Arial MT Pro Bold"/>
              </a:rPr>
              <a:t>A Duty to Ev</a:t>
            </a:r>
            <a:r>
              <a:rPr lang="en-US" sz="3150" b="true">
                <a:solidFill>
                  <a:srgbClr val="FDFF0E"/>
                </a:solidFill>
                <a:latin typeface="Arial MT Pro Bold"/>
                <a:ea typeface="Arial MT Pro Bold"/>
                <a:cs typeface="Arial MT Pro Bold"/>
                <a:sym typeface="Arial MT Pro Bold"/>
              </a:rPr>
              <a:t>ade When Possible...</a:t>
            </a:r>
          </a:p>
        </p:txBody>
      </p:sp>
      <p:sp>
        <p:nvSpPr>
          <p:cNvPr name="TextBox 7" id="7"/>
          <p:cNvSpPr txBox="true"/>
          <p:nvPr/>
        </p:nvSpPr>
        <p:spPr>
          <a:xfrm rot="0">
            <a:off x="7599881" y="3092196"/>
            <a:ext cx="9328474" cy="3254883"/>
          </a:xfrm>
          <a:prstGeom prst="rect">
            <a:avLst/>
          </a:prstGeom>
        </p:spPr>
        <p:txBody>
          <a:bodyPr anchor="t" rtlCol="false" tIns="0" lIns="0" bIns="0" rIns="0">
            <a:spAutoFit/>
          </a:bodyPr>
          <a:lstStyle/>
          <a:p>
            <a:pPr algn="l" marL="582922" indent="-291461" lvl="1">
              <a:lnSpc>
                <a:spcPts val="3185"/>
              </a:lnSpc>
              <a:buFont typeface="Arial"/>
              <a:buChar char="•"/>
            </a:pPr>
            <a:r>
              <a:rPr lang="en-US" sz="2699" spc="124">
                <a:solidFill>
                  <a:srgbClr val="FFFFFF"/>
                </a:solidFill>
                <a:latin typeface="Arial MT Pro"/>
                <a:ea typeface="Arial MT Pro"/>
                <a:cs typeface="Arial MT Pro"/>
                <a:sym typeface="Arial MT Pro"/>
              </a:rPr>
              <a:t>Th</a:t>
            </a:r>
            <a:r>
              <a:rPr lang="en-US" sz="2699" spc="124">
                <a:solidFill>
                  <a:srgbClr val="FFFFFF"/>
                </a:solidFill>
                <a:latin typeface="Arial MT Pro"/>
                <a:ea typeface="Arial MT Pro"/>
                <a:cs typeface="Arial MT Pro"/>
                <a:sym typeface="Arial MT Pro"/>
              </a:rPr>
              <a:t>is reinforces that escape is the priority. If a maneuver creates space or breaks a grip, the responder must use that moment to disengage—not re-engage. </a:t>
            </a:r>
          </a:p>
          <a:p>
            <a:pPr algn="l">
              <a:lnSpc>
                <a:spcPts val="3185"/>
              </a:lnSpc>
            </a:pPr>
          </a:p>
          <a:p>
            <a:pPr algn="l" marL="582922" indent="-291461" lvl="1">
              <a:lnSpc>
                <a:spcPts val="3185"/>
              </a:lnSpc>
              <a:buFont typeface="Arial"/>
              <a:buChar char="•"/>
            </a:pPr>
            <a:r>
              <a:rPr lang="en-US" sz="2699" spc="124">
                <a:solidFill>
                  <a:srgbClr val="FFFFFF"/>
                </a:solidFill>
                <a:latin typeface="Arial MT Pro"/>
                <a:ea typeface="Arial MT Pro"/>
                <a:cs typeface="Arial MT Pro"/>
                <a:sym typeface="Arial MT Pro"/>
              </a:rPr>
              <a:t>It’s a</a:t>
            </a:r>
            <a:r>
              <a:rPr lang="en-US" sz="2699" spc="124">
                <a:solidFill>
                  <a:srgbClr val="FFFFFF"/>
                </a:solidFill>
                <a:latin typeface="Arial MT Pro"/>
                <a:ea typeface="Arial MT Pro"/>
                <a:cs typeface="Arial MT Pro"/>
                <a:sym typeface="Arial MT Pro"/>
              </a:rPr>
              <a:t> legal and ethical obligation to exit the threat zone when possible.</a:t>
            </a:r>
          </a:p>
          <a:p>
            <a:pPr algn="l">
              <a:lnSpc>
                <a:spcPts val="3185"/>
              </a:lnSpc>
            </a:pPr>
          </a:p>
        </p:txBody>
      </p:sp>
      <p:sp>
        <p:nvSpPr>
          <p:cNvPr name="TextBox 8" id="8"/>
          <p:cNvSpPr txBox="true"/>
          <p:nvPr/>
        </p:nvSpPr>
        <p:spPr>
          <a:xfrm rot="0">
            <a:off x="14223884" y="9726546"/>
            <a:ext cx="3888165" cy="309311"/>
          </a:xfrm>
          <a:prstGeom prst="rect">
            <a:avLst/>
          </a:prstGeom>
        </p:spPr>
        <p:txBody>
          <a:bodyPr anchor="t" rtlCol="false" tIns="0" lIns="0" bIns="0" rIns="0">
            <a:spAutoFit/>
          </a:bodyPr>
          <a:lstStyle/>
          <a:p>
            <a:pPr algn="r">
              <a:lnSpc>
                <a:spcPts val="2380"/>
              </a:lnSpc>
            </a:pPr>
            <a:r>
              <a:rPr lang="en-US" sz="1700" i="true" spc="290">
                <a:solidFill>
                  <a:srgbClr val="F6F6F6"/>
                </a:solidFill>
                <a:latin typeface="Poppins Italics"/>
                <a:ea typeface="Poppins Italics"/>
                <a:cs typeface="Poppins Italics"/>
                <a:sym typeface="Poppins Italics"/>
              </a:rPr>
              <a:t>www.MABPRO.com</a:t>
            </a:r>
          </a:p>
        </p:txBody>
      </p:sp>
      <p:sp>
        <p:nvSpPr>
          <p:cNvPr name="TextBox 9" id="9"/>
          <p:cNvSpPr txBox="true"/>
          <p:nvPr/>
        </p:nvSpPr>
        <p:spPr>
          <a:xfrm rot="0">
            <a:off x="1422795" y="1311727"/>
            <a:ext cx="14215126" cy="1158240"/>
          </a:xfrm>
          <a:prstGeom prst="rect">
            <a:avLst/>
          </a:prstGeom>
        </p:spPr>
        <p:txBody>
          <a:bodyPr anchor="t" rtlCol="false" tIns="0" lIns="0" bIns="0" rIns="0">
            <a:spAutoFit/>
          </a:bodyPr>
          <a:lstStyle/>
          <a:p>
            <a:pPr algn="l">
              <a:lnSpc>
                <a:spcPts val="4409"/>
              </a:lnSpc>
            </a:pPr>
            <a:r>
              <a:rPr lang="en-US" sz="3150">
                <a:solidFill>
                  <a:srgbClr val="5CE1E6"/>
                </a:solidFill>
                <a:latin typeface="Arial MT Pro"/>
                <a:ea typeface="Arial MT Pro"/>
                <a:cs typeface="Arial MT Pro"/>
                <a:sym typeface="Arial MT Pro"/>
              </a:rPr>
              <a:t>“When a window to escape or evade presents its</a:t>
            </a:r>
            <a:r>
              <a:rPr lang="en-US" sz="3150">
                <a:solidFill>
                  <a:srgbClr val="5CE1E6"/>
                </a:solidFill>
                <a:latin typeface="Arial MT Pro"/>
                <a:ea typeface="Arial MT Pro"/>
                <a:cs typeface="Arial MT Pro"/>
                <a:sym typeface="Arial MT Pro"/>
              </a:rPr>
              <a:t>elf through your response, you are responsible for taking that opportunity to evade the assault.”</a:t>
            </a:r>
          </a:p>
        </p:txBody>
      </p:sp>
    </p:spTree>
  </p:cSld>
  <p:clrMapOvr>
    <a:masterClrMapping/>
  </p:clrMapOvr>
  <p:transition spd="fast">
    <p:circl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DAG31xK5PBE</dc:identifier>
  <dcterms:modified xsi:type="dcterms:W3CDTF">2011-08-01T06:04:30Z</dcterms:modified>
  <cp:revision>1</cp:revision>
  <dc:title>M3 Clinical MAB (Presentation) 2025</dc:title>
</cp:coreProperties>
</file>