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Agrandir" charset="1" panose="00000500000000000000"/>
      <p:regular r:id="rId24"/>
    </p:embeddedFont>
    <p:embeddedFont>
      <p:font typeface="Poppins" charset="1" panose="00000500000000000000"/>
      <p:regular r:id="rId25"/>
    </p:embeddedFont>
    <p:embeddedFont>
      <p:font typeface="Poppins Bold" charset="1" panose="00000800000000000000"/>
      <p:regular r:id="rId26"/>
    </p:embeddedFont>
    <p:embeddedFont>
      <p:font typeface="Poppins Italics" charset="1" panose="00000500000000000000"/>
      <p:regular r:id="rId27"/>
    </p:embeddedFont>
    <p:embeddedFont>
      <p:font typeface="Arial MT Pro" charset="1" panose="020B0502020202020204"/>
      <p:regular r:id="rId28"/>
    </p:embeddedFont>
    <p:embeddedFont>
      <p:font typeface="Arial MT Pro Bold" charset="1" panose="020B0802020202020204"/>
      <p:regular r:id="rId29"/>
    </p:embeddedFont>
    <p:embeddedFont>
      <p:font typeface="Arial MT Pro Italics" charset="1" panose="020B050202020209020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4.gif"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16.jpe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4.gif" Type="http://schemas.openxmlformats.org/officeDocument/2006/relationships/image"/><Relationship Id="rId8" Target="../media/image1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2.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84045" y="0"/>
            <a:ext cx="12098558" cy="10470294"/>
          </a:xfrm>
          <a:custGeom>
            <a:avLst/>
            <a:gdLst/>
            <a:ahLst/>
            <a:cxnLst/>
            <a:rect r="r" b="b" t="t" l="l"/>
            <a:pathLst>
              <a:path h="10470294" w="12098558">
                <a:moveTo>
                  <a:pt x="0" y="0"/>
                </a:moveTo>
                <a:lnTo>
                  <a:pt x="12098559" y="0"/>
                </a:lnTo>
                <a:lnTo>
                  <a:pt x="12098559" y="10470294"/>
                </a:lnTo>
                <a:lnTo>
                  <a:pt x="0" y="10470294"/>
                </a:lnTo>
                <a:lnTo>
                  <a:pt x="0" y="0"/>
                </a:lnTo>
                <a:close/>
              </a:path>
            </a:pathLst>
          </a:custGeom>
          <a:blipFill>
            <a:blip r:embed="rId2">
              <a:alphaModFix amt="39000"/>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675535" y="9392627"/>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182636" y="9392627"/>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167967" y="9392627"/>
            <a:ext cx="278501" cy="278501"/>
          </a:xfrm>
          <a:prstGeom prst="rect">
            <a:avLst/>
          </a:prstGeom>
        </p:spPr>
      </p:pic>
      <p:sp>
        <p:nvSpPr>
          <p:cNvPr name="Freeform 8" id="8"/>
          <p:cNvSpPr/>
          <p:nvPr/>
        </p:nvSpPr>
        <p:spPr>
          <a:xfrm flipH="false" flipV="false" rot="0">
            <a:off x="-377158" y="3980321"/>
            <a:ext cx="19042315" cy="4022689"/>
          </a:xfrm>
          <a:custGeom>
            <a:avLst/>
            <a:gdLst/>
            <a:ahLst/>
            <a:cxnLst/>
            <a:rect r="r" b="b" t="t" l="l"/>
            <a:pathLst>
              <a:path h="4022689" w="19042315">
                <a:moveTo>
                  <a:pt x="0" y="0"/>
                </a:moveTo>
                <a:lnTo>
                  <a:pt x="19042316" y="0"/>
                </a:lnTo>
                <a:lnTo>
                  <a:pt x="19042316" y="4022689"/>
                </a:lnTo>
                <a:lnTo>
                  <a:pt x="0" y="4022689"/>
                </a:lnTo>
                <a:lnTo>
                  <a:pt x="0" y="0"/>
                </a:lnTo>
                <a:close/>
              </a:path>
            </a:pathLst>
          </a:custGeom>
          <a:blipFill>
            <a:blip r:embed="rId6">
              <a:alphaModFix amt="64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433630" y="4436977"/>
            <a:ext cx="13854370" cy="2992755"/>
          </a:xfrm>
          <a:prstGeom prst="rect">
            <a:avLst/>
          </a:prstGeom>
        </p:spPr>
        <p:txBody>
          <a:bodyPr anchor="t" rtlCol="false" tIns="0" lIns="0" bIns="0" rIns="0">
            <a:spAutoFit/>
          </a:bodyPr>
          <a:lstStyle/>
          <a:p>
            <a:pPr algn="l">
              <a:lnSpc>
                <a:spcPts val="7200"/>
              </a:lnSpc>
            </a:pPr>
            <a:r>
              <a:rPr lang="en-US" sz="7200" spc="-288">
                <a:solidFill>
                  <a:srgbClr val="FF914D"/>
                </a:solidFill>
                <a:latin typeface="Agrandir"/>
                <a:ea typeface="Agrandir"/>
                <a:cs typeface="Agrandir"/>
                <a:sym typeface="Agrandir"/>
              </a:rPr>
              <a:t>M1 Basic MAB - Book Two:</a:t>
            </a:r>
          </a:p>
          <a:p>
            <a:pPr algn="l">
              <a:lnSpc>
                <a:spcPts val="7200"/>
              </a:lnSpc>
            </a:pPr>
            <a:r>
              <a:rPr lang="en-US" sz="7200" spc="-288">
                <a:solidFill>
                  <a:srgbClr val="FF914D"/>
                </a:solidFill>
                <a:latin typeface="Agrandir"/>
                <a:ea typeface="Agrandir"/>
                <a:cs typeface="Agrandir"/>
                <a:sym typeface="Agrandir"/>
              </a:rPr>
              <a:t>Lesson 8 - The Avenues of Approach</a:t>
            </a:r>
          </a:p>
        </p:txBody>
      </p:sp>
      <p:sp>
        <p:nvSpPr>
          <p:cNvPr name="TextBox 10" id="10"/>
          <p:cNvSpPr txBox="true"/>
          <p:nvPr/>
        </p:nvSpPr>
        <p:spPr>
          <a:xfrm rot="0">
            <a:off x="2648220" y="261996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11" id="11"/>
          <p:cNvGrpSpPr/>
          <p:nvPr/>
        </p:nvGrpSpPr>
        <p:grpSpPr>
          <a:xfrm rot="0">
            <a:off x="7432657" y="8248561"/>
            <a:ext cx="3086100" cy="720832"/>
            <a:chOff x="0" y="0"/>
            <a:chExt cx="4114800" cy="961110"/>
          </a:xfrm>
        </p:grpSpPr>
        <p:grpSp>
          <p:nvGrpSpPr>
            <p:cNvPr name="Group 12" id="12"/>
            <p:cNvGrpSpPr/>
            <p:nvPr/>
          </p:nvGrpSpPr>
          <p:grpSpPr>
            <a:xfrm rot="0">
              <a:off x="0" y="0"/>
              <a:ext cx="4114800" cy="961110"/>
              <a:chOff x="0" y="0"/>
              <a:chExt cx="812800" cy="189849"/>
            </a:xfrm>
          </p:grpSpPr>
          <p:sp>
            <p:nvSpPr>
              <p:cNvPr name="Freeform 13" id="13"/>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FF914D"/>
                </a:solidFill>
                <a:prstDash val="solid"/>
                <a:round/>
              </a:ln>
            </p:spPr>
          </p:sp>
          <p:sp>
            <p:nvSpPr>
              <p:cNvPr name="TextBox 14" id="14"/>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FF914D"/>
                  </a:solidFill>
                  <a:latin typeface="Poppins Bold"/>
                  <a:ea typeface="Poppins Bold"/>
                  <a:cs typeface="Poppins Bold"/>
                  <a:sym typeface="Poppins Bold"/>
                </a:rPr>
                <a:t>GET STARTED</a:t>
              </a:r>
            </a:p>
          </p:txBody>
        </p:sp>
      </p:grpSp>
      <p:sp>
        <p:nvSpPr>
          <p:cNvPr name="TextBox 17" id="1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8" id="18"/>
          <p:cNvGrpSpPr/>
          <p:nvPr/>
        </p:nvGrpSpPr>
        <p:grpSpPr>
          <a:xfrm rot="0">
            <a:off x="1796652" y="4503652"/>
            <a:ext cx="1920385" cy="2313717"/>
            <a:chOff x="0" y="0"/>
            <a:chExt cx="2560514" cy="3084956"/>
          </a:xfrm>
        </p:grpSpPr>
        <p:sp>
          <p:nvSpPr>
            <p:cNvPr name="Freeform 19" id="19"/>
            <p:cNvSpPr/>
            <p:nvPr/>
          </p:nvSpPr>
          <p:spPr>
            <a:xfrm flipH="false" flipV="false" rot="0">
              <a:off x="0" y="0"/>
              <a:ext cx="2560514" cy="3084956"/>
            </a:xfrm>
            <a:custGeom>
              <a:avLst/>
              <a:gdLst/>
              <a:ahLst/>
              <a:cxnLst/>
              <a:rect r="r" b="b" t="t" l="l"/>
              <a:pathLst>
                <a:path h="3084956" w="2560514">
                  <a:moveTo>
                    <a:pt x="0" y="0"/>
                  </a:moveTo>
                  <a:lnTo>
                    <a:pt x="2560514" y="0"/>
                  </a:lnTo>
                  <a:lnTo>
                    <a:pt x="2560514" y="3084956"/>
                  </a:lnTo>
                  <a:lnTo>
                    <a:pt x="0" y="3084956"/>
                  </a:lnTo>
                  <a:lnTo>
                    <a:pt x="0" y="0"/>
                  </a:lnTo>
                  <a:close/>
                </a:path>
              </a:pathLst>
            </a:custGeom>
            <a:blipFill>
              <a:blip r:embed="rId10"/>
              <a:stretch>
                <a:fillRect l="0" t="0" r="0" b="0"/>
              </a:stretch>
            </a:blipFill>
          </p:spPr>
        </p:sp>
        <p:sp>
          <p:nvSpPr>
            <p:cNvPr name="Freeform 20" id="20"/>
            <p:cNvSpPr/>
            <p:nvPr/>
          </p:nvSpPr>
          <p:spPr>
            <a:xfrm flipH="false" flipV="false" rot="0">
              <a:off x="425842" y="797053"/>
              <a:ext cx="1686652" cy="1220714"/>
            </a:xfrm>
            <a:custGeom>
              <a:avLst/>
              <a:gdLst/>
              <a:ahLst/>
              <a:cxnLst/>
              <a:rect r="r" b="b" t="t" l="l"/>
              <a:pathLst>
                <a:path h="1220714" w="1686652">
                  <a:moveTo>
                    <a:pt x="0" y="0"/>
                  </a:moveTo>
                  <a:lnTo>
                    <a:pt x="1686652" y="0"/>
                  </a:lnTo>
                  <a:lnTo>
                    <a:pt x="1686652" y="1220714"/>
                  </a:lnTo>
                  <a:lnTo>
                    <a:pt x="0" y="12207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Team Stacking...</a:t>
            </a:r>
          </a:p>
        </p:txBody>
      </p:sp>
      <p:sp>
        <p:nvSpPr>
          <p:cNvPr name="TextBox 6" id="6"/>
          <p:cNvSpPr txBox="true"/>
          <p:nvPr/>
        </p:nvSpPr>
        <p:spPr>
          <a:xfrm rot="0">
            <a:off x="10966299" y="2158202"/>
            <a:ext cx="6515171" cy="34061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Team Stacking - The CRT Team approach closes in on the patient from 2-3 sides. </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This Sometimes occurs when team members arrive at the crisis situation from different locations team stacking occurs.</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24699" y="2243927"/>
            <a:ext cx="9610673" cy="5406004"/>
          </a:xfrm>
          <a:custGeom>
            <a:avLst/>
            <a:gdLst/>
            <a:ahLst/>
            <a:cxnLst/>
            <a:rect r="r" b="b" t="t" l="l"/>
            <a:pathLst>
              <a:path h="5406004" w="9610673">
                <a:moveTo>
                  <a:pt x="0" y="0"/>
                </a:moveTo>
                <a:lnTo>
                  <a:pt x="9610673" y="0"/>
                </a:lnTo>
                <a:lnTo>
                  <a:pt x="9610673" y="5406003"/>
                </a:lnTo>
                <a:lnTo>
                  <a:pt x="0" y="5406003"/>
                </a:lnTo>
                <a:lnTo>
                  <a:pt x="0" y="0"/>
                </a:lnTo>
                <a:close/>
              </a:path>
            </a:pathLst>
          </a:custGeom>
          <a:blipFill>
            <a:blip r:embed="rId4"/>
            <a:stretch>
              <a:fillRect l="0" t="0" r="0" b="0"/>
            </a:stretch>
          </a:blipFill>
        </p:spPr>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Team Trapping...</a:t>
            </a:r>
          </a:p>
        </p:txBody>
      </p:sp>
      <p:sp>
        <p:nvSpPr>
          <p:cNvPr name="TextBox 6" id="6"/>
          <p:cNvSpPr txBox="true"/>
          <p:nvPr/>
        </p:nvSpPr>
        <p:spPr>
          <a:xfrm rot="0">
            <a:off x="11022931" y="2158202"/>
            <a:ext cx="6515171" cy="25679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Team Trapping - The CRT Team approach surrounds the patient from all sides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Threat levels climb when a patient feels trapped or surrounded.</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24699" y="2243927"/>
            <a:ext cx="9610673" cy="5406004"/>
          </a:xfrm>
          <a:custGeom>
            <a:avLst/>
            <a:gdLst/>
            <a:ahLst/>
            <a:cxnLst/>
            <a:rect r="r" b="b" t="t" l="l"/>
            <a:pathLst>
              <a:path h="5406004" w="9610673">
                <a:moveTo>
                  <a:pt x="0" y="0"/>
                </a:moveTo>
                <a:lnTo>
                  <a:pt x="9610673" y="0"/>
                </a:lnTo>
                <a:lnTo>
                  <a:pt x="9610673" y="5406003"/>
                </a:lnTo>
                <a:lnTo>
                  <a:pt x="0" y="5406003"/>
                </a:lnTo>
                <a:lnTo>
                  <a:pt x="0" y="0"/>
                </a:lnTo>
                <a:close/>
              </a:path>
            </a:pathLst>
          </a:custGeom>
          <a:blipFill>
            <a:blip r:embed="rId4"/>
            <a:stretch>
              <a:fillRect l="0" t="0" r="0" b="0"/>
            </a:stretch>
          </a:blipFill>
        </p:spPr>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1028700" y="552767"/>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Monitoring the Avenues of Approach...</a:t>
            </a:r>
          </a:p>
        </p:txBody>
      </p:sp>
      <p:sp>
        <p:nvSpPr>
          <p:cNvPr name="TextBox 6" id="6"/>
          <p:cNvSpPr txBox="true"/>
          <p:nvPr/>
        </p:nvSpPr>
        <p:spPr>
          <a:xfrm rot="0">
            <a:off x="11022931" y="1739102"/>
            <a:ext cx="6515171" cy="67589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Monitoring the method and manner of avenues of approach in crisis response is essential because how a responder enters a space—physically and psychologically—can either escalate or de-escalate the situation.</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The “avenue of approach” refers to the path a responder takes toward an individual in crisis, and the method and manner describe how that approach is executed: posture, pacing, angle, proximity, and presence.</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These elements are deeply tied to proxemics and nonverbal communication, and they shape the emotional tone of the interaction before a single word is spoken.</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1824827"/>
            <a:ext cx="9570601" cy="5383463"/>
          </a:xfrm>
          <a:custGeom>
            <a:avLst/>
            <a:gdLst/>
            <a:ahLst/>
            <a:cxnLst/>
            <a:rect r="r" b="b" t="t" l="l"/>
            <a:pathLst>
              <a:path h="5383463" w="9570601">
                <a:moveTo>
                  <a:pt x="0" y="0"/>
                </a:moveTo>
                <a:lnTo>
                  <a:pt x="9570601" y="0"/>
                </a:lnTo>
                <a:lnTo>
                  <a:pt x="9570601" y="5383463"/>
                </a:lnTo>
                <a:lnTo>
                  <a:pt x="0" y="5383463"/>
                </a:lnTo>
                <a:lnTo>
                  <a:pt x="0" y="0"/>
                </a:lnTo>
                <a:close/>
              </a:path>
            </a:pathLst>
          </a:custGeom>
          <a:blipFill>
            <a:blip r:embed="rId4"/>
            <a:stretch>
              <a:fillRect l="0" t="0" r="0" b="0"/>
            </a:stretch>
          </a:blipFill>
        </p:spPr>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552767"/>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Monitoring the Avenues of Approach...</a:t>
            </a:r>
          </a:p>
        </p:txBody>
      </p:sp>
      <p:sp>
        <p:nvSpPr>
          <p:cNvPr name="TextBox 6" id="6"/>
          <p:cNvSpPr txBox="true"/>
          <p:nvPr/>
        </p:nvSpPr>
        <p:spPr>
          <a:xfrm rot="0">
            <a:off x="11022931" y="1739102"/>
            <a:ext cx="6515171" cy="67589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A direct, fast, or head-on approach may feel threatening or confrontational, especially to someone in a heightened emotional state or with a trauma history. In contrast, a slow, angled, and respectful approach signals calm, control, and empathy. </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Monitoring these factors allows responders to adjust in real time—reading cues like flinching, withdrawal, or defensive posture—and respond with sensitivity. </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It also supports situational awareness, giving the responder time and space to assess risk, observe body language, and maintain safe boundaries.</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1735857"/>
            <a:ext cx="9570601" cy="5383463"/>
          </a:xfrm>
          <a:custGeom>
            <a:avLst/>
            <a:gdLst/>
            <a:ahLst/>
            <a:cxnLst/>
            <a:rect r="r" b="b" t="t" l="l"/>
            <a:pathLst>
              <a:path h="5383463" w="9570601">
                <a:moveTo>
                  <a:pt x="0" y="0"/>
                </a:moveTo>
                <a:lnTo>
                  <a:pt x="9570601" y="0"/>
                </a:lnTo>
                <a:lnTo>
                  <a:pt x="9570601" y="5383463"/>
                </a:lnTo>
                <a:lnTo>
                  <a:pt x="0" y="5383463"/>
                </a:lnTo>
                <a:lnTo>
                  <a:pt x="0" y="0"/>
                </a:lnTo>
                <a:close/>
              </a:path>
            </a:pathLst>
          </a:custGeom>
          <a:blipFill>
            <a:blip r:embed="rId4"/>
            <a:stretch>
              <a:fillRect l="0" t="0" r="0" b="0"/>
            </a:stretch>
          </a:blipFill>
        </p:spPr>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552767"/>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Monitoring the Avenues of Approach...</a:t>
            </a:r>
          </a:p>
        </p:txBody>
      </p:sp>
      <p:sp>
        <p:nvSpPr>
          <p:cNvPr name="TextBox 6" id="6"/>
          <p:cNvSpPr txBox="true"/>
          <p:nvPr/>
        </p:nvSpPr>
        <p:spPr>
          <a:xfrm rot="0">
            <a:off x="11022931" y="1948652"/>
            <a:ext cx="6515171" cy="63398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In trauma-informed crisis response, the goal is not just to reach the individual, but to do so in a way that preserves dignity, minimizes triggers, and fosters psychological safety. </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By consciously managing the method and manner of approach, responders communicate respect, reduce perceived threat, and lay the groundwork for trust and cooperation. </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This is especially critical in MAB training, where spatial dynamics and emotional regulation are central to effective intervention...</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1735857"/>
            <a:ext cx="9570601" cy="5383463"/>
          </a:xfrm>
          <a:custGeom>
            <a:avLst/>
            <a:gdLst/>
            <a:ahLst/>
            <a:cxnLst/>
            <a:rect r="r" b="b" t="t" l="l"/>
            <a:pathLst>
              <a:path h="5383463" w="9570601">
                <a:moveTo>
                  <a:pt x="0" y="0"/>
                </a:moveTo>
                <a:lnTo>
                  <a:pt x="9570601" y="0"/>
                </a:lnTo>
                <a:lnTo>
                  <a:pt x="9570601" y="5383463"/>
                </a:lnTo>
                <a:lnTo>
                  <a:pt x="0" y="5383463"/>
                </a:lnTo>
                <a:lnTo>
                  <a:pt x="0" y="0"/>
                </a:lnTo>
                <a:close/>
              </a:path>
            </a:pathLst>
          </a:custGeom>
          <a:blipFill>
            <a:blip r:embed="rId4"/>
            <a:stretch>
              <a:fillRect l="0" t="0" r="0" b="0"/>
            </a:stretch>
          </a:blipFill>
        </p:spPr>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24699" y="1735857"/>
            <a:ext cx="9610673" cy="5406004"/>
          </a:xfrm>
          <a:custGeom>
            <a:avLst/>
            <a:gdLst/>
            <a:ahLst/>
            <a:cxnLst/>
            <a:rect r="r" b="b" t="t" l="l"/>
            <a:pathLst>
              <a:path h="5406004" w="9610673">
                <a:moveTo>
                  <a:pt x="0" y="0"/>
                </a:moveTo>
                <a:lnTo>
                  <a:pt x="9610673" y="0"/>
                </a:lnTo>
                <a:lnTo>
                  <a:pt x="9610673" y="5406004"/>
                </a:lnTo>
                <a:lnTo>
                  <a:pt x="0" y="5406004"/>
                </a:lnTo>
                <a:lnTo>
                  <a:pt x="0" y="0"/>
                </a:lnTo>
                <a:close/>
              </a:path>
            </a:pathLst>
          </a:custGeom>
          <a:blipFill>
            <a:blip r:embed="rId4"/>
            <a:stretch>
              <a:fillRect l="0" t="0" r="0" b="0"/>
            </a:stretch>
          </a:blipFill>
        </p:spPr>
      </p:sp>
      <p:sp>
        <p:nvSpPr>
          <p:cNvPr name="TextBox 6" id="6"/>
          <p:cNvSpPr txBox="true"/>
          <p:nvPr/>
        </p:nvSpPr>
        <p:spPr>
          <a:xfrm rot="0">
            <a:off x="764771" y="552767"/>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Our goal is to maximize communication...</a:t>
            </a:r>
          </a:p>
        </p:txBody>
      </p:sp>
      <p:sp>
        <p:nvSpPr>
          <p:cNvPr name="TextBox 7" id="7"/>
          <p:cNvSpPr txBox="true"/>
          <p:nvPr/>
        </p:nvSpPr>
        <p:spPr>
          <a:xfrm rot="0">
            <a:off x="11022931" y="1650132"/>
            <a:ext cx="6515171" cy="38252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The primary goal of crisis negotiation is to resolve high-stakes, emotionally charged situations peacefully, with a strong emphasis on preserving life and minimizing harm.</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Our professional utilization of the avenues of approach helps us to maximize the our communication efforts towards conflict resolution.</a:t>
            </a: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6416878" y="2241385"/>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Space to think...</a:t>
            </a:r>
          </a:p>
        </p:txBody>
      </p:sp>
      <p:sp>
        <p:nvSpPr>
          <p:cNvPr name="TextBox 5" id="5"/>
          <p:cNvSpPr txBox="true"/>
          <p:nvPr/>
        </p:nvSpPr>
        <p:spPr>
          <a:xfrm rot="0">
            <a:off x="3038834" y="3745719"/>
            <a:ext cx="11943299" cy="2716276"/>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“Having a cle</a:t>
            </a:r>
            <a:r>
              <a:rPr lang="en-US" sz="4399">
                <a:solidFill>
                  <a:srgbClr val="FFFFFF"/>
                </a:solidFill>
                <a:latin typeface="Arial MT Pro"/>
                <a:ea typeface="Arial MT Pro"/>
                <a:cs typeface="Arial MT Pro"/>
                <a:sym typeface="Arial MT Pro"/>
              </a:rPr>
              <a:t>ar mind and a clear space allows you to think and act with purpose.”</a:t>
            </a:r>
          </a:p>
          <a:p>
            <a:pPr algn="ctr">
              <a:lnSpc>
                <a:spcPts val="5191"/>
              </a:lnSpc>
              <a:spcBef>
                <a:spcPct val="0"/>
              </a:spcBef>
            </a:pPr>
          </a:p>
          <a:p>
            <a:pPr algn="r">
              <a:lnSpc>
                <a:spcPts val="5191"/>
              </a:lnSpc>
              <a:spcBef>
                <a:spcPct val="0"/>
              </a:spcBef>
            </a:pPr>
            <a:r>
              <a:rPr lang="en-US" sz="4399">
                <a:solidFill>
                  <a:srgbClr val="FFFFFF"/>
                </a:solidFill>
                <a:latin typeface="Arial MT Pro"/>
                <a:ea typeface="Arial MT Pro"/>
                <a:cs typeface="Arial MT Pro"/>
                <a:sym typeface="Arial MT Pro"/>
              </a:rPr>
              <a:t> -</a:t>
            </a:r>
            <a:r>
              <a:rPr lang="en-US" sz="4399" i="true">
                <a:solidFill>
                  <a:srgbClr val="FFFFFF"/>
                </a:solidFill>
                <a:latin typeface="Arial MT Pro Italics"/>
                <a:ea typeface="Arial MT Pro Italics"/>
                <a:cs typeface="Arial MT Pro Italics"/>
                <a:sym typeface="Arial MT Pro Italics"/>
              </a:rPr>
              <a:t> Erika Oppenheimer</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434020" y="4601988"/>
            <a:ext cx="14278576" cy="1852492"/>
          </a:xfrm>
          <a:prstGeom prst="rect">
            <a:avLst/>
          </a:prstGeom>
        </p:spPr>
        <p:txBody>
          <a:bodyPr anchor="t" rtlCol="false" tIns="0" lIns="0" bIns="0" rIns="0">
            <a:spAutoFit/>
          </a:bodyPr>
          <a:lstStyle/>
          <a:p>
            <a:pPr algn="l">
              <a:lnSpc>
                <a:spcPts val="11432"/>
              </a:lnSpc>
            </a:pPr>
            <a:r>
              <a:rPr lang="en-US" sz="11432" spc="-457">
                <a:solidFill>
                  <a:srgbClr val="FF914D"/>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8.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0">
            <a:off x="0" y="3650594"/>
            <a:ext cx="18288000" cy="3863340"/>
          </a:xfrm>
          <a:custGeom>
            <a:avLst/>
            <a:gdLst/>
            <a:ahLst/>
            <a:cxnLst/>
            <a:rect r="r" b="b" t="t" l="l"/>
            <a:pathLst>
              <a:path h="3863340" w="18288000">
                <a:moveTo>
                  <a:pt x="0" y="0"/>
                </a:moveTo>
                <a:lnTo>
                  <a:pt x="18288000" y="0"/>
                </a:lnTo>
                <a:lnTo>
                  <a:pt x="18288000" y="3863340"/>
                </a:lnTo>
                <a:lnTo>
                  <a:pt x="0" y="3863340"/>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88373">
            <a:off x="11992210" y="651268"/>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5">
              <a:alphaModFix amt="65999"/>
            </a:blip>
            <a:stretch>
              <a:fillRect l="0" t="0" r="0" b="0"/>
            </a:stretch>
          </a:blipFill>
        </p:spPr>
      </p:sp>
      <p:sp>
        <p:nvSpPr>
          <p:cNvPr name="Freeform 5" id="5"/>
          <p:cNvSpPr/>
          <p:nvPr/>
        </p:nvSpPr>
        <p:spPr>
          <a:xfrm flipH="false" flipV="false" rot="-9088373">
            <a:off x="-2891276" y="-2716175"/>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6">
              <a:alphaModFix amt="65999"/>
            </a:blip>
            <a:stretch>
              <a:fillRect l="0" t="0" r="0" b="0"/>
            </a:stretch>
          </a:blipFill>
        </p:spPr>
      </p:sp>
      <p:pic>
        <p:nvPicPr>
          <p:cNvPr name="Picture 6" id="6"/>
          <p:cNvPicPr>
            <a:picLocks noChangeAspect="true"/>
          </p:cNvPicPr>
          <p:nvPr/>
        </p:nvPicPr>
        <p:blipFill>
          <a:blip r:embed="rId7"/>
          <a:srcRect l="0" t="0" r="0" b="0"/>
          <a:stretch>
            <a:fillRect/>
          </a:stretch>
        </p:blipFill>
        <p:spPr>
          <a:xfrm flipH="false" flipV="false" rot="0">
            <a:off x="16765513" y="9372401"/>
            <a:ext cx="278501" cy="27850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167196" y="9372401"/>
            <a:ext cx="278501" cy="278501"/>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16354364" y="9372401"/>
            <a:ext cx="278501" cy="278501"/>
          </a:xfrm>
          <a:prstGeom prst="rect">
            <a:avLst/>
          </a:prstGeom>
        </p:spPr>
      </p:pic>
      <p:sp>
        <p:nvSpPr>
          <p:cNvPr name="TextBox 9" id="9"/>
          <p:cNvSpPr txBox="true"/>
          <p:nvPr/>
        </p:nvSpPr>
        <p:spPr>
          <a:xfrm rot="0">
            <a:off x="2479928" y="6706666"/>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Two - Student Guide </a:t>
            </a:r>
          </a:p>
        </p:txBody>
      </p:sp>
      <p:sp>
        <p:nvSpPr>
          <p:cNvPr name="Freeform 10" id="10"/>
          <p:cNvSpPr/>
          <p:nvPr/>
        </p:nvSpPr>
        <p:spPr>
          <a:xfrm flipH="false" flipV="false" rot="0">
            <a:off x="7573967" y="4171814"/>
            <a:ext cx="5662273" cy="2604646"/>
          </a:xfrm>
          <a:custGeom>
            <a:avLst/>
            <a:gdLst/>
            <a:ahLst/>
            <a:cxnLst/>
            <a:rect r="r" b="b" t="t" l="l"/>
            <a:pathLst>
              <a:path h="2604646" w="5662273">
                <a:moveTo>
                  <a:pt x="0" y="0"/>
                </a:moveTo>
                <a:lnTo>
                  <a:pt x="5662273" y="0"/>
                </a:lnTo>
                <a:lnTo>
                  <a:pt x="5662273" y="2604646"/>
                </a:lnTo>
                <a:lnTo>
                  <a:pt x="0" y="2604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1" id="11"/>
          <p:cNvPicPr>
            <a:picLocks noChangeAspect="true"/>
          </p:cNvPicPr>
          <p:nvPr/>
        </p:nvPicPr>
        <p:blipFill>
          <a:blip r:embed="rId10"/>
          <a:stretch>
            <a:fillRect/>
          </a:stretch>
        </p:blipFill>
        <p:spPr>
          <a:xfrm rot="0">
            <a:off x="10688412" y="4210247"/>
            <a:ext cx="2527781" cy="2527781"/>
          </a:xfrm>
          <a:prstGeom prst="rect">
            <a:avLst/>
          </a:prstGeom>
        </p:spPr>
      </p:pic>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3" id="13"/>
          <p:cNvGrpSpPr/>
          <p:nvPr/>
        </p:nvGrpSpPr>
        <p:grpSpPr>
          <a:xfrm rot="0">
            <a:off x="4684332" y="3678522"/>
            <a:ext cx="2721815" cy="3279295"/>
            <a:chOff x="0" y="0"/>
            <a:chExt cx="3629086" cy="4372393"/>
          </a:xfrm>
        </p:grpSpPr>
        <p:sp>
          <p:nvSpPr>
            <p:cNvPr name="Freeform 14" id="14"/>
            <p:cNvSpPr/>
            <p:nvPr/>
          </p:nvSpPr>
          <p:spPr>
            <a:xfrm flipH="false" flipV="false" rot="0">
              <a:off x="0" y="0"/>
              <a:ext cx="3629086" cy="4372393"/>
            </a:xfrm>
            <a:custGeom>
              <a:avLst/>
              <a:gdLst/>
              <a:ahLst/>
              <a:cxnLst/>
              <a:rect r="r" b="b" t="t" l="l"/>
              <a:pathLst>
                <a:path h="4372393" w="3629086">
                  <a:moveTo>
                    <a:pt x="0" y="0"/>
                  </a:moveTo>
                  <a:lnTo>
                    <a:pt x="3629086" y="0"/>
                  </a:lnTo>
                  <a:lnTo>
                    <a:pt x="3629086" y="4372393"/>
                  </a:lnTo>
                  <a:lnTo>
                    <a:pt x="0" y="4372393"/>
                  </a:lnTo>
                  <a:lnTo>
                    <a:pt x="0" y="0"/>
                  </a:lnTo>
                  <a:close/>
                </a:path>
              </a:pathLst>
            </a:custGeom>
            <a:blipFill>
              <a:blip r:embed="rId11"/>
              <a:stretch>
                <a:fillRect l="0" t="0" r="0" b="0"/>
              </a:stretch>
            </a:blipFill>
          </p:spPr>
        </p:sp>
        <p:sp>
          <p:nvSpPr>
            <p:cNvPr name="Freeform 15" id="15"/>
            <p:cNvSpPr/>
            <p:nvPr/>
          </p:nvSpPr>
          <p:spPr>
            <a:xfrm flipH="false" flipV="false" rot="0">
              <a:off x="603557" y="1129685"/>
              <a:ext cx="2390538" cy="1730152"/>
            </a:xfrm>
            <a:custGeom>
              <a:avLst/>
              <a:gdLst/>
              <a:ahLst/>
              <a:cxnLst/>
              <a:rect r="r" b="b" t="t" l="l"/>
              <a:pathLst>
                <a:path h="1730152" w="2390538">
                  <a:moveTo>
                    <a:pt x="0" y="0"/>
                  </a:moveTo>
                  <a:lnTo>
                    <a:pt x="2390538" y="0"/>
                  </a:lnTo>
                  <a:lnTo>
                    <a:pt x="2390538" y="1730152"/>
                  </a:lnTo>
                  <a:lnTo>
                    <a:pt x="0" y="173015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sp>
        <p:nvSpPr>
          <p:cNvPr name="Freeform 3" id="3"/>
          <p:cNvSpPr/>
          <p:nvPr/>
        </p:nvSpPr>
        <p:spPr>
          <a:xfrm flipH="false" flipV="false" rot="0">
            <a:off x="7120277" y="-91647"/>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3">
              <a:alphaModFix amt="31999"/>
            </a:blip>
            <a:stretch>
              <a:fillRect l="0" t="0" r="0" b="0"/>
            </a:stretch>
          </a:blipFill>
        </p:spPr>
      </p:sp>
      <p:sp>
        <p:nvSpPr>
          <p:cNvPr name="Freeform 4" id="4"/>
          <p:cNvSpPr/>
          <p:nvPr/>
        </p:nvSpPr>
        <p:spPr>
          <a:xfrm flipH="false" flipV="false" rot="-9088373">
            <a:off x="9470932" y="219536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grpSp>
        <p:nvGrpSpPr>
          <p:cNvPr name="Group 5" id="5"/>
          <p:cNvGrpSpPr/>
          <p:nvPr/>
        </p:nvGrpSpPr>
        <p:grpSpPr>
          <a:xfrm rot="0">
            <a:off x="-96836" y="-518761"/>
            <a:ext cx="4754847" cy="10805761"/>
            <a:chOff x="0" y="0"/>
            <a:chExt cx="3093720" cy="7030720"/>
          </a:xfrm>
        </p:grpSpPr>
        <p:sp>
          <p:nvSpPr>
            <p:cNvPr name="Freeform 6" id="6"/>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5"/>
              <a:stretch>
                <a:fillRect l="-125731" t="-718" r="-125731" b="0"/>
              </a:stretch>
            </a:blipFill>
          </p:spPr>
        </p:sp>
      </p:grpSp>
      <p:sp>
        <p:nvSpPr>
          <p:cNvPr name="TextBox 7" id="7"/>
          <p:cNvSpPr txBox="true"/>
          <p:nvPr/>
        </p:nvSpPr>
        <p:spPr>
          <a:xfrm rot="0">
            <a:off x="5691436" y="3606146"/>
            <a:ext cx="10438809" cy="61798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The Avenues of Approach</a:t>
            </a:r>
          </a:p>
          <a:p>
            <a:pPr algn="l">
              <a:lnSpc>
                <a:spcPts val="8250"/>
              </a:lnSpc>
            </a:pPr>
            <a:r>
              <a:rPr lang="en-US" sz="3300" spc="-132">
                <a:solidFill>
                  <a:srgbClr val="D8D8D8"/>
                </a:solidFill>
                <a:latin typeface="Poppins"/>
                <a:ea typeface="Poppins"/>
                <a:cs typeface="Poppins"/>
                <a:sym typeface="Poppins"/>
              </a:rPr>
              <a:t>Team Positioning</a:t>
            </a:r>
          </a:p>
          <a:p>
            <a:pPr algn="l">
              <a:lnSpc>
                <a:spcPts val="8250"/>
              </a:lnSpc>
            </a:pPr>
            <a:r>
              <a:rPr lang="en-US" sz="3300" spc="-132">
                <a:solidFill>
                  <a:srgbClr val="D8D8D8"/>
                </a:solidFill>
                <a:latin typeface="Poppins"/>
                <a:ea typeface="Poppins"/>
                <a:cs typeface="Poppins"/>
                <a:sym typeface="Poppins"/>
              </a:rPr>
              <a:t>The Acuity of Approach</a:t>
            </a:r>
          </a:p>
          <a:p>
            <a:pPr algn="l">
              <a:lnSpc>
                <a:spcPts val="8250"/>
              </a:lnSpc>
            </a:pPr>
            <a:r>
              <a:rPr lang="en-US" sz="3300" spc="-132">
                <a:solidFill>
                  <a:srgbClr val="D8D8D8"/>
                </a:solidFill>
                <a:latin typeface="Poppins"/>
                <a:ea typeface="Poppins"/>
                <a:cs typeface="Poppins"/>
                <a:sym typeface="Poppins"/>
              </a:rPr>
              <a:t>Space to Think</a:t>
            </a:r>
          </a:p>
          <a:p>
            <a:pPr algn="l">
              <a:lnSpc>
                <a:spcPts val="8250"/>
              </a:lnSpc>
            </a:pP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FF914D"/>
                </a:solidFill>
                <a:latin typeface="Poppins"/>
                <a:ea typeface="Poppins"/>
                <a:cs typeface="Poppins"/>
                <a:sym typeface="Poppins"/>
              </a:rPr>
              <a:t>1. </a:t>
            </a:r>
          </a:p>
          <a:p>
            <a:pPr algn="l">
              <a:lnSpc>
                <a:spcPts val="8250"/>
              </a:lnSpc>
            </a:pPr>
            <a:r>
              <a:rPr lang="en-US" sz="3300" spc="-132">
                <a:solidFill>
                  <a:srgbClr val="FF914D"/>
                </a:solidFill>
                <a:latin typeface="Poppins"/>
                <a:ea typeface="Poppins"/>
                <a:cs typeface="Poppins"/>
                <a:sym typeface="Poppins"/>
              </a:rPr>
              <a:t>2.</a:t>
            </a:r>
          </a:p>
          <a:p>
            <a:pPr algn="l">
              <a:lnSpc>
                <a:spcPts val="8250"/>
              </a:lnSpc>
            </a:pPr>
            <a:r>
              <a:rPr lang="en-US" sz="3300" spc="-132">
                <a:solidFill>
                  <a:srgbClr val="FF914D"/>
                </a:solidFill>
                <a:latin typeface="Poppins"/>
                <a:ea typeface="Poppins"/>
                <a:cs typeface="Poppins"/>
                <a:sym typeface="Poppins"/>
              </a:rPr>
              <a:t>3.</a:t>
            </a:r>
          </a:p>
          <a:p>
            <a:pPr algn="l">
              <a:lnSpc>
                <a:spcPts val="8250"/>
              </a:lnSpc>
            </a:pPr>
            <a:r>
              <a:rPr lang="en-US" sz="3300" spc="-132">
                <a:solidFill>
                  <a:srgbClr val="FF914D"/>
                </a:solidFill>
                <a:latin typeface="Poppins"/>
                <a:ea typeface="Poppins"/>
                <a:cs typeface="Poppins"/>
                <a:sym typeface="Poppins"/>
              </a:rPr>
              <a:t>4.</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3"/>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F914D"/>
                </a:solidFill>
                <a:latin typeface="Agrandir"/>
                <a:ea typeface="Agrandir"/>
                <a:cs typeface="Agrandir"/>
                <a:sym typeface="Agrandir"/>
              </a:rPr>
              <a:t>Topics...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672168" y="-142791"/>
            <a:ext cx="12635177" cy="10429791"/>
          </a:xfrm>
          <a:custGeom>
            <a:avLst/>
            <a:gdLst/>
            <a:ahLst/>
            <a:cxnLst/>
            <a:rect r="r" b="b" t="t" l="l"/>
            <a:pathLst>
              <a:path h="10429791" w="12635177">
                <a:moveTo>
                  <a:pt x="0" y="0"/>
                </a:moveTo>
                <a:lnTo>
                  <a:pt x="12635177" y="0"/>
                </a:lnTo>
                <a:lnTo>
                  <a:pt x="12635177" y="10429791"/>
                </a:lnTo>
                <a:lnTo>
                  <a:pt x="0" y="10429791"/>
                </a:lnTo>
                <a:lnTo>
                  <a:pt x="0" y="0"/>
                </a:lnTo>
                <a:close/>
              </a:path>
            </a:pathLst>
          </a:custGeom>
          <a:blipFill>
            <a:blip r:embed="rId8"/>
            <a:stretch>
              <a:fillRect l="-2189" t="0" r="-4665"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224472"/>
            <a:ext cx="9533197" cy="6673238"/>
          </a:xfrm>
          <a:custGeom>
            <a:avLst/>
            <a:gdLst/>
            <a:ahLst/>
            <a:cxnLst/>
            <a:rect r="r" b="b" t="t" l="l"/>
            <a:pathLst>
              <a:path h="6673238" w="9533197">
                <a:moveTo>
                  <a:pt x="0" y="0"/>
                </a:moveTo>
                <a:lnTo>
                  <a:pt x="9533197" y="0"/>
                </a:lnTo>
                <a:lnTo>
                  <a:pt x="9533197" y="6673238"/>
                </a:lnTo>
                <a:lnTo>
                  <a:pt x="0" y="6673238"/>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F914D"/>
                </a:solidFill>
                <a:latin typeface="Arial MT Pro Bold"/>
                <a:ea typeface="Arial MT Pro Bold"/>
                <a:cs typeface="Arial MT Pro Bold"/>
                <a:sym typeface="Arial MT Pro Bold"/>
              </a:rPr>
              <a:t>Avenues of Approach...</a:t>
            </a:r>
          </a:p>
        </p:txBody>
      </p:sp>
      <p:sp>
        <p:nvSpPr>
          <p:cNvPr name="TextBox 7" id="7"/>
          <p:cNvSpPr txBox="true"/>
          <p:nvPr/>
        </p:nvSpPr>
        <p:spPr>
          <a:xfrm rot="0">
            <a:off x="11022931" y="2557847"/>
            <a:ext cx="5905424" cy="59207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When we are called to respond</a:t>
            </a:r>
            <a:r>
              <a:rPr lang="en-US" sz="2548">
                <a:solidFill>
                  <a:srgbClr val="FFFFFF"/>
                </a:solidFill>
                <a:latin typeface="Arial MT Pro"/>
                <a:ea typeface="Arial MT Pro"/>
                <a:cs typeface="Arial MT Pro"/>
                <a:sym typeface="Arial MT Pro"/>
              </a:rPr>
              <a:t> to crisis situations it's important for our team members to mindful of their Avenues of Approach.</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Our efforts to hurry and help those in crisis sometimes can turn an accidental blind eye towards the acuity that we can bring to the situation as we approach it...</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This next topic will walk us through some of the positives and negatives of response team approaches....</a:t>
            </a:r>
          </a:p>
          <a:p>
            <a:pPr algn="l">
              <a:lnSpc>
                <a:spcPts val="3312"/>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1088993" y="1502622"/>
            <a:ext cx="15610616" cy="7281755"/>
            <a:chOff x="0" y="0"/>
            <a:chExt cx="2513028" cy="1172231"/>
          </a:xfrm>
        </p:grpSpPr>
        <p:sp>
          <p:nvSpPr>
            <p:cNvPr name="Freeform 4" id="4"/>
            <p:cNvSpPr/>
            <p:nvPr/>
          </p:nvSpPr>
          <p:spPr>
            <a:xfrm flipH="false" flipV="false" rot="0">
              <a:off x="0" y="0"/>
              <a:ext cx="2513028" cy="1172231"/>
            </a:xfrm>
            <a:custGeom>
              <a:avLst/>
              <a:gdLst/>
              <a:ahLst/>
              <a:cxnLst/>
              <a:rect r="r" b="b" t="t" l="l"/>
              <a:pathLst>
                <a:path h="1172231" w="2513028">
                  <a:moveTo>
                    <a:pt x="11903" y="0"/>
                  </a:moveTo>
                  <a:lnTo>
                    <a:pt x="2501125" y="0"/>
                  </a:lnTo>
                  <a:cubicBezTo>
                    <a:pt x="2507699" y="0"/>
                    <a:pt x="2513028" y="5329"/>
                    <a:pt x="2513028" y="11903"/>
                  </a:cubicBezTo>
                  <a:lnTo>
                    <a:pt x="2513028" y="1160329"/>
                  </a:lnTo>
                  <a:cubicBezTo>
                    <a:pt x="2513028" y="1163486"/>
                    <a:pt x="2511774" y="1166513"/>
                    <a:pt x="2509542" y="1168745"/>
                  </a:cubicBezTo>
                  <a:cubicBezTo>
                    <a:pt x="2507310" y="1170977"/>
                    <a:pt x="2504282" y="1172231"/>
                    <a:pt x="2501125" y="1172231"/>
                  </a:cubicBezTo>
                  <a:lnTo>
                    <a:pt x="11903" y="1172231"/>
                  </a:lnTo>
                  <a:cubicBezTo>
                    <a:pt x="5329" y="1172231"/>
                    <a:pt x="0" y="1166903"/>
                    <a:pt x="0" y="1160329"/>
                  </a:cubicBezTo>
                  <a:lnTo>
                    <a:pt x="0" y="11903"/>
                  </a:lnTo>
                  <a:cubicBezTo>
                    <a:pt x="0" y="5329"/>
                    <a:pt x="5329" y="0"/>
                    <a:pt x="11903" y="0"/>
                  </a:cubicBezTo>
                  <a:close/>
                </a:path>
              </a:pathLst>
            </a:custGeom>
            <a:solidFill>
              <a:srgbClr val="FFFFFF"/>
            </a:solidFill>
            <a:ln w="9525" cap="rnd">
              <a:solidFill>
                <a:srgbClr val="000000"/>
              </a:solidFill>
              <a:prstDash val="solid"/>
              <a:round/>
            </a:ln>
          </p:spPr>
        </p:sp>
        <p:sp>
          <p:nvSpPr>
            <p:cNvPr name="TextBox 5" id="5"/>
            <p:cNvSpPr txBox="true"/>
            <p:nvPr/>
          </p:nvSpPr>
          <p:spPr>
            <a:xfrm>
              <a:off x="0" y="-38100"/>
              <a:ext cx="2513028" cy="1210331"/>
            </a:xfrm>
            <a:prstGeom prst="rect">
              <a:avLst/>
            </a:prstGeom>
          </p:spPr>
          <p:txBody>
            <a:bodyPr anchor="ctr" rtlCol="false" tIns="50800" lIns="50800" bIns="50800" rIns="50800"/>
            <a:lstStyle/>
            <a:p>
              <a:pPr algn="ctr">
                <a:lnSpc>
                  <a:spcPts val="2378"/>
                </a:lnSpc>
              </a:pPr>
            </a:p>
            <a:p>
              <a:pPr algn="ctr">
                <a:lnSpc>
                  <a:spcPts val="2378"/>
                </a:lnSpc>
              </a:pPr>
            </a:p>
          </p:txBody>
        </p:sp>
      </p:grpSp>
      <p:sp>
        <p:nvSpPr>
          <p:cNvPr name="Freeform 6" id="6"/>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7" id="7"/>
          <p:cNvSpPr txBox="true"/>
          <p:nvPr/>
        </p:nvSpPr>
        <p:spPr>
          <a:xfrm rot="0">
            <a:off x="1357585" y="388112"/>
            <a:ext cx="15610616" cy="872490"/>
          </a:xfrm>
          <a:prstGeom prst="rect">
            <a:avLst/>
          </a:prstGeom>
        </p:spPr>
        <p:txBody>
          <a:bodyPr anchor="t" rtlCol="false" tIns="0" lIns="0" bIns="0" rIns="0">
            <a:spAutoFit/>
          </a:bodyPr>
          <a:lstStyle/>
          <a:p>
            <a:pPr algn="ctr">
              <a:lnSpc>
                <a:spcPts val="6240"/>
              </a:lnSpc>
            </a:pPr>
            <a:r>
              <a:rPr lang="en-US" b="true" sz="4800">
                <a:solidFill>
                  <a:srgbClr val="FFFFFF"/>
                </a:solidFill>
                <a:latin typeface="Arial MT Pro Bold"/>
                <a:ea typeface="Arial MT Pro Bold"/>
                <a:cs typeface="Arial MT Pro Bold"/>
                <a:sym typeface="Arial MT Pro Bold"/>
              </a:rPr>
              <a:t>How much acuity do we bring on approach?</a:t>
            </a: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357585" y="1839233"/>
            <a:ext cx="8093761" cy="7013807"/>
          </a:xfrm>
          <a:prstGeom prst="rect">
            <a:avLst/>
          </a:prstGeom>
        </p:spPr>
        <p:txBody>
          <a:bodyPr anchor="t" rtlCol="false" tIns="0" lIns="0" bIns="0" rIns="0">
            <a:spAutoFit/>
          </a:bodyPr>
          <a:lstStyle/>
          <a:p>
            <a:pPr algn="l" marL="611362" indent="-305681" lvl="1">
              <a:lnSpc>
                <a:spcPts val="3681"/>
              </a:lnSpc>
              <a:buFont typeface="Arial"/>
              <a:buChar char="•"/>
            </a:pPr>
            <a:r>
              <a:rPr lang="en-US" sz="2831">
                <a:solidFill>
                  <a:srgbClr val="000000"/>
                </a:solidFill>
                <a:latin typeface="Arial MT Pro"/>
                <a:ea typeface="Arial MT Pro"/>
                <a:cs typeface="Arial MT Pro"/>
                <a:sym typeface="Arial MT Pro"/>
              </a:rPr>
              <a:t>The term avenues of approach refers to</a:t>
            </a:r>
            <a:r>
              <a:rPr lang="en-US" sz="2831">
                <a:solidFill>
                  <a:srgbClr val="000000"/>
                </a:solidFill>
                <a:latin typeface="Arial MT Pro"/>
                <a:ea typeface="Arial MT Pro"/>
                <a:cs typeface="Arial MT Pro"/>
                <a:sym typeface="Arial MT Pro"/>
              </a:rPr>
              <a:t> the method and manner that a responder team presents when they approach a patient in crisis.</a:t>
            </a:r>
          </a:p>
          <a:p>
            <a:pPr algn="l">
              <a:lnSpc>
                <a:spcPts val="3681"/>
              </a:lnSpc>
            </a:pPr>
          </a:p>
          <a:p>
            <a:pPr algn="l" marL="611362" indent="-305681" lvl="1">
              <a:lnSpc>
                <a:spcPts val="3681"/>
              </a:lnSpc>
              <a:buFont typeface="Arial"/>
              <a:buChar char="•"/>
            </a:pPr>
            <a:r>
              <a:rPr lang="en-US" sz="2831">
                <a:solidFill>
                  <a:srgbClr val="000000"/>
                </a:solidFill>
                <a:latin typeface="Arial MT Pro"/>
                <a:ea typeface="Arial MT Pro"/>
                <a:cs typeface="Arial MT Pro"/>
                <a:sym typeface="Arial MT Pro"/>
              </a:rPr>
              <a:t>How much does the acuity increase when a team rushes in to assess and respond to a crisis?</a:t>
            </a:r>
          </a:p>
          <a:p>
            <a:pPr algn="l">
              <a:lnSpc>
                <a:spcPts val="3681"/>
              </a:lnSpc>
            </a:pPr>
          </a:p>
          <a:p>
            <a:pPr algn="l" marL="611362" indent="-305681" lvl="1">
              <a:lnSpc>
                <a:spcPts val="3681"/>
              </a:lnSpc>
              <a:buFont typeface="Arial"/>
              <a:buChar char="•"/>
            </a:pPr>
            <a:r>
              <a:rPr lang="en-US" sz="2831">
                <a:solidFill>
                  <a:srgbClr val="000000"/>
                </a:solidFill>
                <a:latin typeface="Arial MT Pro"/>
                <a:ea typeface="Arial MT Pro"/>
                <a:cs typeface="Arial MT Pro"/>
                <a:sym typeface="Arial MT Pro"/>
              </a:rPr>
              <a:t>Consider how your approach and occupation of the environment can impact the situation.</a:t>
            </a:r>
          </a:p>
          <a:p>
            <a:pPr algn="l">
              <a:lnSpc>
                <a:spcPts val="3681"/>
              </a:lnSpc>
            </a:pPr>
          </a:p>
          <a:p>
            <a:pPr algn="l" marL="611362" indent="-305681" lvl="1">
              <a:lnSpc>
                <a:spcPts val="3681"/>
              </a:lnSpc>
              <a:buFont typeface="Arial"/>
              <a:buChar char="•"/>
            </a:pPr>
            <a:r>
              <a:rPr lang="en-US" sz="2831">
                <a:solidFill>
                  <a:srgbClr val="000000"/>
                </a:solidFill>
                <a:latin typeface="Arial MT Pro"/>
                <a:ea typeface="Arial MT Pro"/>
                <a:cs typeface="Arial MT Pro"/>
                <a:sym typeface="Arial MT Pro"/>
              </a:rPr>
              <a:t>Adjusting the level of acuity your response brings into the location is key.</a:t>
            </a:r>
          </a:p>
          <a:p>
            <a:pPr algn="l">
              <a:lnSpc>
                <a:spcPts val="3421"/>
              </a:lnSpc>
            </a:pPr>
          </a:p>
        </p:txBody>
      </p:sp>
      <p:sp>
        <p:nvSpPr>
          <p:cNvPr name="Freeform 10" id="10"/>
          <p:cNvSpPr/>
          <p:nvPr/>
        </p:nvSpPr>
        <p:spPr>
          <a:xfrm flipH="false" flipV="false" rot="0">
            <a:off x="10339050" y="1924958"/>
            <a:ext cx="6036873" cy="6619442"/>
          </a:xfrm>
          <a:custGeom>
            <a:avLst/>
            <a:gdLst/>
            <a:ahLst/>
            <a:cxnLst/>
            <a:rect r="r" b="b" t="t" l="l"/>
            <a:pathLst>
              <a:path h="6619442" w="6036873">
                <a:moveTo>
                  <a:pt x="0" y="0"/>
                </a:moveTo>
                <a:lnTo>
                  <a:pt x="6036873" y="0"/>
                </a:lnTo>
                <a:lnTo>
                  <a:pt x="6036873" y="6619442"/>
                </a:lnTo>
                <a:lnTo>
                  <a:pt x="0" y="6619442"/>
                </a:lnTo>
                <a:lnTo>
                  <a:pt x="0" y="0"/>
                </a:lnTo>
                <a:close/>
              </a:path>
            </a:pathLst>
          </a:custGeom>
          <a:blipFill>
            <a:blip r:embed="rId4"/>
            <a:stretch>
              <a:fillRect l="-45717" t="0" r="-40842" b="-12298"/>
            </a:stretch>
          </a:blipFill>
        </p:spPr>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1357585" y="1581448"/>
            <a:ext cx="15610616" cy="7879152"/>
            <a:chOff x="0" y="0"/>
            <a:chExt cx="2513028" cy="1268402"/>
          </a:xfrm>
        </p:grpSpPr>
        <p:sp>
          <p:nvSpPr>
            <p:cNvPr name="Freeform 4" id="4"/>
            <p:cNvSpPr/>
            <p:nvPr/>
          </p:nvSpPr>
          <p:spPr>
            <a:xfrm flipH="false" flipV="false" rot="0">
              <a:off x="0" y="0"/>
              <a:ext cx="2513028" cy="1268402"/>
            </a:xfrm>
            <a:custGeom>
              <a:avLst/>
              <a:gdLst/>
              <a:ahLst/>
              <a:cxnLst/>
              <a:rect r="r" b="b" t="t" l="l"/>
              <a:pathLst>
                <a:path h="1268402" w="2513028">
                  <a:moveTo>
                    <a:pt x="11903" y="0"/>
                  </a:moveTo>
                  <a:lnTo>
                    <a:pt x="2501125" y="0"/>
                  </a:lnTo>
                  <a:cubicBezTo>
                    <a:pt x="2507699" y="0"/>
                    <a:pt x="2513028" y="5329"/>
                    <a:pt x="2513028" y="11903"/>
                  </a:cubicBezTo>
                  <a:lnTo>
                    <a:pt x="2513028" y="1256499"/>
                  </a:lnTo>
                  <a:cubicBezTo>
                    <a:pt x="2513028" y="1259656"/>
                    <a:pt x="2511774" y="1262683"/>
                    <a:pt x="2509542" y="1264915"/>
                  </a:cubicBezTo>
                  <a:cubicBezTo>
                    <a:pt x="2507310" y="1267148"/>
                    <a:pt x="2504282" y="1268402"/>
                    <a:pt x="2501125" y="1268402"/>
                  </a:cubicBezTo>
                  <a:lnTo>
                    <a:pt x="11903" y="1268402"/>
                  </a:lnTo>
                  <a:cubicBezTo>
                    <a:pt x="5329" y="1268402"/>
                    <a:pt x="0" y="1263073"/>
                    <a:pt x="0" y="1256499"/>
                  </a:cubicBezTo>
                  <a:lnTo>
                    <a:pt x="0" y="11903"/>
                  </a:lnTo>
                  <a:cubicBezTo>
                    <a:pt x="0" y="5329"/>
                    <a:pt x="5329" y="0"/>
                    <a:pt x="11903" y="0"/>
                  </a:cubicBezTo>
                  <a:close/>
                </a:path>
              </a:pathLst>
            </a:custGeom>
            <a:solidFill>
              <a:srgbClr val="FFFFFF"/>
            </a:solidFill>
            <a:ln w="9525" cap="rnd">
              <a:solidFill>
                <a:srgbClr val="000000"/>
              </a:solidFill>
              <a:prstDash val="solid"/>
              <a:round/>
            </a:ln>
          </p:spPr>
        </p:sp>
        <p:sp>
          <p:nvSpPr>
            <p:cNvPr name="TextBox 5" id="5"/>
            <p:cNvSpPr txBox="true"/>
            <p:nvPr/>
          </p:nvSpPr>
          <p:spPr>
            <a:xfrm>
              <a:off x="0" y="-38100"/>
              <a:ext cx="2513028" cy="1306502"/>
            </a:xfrm>
            <a:prstGeom prst="rect">
              <a:avLst/>
            </a:prstGeom>
          </p:spPr>
          <p:txBody>
            <a:bodyPr anchor="ctr" rtlCol="false" tIns="50800" lIns="50800" bIns="50800" rIns="50800"/>
            <a:lstStyle/>
            <a:p>
              <a:pPr algn="ctr">
                <a:lnSpc>
                  <a:spcPts val="2378"/>
                </a:lnSpc>
              </a:pPr>
            </a:p>
            <a:p>
              <a:pPr algn="ctr">
                <a:lnSpc>
                  <a:spcPts val="2378"/>
                </a:lnSpc>
              </a:pPr>
            </a:p>
          </p:txBody>
        </p:sp>
      </p:grpSp>
      <p:sp>
        <p:nvSpPr>
          <p:cNvPr name="Freeform 6" id="6"/>
          <p:cNvSpPr/>
          <p:nvPr/>
        </p:nvSpPr>
        <p:spPr>
          <a:xfrm flipH="false" flipV="false" rot="0">
            <a:off x="1357585" y="368109"/>
            <a:ext cx="1219494" cy="1055370"/>
          </a:xfrm>
          <a:custGeom>
            <a:avLst/>
            <a:gdLst/>
            <a:ahLst/>
            <a:cxnLst/>
            <a:rect r="r" b="b" t="t" l="l"/>
            <a:pathLst>
              <a:path h="1055370" w="1219494">
                <a:moveTo>
                  <a:pt x="0" y="0"/>
                </a:moveTo>
                <a:lnTo>
                  <a:pt x="1219494" y="0"/>
                </a:lnTo>
                <a:lnTo>
                  <a:pt x="1219494" y="1055370"/>
                </a:lnTo>
                <a:lnTo>
                  <a:pt x="0" y="1055370"/>
                </a:lnTo>
                <a:lnTo>
                  <a:pt x="0" y="0"/>
                </a:lnTo>
                <a:close/>
              </a:path>
            </a:pathLst>
          </a:custGeom>
          <a:blipFill>
            <a:blip r:embed="rId3"/>
            <a:stretch>
              <a:fillRect l="0" t="0" r="0" b="0"/>
            </a:stretch>
          </a:blipFill>
        </p:spPr>
      </p:sp>
      <p:sp>
        <p:nvSpPr>
          <p:cNvPr name="Freeform 7" id="7"/>
          <p:cNvSpPr/>
          <p:nvPr/>
        </p:nvSpPr>
        <p:spPr>
          <a:xfrm flipH="false" flipV="false" rot="0">
            <a:off x="9730668" y="2065792"/>
            <a:ext cx="6835116" cy="6847673"/>
          </a:xfrm>
          <a:custGeom>
            <a:avLst/>
            <a:gdLst/>
            <a:ahLst/>
            <a:cxnLst/>
            <a:rect r="r" b="b" t="t" l="l"/>
            <a:pathLst>
              <a:path h="6847673" w="6835116">
                <a:moveTo>
                  <a:pt x="0" y="0"/>
                </a:moveTo>
                <a:lnTo>
                  <a:pt x="6835116" y="0"/>
                </a:lnTo>
                <a:lnTo>
                  <a:pt x="6835116" y="6847674"/>
                </a:lnTo>
                <a:lnTo>
                  <a:pt x="0" y="6847674"/>
                </a:lnTo>
                <a:lnTo>
                  <a:pt x="0" y="0"/>
                </a:lnTo>
                <a:close/>
              </a:path>
            </a:pathLst>
          </a:custGeom>
          <a:blipFill>
            <a:blip r:embed="rId4"/>
            <a:stretch>
              <a:fillRect l="-36328" t="0" r="-14041" b="0"/>
            </a:stretch>
          </a:blipFill>
        </p:spPr>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636908" y="1980067"/>
            <a:ext cx="8093761" cy="7480532"/>
          </a:xfrm>
          <a:prstGeom prst="rect">
            <a:avLst/>
          </a:prstGeom>
        </p:spPr>
        <p:txBody>
          <a:bodyPr anchor="t" rtlCol="false" tIns="0" lIns="0" bIns="0" rIns="0">
            <a:spAutoFit/>
          </a:bodyPr>
          <a:lstStyle/>
          <a:p>
            <a:pPr algn="l" marL="611362" indent="-305681" lvl="1">
              <a:lnSpc>
                <a:spcPts val="3681"/>
              </a:lnSpc>
              <a:buFont typeface="Arial"/>
              <a:buChar char="•"/>
            </a:pPr>
            <a:r>
              <a:rPr lang="en-US" sz="2831">
                <a:solidFill>
                  <a:srgbClr val="000000"/>
                </a:solidFill>
                <a:latin typeface="Arial MT Pro"/>
                <a:ea typeface="Arial MT Pro"/>
                <a:cs typeface="Arial MT Pro"/>
                <a:sym typeface="Arial MT Pro"/>
              </a:rPr>
              <a:t>Try to be aware of the fol</a:t>
            </a:r>
            <a:r>
              <a:rPr lang="en-US" sz="2831">
                <a:solidFill>
                  <a:srgbClr val="000000"/>
                </a:solidFill>
                <a:latin typeface="Arial MT Pro"/>
                <a:ea typeface="Arial MT Pro"/>
                <a:cs typeface="Arial MT Pro"/>
                <a:sym typeface="Arial MT Pro"/>
              </a:rPr>
              <a:t>lowing:</a:t>
            </a:r>
          </a:p>
          <a:p>
            <a:pPr algn="l">
              <a:lnSpc>
                <a:spcPts val="3681"/>
              </a:lnSpc>
            </a:pPr>
          </a:p>
          <a:p>
            <a:pPr algn="l" marL="611362" indent="-305681" lvl="1">
              <a:lnSpc>
                <a:spcPts val="3681"/>
              </a:lnSpc>
              <a:buFont typeface="Arial"/>
              <a:buChar char="•"/>
            </a:pPr>
            <a:r>
              <a:rPr lang="en-US" sz="2831">
                <a:solidFill>
                  <a:srgbClr val="000000"/>
                </a:solidFill>
                <a:latin typeface="Arial MT Pro"/>
                <a:ea typeface="Arial MT Pro"/>
                <a:cs typeface="Arial MT Pro"/>
                <a:sym typeface="Arial MT Pro"/>
              </a:rPr>
              <a:t>Where they stand about relative to the crisis, accidently crowding or surrounding an escalated individual.</a:t>
            </a:r>
          </a:p>
          <a:p>
            <a:pPr algn="l">
              <a:lnSpc>
                <a:spcPts val="3681"/>
              </a:lnSpc>
            </a:pPr>
          </a:p>
          <a:p>
            <a:pPr algn="l" marL="611362" indent="-305681" lvl="1">
              <a:lnSpc>
                <a:spcPts val="3681"/>
              </a:lnSpc>
              <a:buFont typeface="Arial"/>
              <a:buChar char="•"/>
            </a:pPr>
            <a:r>
              <a:rPr lang="en-US" sz="2831">
                <a:solidFill>
                  <a:srgbClr val="000000"/>
                </a:solidFill>
                <a:latin typeface="Arial MT Pro"/>
                <a:ea typeface="Arial MT Pro"/>
                <a:cs typeface="Arial MT Pro"/>
                <a:sym typeface="Arial MT Pro"/>
              </a:rPr>
              <a:t>Are Responders blocking the only exit or doorway?</a:t>
            </a:r>
          </a:p>
          <a:p>
            <a:pPr algn="l">
              <a:lnSpc>
                <a:spcPts val="3681"/>
              </a:lnSpc>
            </a:pPr>
          </a:p>
          <a:p>
            <a:pPr algn="l" marL="611362" indent="-305681" lvl="1">
              <a:lnSpc>
                <a:spcPts val="3681"/>
              </a:lnSpc>
              <a:buFont typeface="Arial"/>
              <a:buChar char="•"/>
            </a:pPr>
            <a:r>
              <a:rPr lang="en-US" sz="2831">
                <a:solidFill>
                  <a:srgbClr val="000000"/>
                </a:solidFill>
                <a:latin typeface="Arial MT Pro"/>
                <a:ea typeface="Arial MT Pro"/>
                <a:cs typeface="Arial MT Pro"/>
                <a:sym typeface="Arial MT Pro"/>
              </a:rPr>
              <a:t>How many staff talk simultaneously? When multiple responders are involved, designate one person as the primary communicator. Having too many people speak at once can confuse or overwhelm the patient, escalating tensions.</a:t>
            </a:r>
          </a:p>
          <a:p>
            <a:pPr algn="l">
              <a:lnSpc>
                <a:spcPts val="3421"/>
              </a:lnSpc>
            </a:pPr>
          </a:p>
        </p:txBody>
      </p:sp>
      <p:sp>
        <p:nvSpPr>
          <p:cNvPr name="TextBox 10" id="10"/>
          <p:cNvSpPr txBox="true"/>
          <p:nvPr/>
        </p:nvSpPr>
        <p:spPr>
          <a:xfrm rot="0">
            <a:off x="1357585" y="388112"/>
            <a:ext cx="15610616" cy="872490"/>
          </a:xfrm>
          <a:prstGeom prst="rect">
            <a:avLst/>
          </a:prstGeom>
        </p:spPr>
        <p:txBody>
          <a:bodyPr anchor="t" rtlCol="false" tIns="0" lIns="0" bIns="0" rIns="0">
            <a:spAutoFit/>
          </a:bodyPr>
          <a:lstStyle/>
          <a:p>
            <a:pPr algn="ctr">
              <a:lnSpc>
                <a:spcPts val="6240"/>
              </a:lnSpc>
            </a:pPr>
            <a:r>
              <a:rPr lang="en-US" b="true" sz="4800">
                <a:solidFill>
                  <a:srgbClr val="FFFFFF"/>
                </a:solidFill>
                <a:latin typeface="Arial MT Pro Bold"/>
                <a:ea typeface="Arial MT Pro Bold"/>
                <a:cs typeface="Arial MT Pro Bold"/>
                <a:sym typeface="Arial MT Pro Bold"/>
              </a:rPr>
              <a:t>How much acuity do we bring on approach?</a:t>
            </a:r>
          </a:p>
        </p:txBody>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Team Crowding...</a:t>
            </a:r>
          </a:p>
        </p:txBody>
      </p:sp>
      <p:sp>
        <p:nvSpPr>
          <p:cNvPr name="TextBox 6" id="6"/>
          <p:cNvSpPr txBox="true"/>
          <p:nvPr/>
        </p:nvSpPr>
        <p:spPr>
          <a:xfrm rot="0">
            <a:off x="10966299" y="2158202"/>
            <a:ext cx="6515171" cy="21488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Team Crowding - The CRT Team or solo responders instinctively closing on the space in front of the patient or client. Be mindful to not crowd the individual if the variables do not require it</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24699" y="2243927"/>
            <a:ext cx="9610673" cy="5406004"/>
          </a:xfrm>
          <a:custGeom>
            <a:avLst/>
            <a:gdLst/>
            <a:ahLst/>
            <a:cxnLst/>
            <a:rect r="r" b="b" t="t" l="l"/>
            <a:pathLst>
              <a:path h="5406004" w="9610673">
                <a:moveTo>
                  <a:pt x="0" y="0"/>
                </a:moveTo>
                <a:lnTo>
                  <a:pt x="9610673" y="0"/>
                </a:lnTo>
                <a:lnTo>
                  <a:pt x="9610673" y="5406003"/>
                </a:lnTo>
                <a:lnTo>
                  <a:pt x="0" y="5406003"/>
                </a:lnTo>
                <a:lnTo>
                  <a:pt x="0" y="0"/>
                </a:lnTo>
                <a:close/>
              </a:path>
            </a:pathLst>
          </a:custGeom>
          <a:blipFill>
            <a:blip r:embed="rId4"/>
            <a:stretch>
              <a:fillRect l="0" t="0" r="0" b="0"/>
            </a:stretch>
          </a:blipFill>
        </p:spPr>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Questionable Team Intent...</a:t>
            </a:r>
          </a:p>
        </p:txBody>
      </p:sp>
      <p:sp>
        <p:nvSpPr>
          <p:cNvPr name="TextBox 6" id="6"/>
          <p:cNvSpPr txBox="true"/>
          <p:nvPr/>
        </p:nvSpPr>
        <p:spPr>
          <a:xfrm rot="0">
            <a:off x="10966299" y="2351514"/>
            <a:ext cx="6515171" cy="50825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Team Intent- The CRT Team, or solo responder, approaches in a manner that leads the individual to question the intent of the team</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Try to not let the team frustration enter into team alignment.</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Be mindful of your facial expressions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Avoid rushing up toward the client</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243927"/>
            <a:ext cx="9570601" cy="5383463"/>
          </a:xfrm>
          <a:custGeom>
            <a:avLst/>
            <a:gdLst/>
            <a:ahLst/>
            <a:cxnLst/>
            <a:rect r="r" b="b" t="t" l="l"/>
            <a:pathLst>
              <a:path h="5383463" w="9570601">
                <a:moveTo>
                  <a:pt x="0" y="0"/>
                </a:moveTo>
                <a:lnTo>
                  <a:pt x="9570601" y="0"/>
                </a:lnTo>
                <a:lnTo>
                  <a:pt x="9570601" y="5383463"/>
                </a:lnTo>
                <a:lnTo>
                  <a:pt x="0" y="5383463"/>
                </a:lnTo>
                <a:lnTo>
                  <a:pt x="0" y="0"/>
                </a:lnTo>
                <a:close/>
              </a:path>
            </a:pathLst>
          </a:custGeom>
          <a:blipFill>
            <a:blip r:embed="rId4"/>
            <a:stretch>
              <a:fillRect l="0" t="0" r="0" b="0"/>
            </a:stretch>
          </a:blipFill>
        </p:spPr>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DAG2jUmQ-Zo</dc:identifier>
  <dcterms:modified xsi:type="dcterms:W3CDTF">2011-08-01T06:04:30Z</dcterms:modified>
  <cp:revision>1</cp:revision>
  <dc:title>M1 Basic MAB -  PPT - Slides - Book Two - Lesson 8 - MTAC Communication Fundamentals</dc:title>
</cp:coreProperties>
</file>