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Agrandir" charset="1" panose="00000500000000000000"/>
      <p:regular r:id="rId17"/>
    </p:embeddedFont>
    <p:embeddedFont>
      <p:font typeface="Poppins" charset="1" panose="00000500000000000000"/>
      <p:regular r:id="rId18"/>
    </p:embeddedFont>
    <p:embeddedFont>
      <p:font typeface="Poppins Bold" charset="1" panose="00000800000000000000"/>
      <p:regular r:id="rId19"/>
    </p:embeddedFont>
    <p:embeddedFont>
      <p:font typeface="Poppins Italics" charset="1" panose="00000500000000000000"/>
      <p:regular r:id="rId20"/>
    </p:embeddedFont>
    <p:embeddedFont>
      <p:font typeface="Arial MT Pro" charset="1" panose="020B0502020202020204"/>
      <p:regular r:id="rId21"/>
    </p:embeddedFont>
    <p:embeddedFont>
      <p:font typeface="Arial MT Pro Bold" charset="1" panose="020B0802020202020204"/>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16.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675535" y="9392627"/>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182636" y="9392627"/>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167967" y="9392627"/>
            <a:ext cx="278501" cy="278501"/>
          </a:xfrm>
          <a:prstGeom prst="rect">
            <a:avLst/>
          </a:prstGeom>
        </p:spPr>
      </p:pic>
      <p:sp>
        <p:nvSpPr>
          <p:cNvPr name="Freeform 8" id="8"/>
          <p:cNvSpPr/>
          <p:nvPr/>
        </p:nvSpPr>
        <p:spPr>
          <a:xfrm flipH="false" flipV="false" rot="0">
            <a:off x="-377158" y="3980321"/>
            <a:ext cx="19042315" cy="4022689"/>
          </a:xfrm>
          <a:custGeom>
            <a:avLst/>
            <a:gdLst/>
            <a:ahLst/>
            <a:cxnLst/>
            <a:rect r="r" b="b" t="t" l="l"/>
            <a:pathLst>
              <a:path h="4022689" w="19042315">
                <a:moveTo>
                  <a:pt x="0" y="0"/>
                </a:moveTo>
                <a:lnTo>
                  <a:pt x="19042316" y="0"/>
                </a:lnTo>
                <a:lnTo>
                  <a:pt x="19042316" y="4022689"/>
                </a:lnTo>
                <a:lnTo>
                  <a:pt x="0" y="4022689"/>
                </a:lnTo>
                <a:lnTo>
                  <a:pt x="0" y="0"/>
                </a:lnTo>
                <a:close/>
              </a:path>
            </a:pathLst>
          </a:custGeom>
          <a:blipFill>
            <a:blip r:embed="rId6">
              <a:alphaModFix amt="64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111974" y="4436977"/>
            <a:ext cx="13349163" cy="2992755"/>
          </a:xfrm>
          <a:prstGeom prst="rect">
            <a:avLst/>
          </a:prstGeom>
        </p:spPr>
        <p:txBody>
          <a:bodyPr anchor="t" rtlCol="false" tIns="0" lIns="0" bIns="0" rIns="0">
            <a:spAutoFit/>
          </a:bodyPr>
          <a:lstStyle/>
          <a:p>
            <a:pPr algn="l">
              <a:lnSpc>
                <a:spcPts val="7200"/>
              </a:lnSpc>
            </a:pPr>
            <a:r>
              <a:rPr lang="en-US" sz="7200" spc="-288">
                <a:solidFill>
                  <a:srgbClr val="FF914D"/>
                </a:solidFill>
                <a:latin typeface="Agrandir"/>
                <a:ea typeface="Agrandir"/>
                <a:cs typeface="Agrandir"/>
                <a:sym typeface="Agrandir"/>
              </a:rPr>
              <a:t>M1 Basic MAB - Book Two: Lesson 7- Supporting Safe Boundaries</a:t>
            </a:r>
          </a:p>
        </p:txBody>
      </p:sp>
      <p:sp>
        <p:nvSpPr>
          <p:cNvPr name="TextBox 10" id="10"/>
          <p:cNvSpPr txBox="true"/>
          <p:nvPr/>
        </p:nvSpPr>
        <p:spPr>
          <a:xfrm rot="0">
            <a:off x="2648220"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F914D"/>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F914D"/>
                  </a:solidFill>
                  <a:latin typeface="Poppins Bold"/>
                  <a:ea typeface="Poppins Bold"/>
                  <a:cs typeface="Poppins Bold"/>
                  <a:sym typeface="Poppins Bold"/>
                </a:rPr>
                <a:t>GET STARTED</a:t>
              </a:r>
            </a:p>
          </p:txBody>
        </p:sp>
      </p:gr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8" id="18"/>
          <p:cNvGrpSpPr/>
          <p:nvPr/>
        </p:nvGrpSpPr>
        <p:grpSpPr>
          <a:xfrm rot="0">
            <a:off x="1796652" y="4503652"/>
            <a:ext cx="1920385" cy="2313717"/>
            <a:chOff x="0" y="0"/>
            <a:chExt cx="2560514" cy="3084956"/>
          </a:xfrm>
        </p:grpSpPr>
        <p:sp>
          <p:nvSpPr>
            <p:cNvPr name="Freeform 19" id="19"/>
            <p:cNvSpPr/>
            <p:nvPr/>
          </p:nvSpPr>
          <p:spPr>
            <a:xfrm flipH="false" flipV="false" rot="0">
              <a:off x="0" y="0"/>
              <a:ext cx="2560514" cy="3084956"/>
            </a:xfrm>
            <a:custGeom>
              <a:avLst/>
              <a:gdLst/>
              <a:ahLst/>
              <a:cxnLst/>
              <a:rect r="r" b="b" t="t" l="l"/>
              <a:pathLst>
                <a:path h="3084956" w="2560514">
                  <a:moveTo>
                    <a:pt x="0" y="0"/>
                  </a:moveTo>
                  <a:lnTo>
                    <a:pt x="2560514" y="0"/>
                  </a:lnTo>
                  <a:lnTo>
                    <a:pt x="2560514" y="3084956"/>
                  </a:lnTo>
                  <a:lnTo>
                    <a:pt x="0" y="3084956"/>
                  </a:lnTo>
                  <a:lnTo>
                    <a:pt x="0" y="0"/>
                  </a:lnTo>
                  <a:close/>
                </a:path>
              </a:pathLst>
            </a:custGeom>
            <a:blipFill>
              <a:blip r:embed="rId10"/>
              <a:stretch>
                <a:fillRect l="0" t="0" r="0" b="0"/>
              </a:stretch>
            </a:blipFill>
          </p:spPr>
        </p:sp>
        <p:sp>
          <p:nvSpPr>
            <p:cNvPr name="Freeform 20" id="20"/>
            <p:cNvSpPr/>
            <p:nvPr/>
          </p:nvSpPr>
          <p:spPr>
            <a:xfrm flipH="false" flipV="false" rot="0">
              <a:off x="425842" y="797053"/>
              <a:ext cx="1686652" cy="1220714"/>
            </a:xfrm>
            <a:custGeom>
              <a:avLst/>
              <a:gdLst/>
              <a:ahLst/>
              <a:cxnLst/>
              <a:rect r="r" b="b" t="t" l="l"/>
              <a:pathLst>
                <a:path h="1220714" w="1686652">
                  <a:moveTo>
                    <a:pt x="0" y="0"/>
                  </a:moveTo>
                  <a:lnTo>
                    <a:pt x="1686652" y="0"/>
                  </a:lnTo>
                  <a:lnTo>
                    <a:pt x="1686652" y="1220714"/>
                  </a:lnTo>
                  <a:lnTo>
                    <a:pt x="0" y="12207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F914D"/>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1.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0" y="3650594"/>
            <a:ext cx="18288000" cy="3863340"/>
          </a:xfrm>
          <a:custGeom>
            <a:avLst/>
            <a:gdLst/>
            <a:ahLst/>
            <a:cxnLst/>
            <a:rect r="r" b="b" t="t" l="l"/>
            <a:pathLst>
              <a:path h="3863340" w="18288000">
                <a:moveTo>
                  <a:pt x="0" y="0"/>
                </a:moveTo>
                <a:lnTo>
                  <a:pt x="18288000" y="0"/>
                </a:lnTo>
                <a:lnTo>
                  <a:pt x="18288000" y="3863340"/>
                </a:lnTo>
                <a:lnTo>
                  <a:pt x="0" y="3863340"/>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1992210" y="651268"/>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2891276" y="-271617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765513" y="9372401"/>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67196" y="9372401"/>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354364" y="9372401"/>
            <a:ext cx="278501" cy="278501"/>
          </a:xfrm>
          <a:prstGeom prst="rect">
            <a:avLst/>
          </a:prstGeom>
        </p:spPr>
      </p:pic>
      <p:sp>
        <p:nvSpPr>
          <p:cNvPr name="TextBox 9" id="9"/>
          <p:cNvSpPr txBox="true"/>
          <p:nvPr/>
        </p:nvSpPr>
        <p:spPr>
          <a:xfrm rot="0">
            <a:off x="2479928" y="6706666"/>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Two - Student Guide </a:t>
            </a:r>
          </a:p>
        </p:txBody>
      </p:sp>
      <p:sp>
        <p:nvSpPr>
          <p:cNvPr name="Freeform 10" id="10"/>
          <p:cNvSpPr/>
          <p:nvPr/>
        </p:nvSpPr>
        <p:spPr>
          <a:xfrm flipH="false" flipV="false" rot="0">
            <a:off x="7573967" y="4171814"/>
            <a:ext cx="5662273" cy="2604646"/>
          </a:xfrm>
          <a:custGeom>
            <a:avLst/>
            <a:gdLst/>
            <a:ahLst/>
            <a:cxnLst/>
            <a:rect r="r" b="b" t="t" l="l"/>
            <a:pathLst>
              <a:path h="2604646" w="5662273">
                <a:moveTo>
                  <a:pt x="0" y="0"/>
                </a:moveTo>
                <a:lnTo>
                  <a:pt x="5662273" y="0"/>
                </a:lnTo>
                <a:lnTo>
                  <a:pt x="5662273" y="2604646"/>
                </a:lnTo>
                <a:lnTo>
                  <a:pt x="0" y="260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1" id="11"/>
          <p:cNvPicPr>
            <a:picLocks noChangeAspect="true"/>
          </p:cNvPicPr>
          <p:nvPr/>
        </p:nvPicPr>
        <p:blipFill>
          <a:blip r:embed="rId10"/>
          <a:stretch>
            <a:fillRect/>
          </a:stretch>
        </p:blipFill>
        <p:spPr>
          <a:xfrm rot="0">
            <a:off x="10688412" y="4210247"/>
            <a:ext cx="2527781" cy="2527781"/>
          </a:xfrm>
          <a:prstGeom prst="rect">
            <a:avLst/>
          </a:prstGeom>
        </p:spPr>
      </p:pic>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3" id="13"/>
          <p:cNvGrpSpPr/>
          <p:nvPr/>
        </p:nvGrpSpPr>
        <p:grpSpPr>
          <a:xfrm rot="0">
            <a:off x="4684332" y="3678522"/>
            <a:ext cx="2721815" cy="3279295"/>
            <a:chOff x="0" y="0"/>
            <a:chExt cx="3629086" cy="4372393"/>
          </a:xfrm>
        </p:grpSpPr>
        <p:sp>
          <p:nvSpPr>
            <p:cNvPr name="Freeform 14" id="14"/>
            <p:cNvSpPr/>
            <p:nvPr/>
          </p:nvSpPr>
          <p:spPr>
            <a:xfrm flipH="false" flipV="false" rot="0">
              <a:off x="0" y="0"/>
              <a:ext cx="3629086" cy="4372393"/>
            </a:xfrm>
            <a:custGeom>
              <a:avLst/>
              <a:gdLst/>
              <a:ahLst/>
              <a:cxnLst/>
              <a:rect r="r" b="b" t="t" l="l"/>
              <a:pathLst>
                <a:path h="4372393" w="3629086">
                  <a:moveTo>
                    <a:pt x="0" y="0"/>
                  </a:moveTo>
                  <a:lnTo>
                    <a:pt x="3629086" y="0"/>
                  </a:lnTo>
                  <a:lnTo>
                    <a:pt x="3629086" y="4372393"/>
                  </a:lnTo>
                  <a:lnTo>
                    <a:pt x="0" y="4372393"/>
                  </a:lnTo>
                  <a:lnTo>
                    <a:pt x="0" y="0"/>
                  </a:lnTo>
                  <a:close/>
                </a:path>
              </a:pathLst>
            </a:custGeom>
            <a:blipFill>
              <a:blip r:embed="rId11"/>
              <a:stretch>
                <a:fillRect l="0" t="0" r="0" b="0"/>
              </a:stretch>
            </a:blipFill>
          </p:spPr>
        </p:sp>
        <p:sp>
          <p:nvSpPr>
            <p:cNvPr name="Freeform 15" id="15"/>
            <p:cNvSpPr/>
            <p:nvPr/>
          </p:nvSpPr>
          <p:spPr>
            <a:xfrm flipH="false" flipV="false" rot="0">
              <a:off x="603557" y="1129685"/>
              <a:ext cx="2390538" cy="1730152"/>
            </a:xfrm>
            <a:custGeom>
              <a:avLst/>
              <a:gdLst/>
              <a:ahLst/>
              <a:cxnLst/>
              <a:rect r="r" b="b" t="t" l="l"/>
              <a:pathLst>
                <a:path h="1730152" w="2390538">
                  <a:moveTo>
                    <a:pt x="0" y="0"/>
                  </a:moveTo>
                  <a:lnTo>
                    <a:pt x="2390538" y="0"/>
                  </a:lnTo>
                  <a:lnTo>
                    <a:pt x="2390538" y="1730152"/>
                  </a:lnTo>
                  <a:lnTo>
                    <a:pt x="0" y="17301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sp>
        <p:nvSpPr>
          <p:cNvPr name="Freeform 3" id="3"/>
          <p:cNvSpPr/>
          <p:nvPr/>
        </p:nvSpPr>
        <p:spPr>
          <a:xfrm flipH="false" flipV="false" rot="0">
            <a:off x="7120277" y="-91647"/>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3">
              <a:alphaModFix amt="31999"/>
            </a:blip>
            <a:stretch>
              <a:fillRect l="0" t="0" r="0" b="0"/>
            </a:stretch>
          </a:blipFill>
        </p:spPr>
      </p:sp>
      <p:sp>
        <p:nvSpPr>
          <p:cNvPr name="Freeform 4" id="4"/>
          <p:cNvSpPr/>
          <p:nvPr/>
        </p:nvSpPr>
        <p:spPr>
          <a:xfrm flipH="false" flipV="false" rot="-9088373">
            <a:off x="9470932" y="219536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grpSp>
        <p:nvGrpSpPr>
          <p:cNvPr name="Group 5" id="5"/>
          <p:cNvGrpSpPr/>
          <p:nvPr/>
        </p:nvGrpSpPr>
        <p:grpSpPr>
          <a:xfrm rot="0">
            <a:off x="-96836" y="-518761"/>
            <a:ext cx="4754847" cy="10805761"/>
            <a:chOff x="0" y="0"/>
            <a:chExt cx="3093720" cy="7030720"/>
          </a:xfrm>
        </p:grpSpPr>
        <p:sp>
          <p:nvSpPr>
            <p:cNvPr name="Freeform 6" id="6"/>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5"/>
              <a:stretch>
                <a:fillRect l="-125731" t="-718" r="-125731" b="0"/>
              </a:stretch>
            </a:blipFill>
          </p:spPr>
        </p:sp>
      </p:grpSp>
      <p:sp>
        <p:nvSpPr>
          <p:cNvPr name="TextBox 7" id="7"/>
          <p:cNvSpPr txBox="true"/>
          <p:nvPr/>
        </p:nvSpPr>
        <p:spPr>
          <a:xfrm rot="0">
            <a:off x="5565600" y="3569828"/>
            <a:ext cx="10438809" cy="40843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Supporting Safe Boundaries</a:t>
            </a:r>
          </a:p>
          <a:p>
            <a:pPr algn="l">
              <a:lnSpc>
                <a:spcPts val="8250"/>
              </a:lnSpc>
            </a:pPr>
            <a:r>
              <a:rPr lang="en-US" sz="3300" spc="-132">
                <a:solidFill>
                  <a:srgbClr val="D8D8D8"/>
                </a:solidFill>
                <a:latin typeface="Poppins"/>
                <a:ea typeface="Poppins"/>
                <a:cs typeface="Poppins"/>
                <a:sym typeface="Poppins"/>
              </a:rPr>
              <a:t>Trying to Confirm Permission</a:t>
            </a:r>
          </a:p>
          <a:p>
            <a:pPr algn="l">
              <a:lnSpc>
                <a:spcPts val="8250"/>
              </a:lnSpc>
            </a:pPr>
          </a:p>
          <a:p>
            <a:pPr algn="l">
              <a:lnSpc>
                <a:spcPts val="8250"/>
              </a:lnSpc>
            </a:pPr>
          </a:p>
        </p:txBody>
      </p:sp>
      <p:sp>
        <p:nvSpPr>
          <p:cNvPr name="TextBox 8" id="8"/>
          <p:cNvSpPr txBox="true"/>
          <p:nvPr/>
        </p:nvSpPr>
        <p:spPr>
          <a:xfrm rot="0">
            <a:off x="4929676" y="3569828"/>
            <a:ext cx="635923" cy="3036570"/>
          </a:xfrm>
          <a:prstGeom prst="rect">
            <a:avLst/>
          </a:prstGeom>
        </p:spPr>
        <p:txBody>
          <a:bodyPr anchor="t" rtlCol="false" tIns="0" lIns="0" bIns="0" rIns="0">
            <a:spAutoFit/>
          </a:bodyPr>
          <a:lstStyle/>
          <a:p>
            <a:pPr algn="l">
              <a:lnSpc>
                <a:spcPts val="8250"/>
              </a:lnSpc>
            </a:pPr>
            <a:r>
              <a:rPr lang="en-US" sz="3300" spc="-132">
                <a:solidFill>
                  <a:srgbClr val="FF914D"/>
                </a:solidFill>
                <a:latin typeface="Poppins"/>
                <a:ea typeface="Poppins"/>
                <a:cs typeface="Poppins"/>
                <a:sym typeface="Poppins"/>
              </a:rPr>
              <a:t>1. </a:t>
            </a:r>
          </a:p>
          <a:p>
            <a:pPr algn="l">
              <a:lnSpc>
                <a:spcPts val="8250"/>
              </a:lnSpc>
            </a:pPr>
            <a:r>
              <a:rPr lang="en-US" sz="3300" spc="-132">
                <a:solidFill>
                  <a:srgbClr val="FF914D"/>
                </a:solidFill>
                <a:latin typeface="Poppins"/>
                <a:ea typeface="Poppins"/>
                <a:cs typeface="Poppins"/>
                <a:sym typeface="Poppins"/>
              </a:rPr>
              <a:t>2.</a:t>
            </a:r>
          </a:p>
          <a:p>
            <a:pPr algn="l">
              <a:lnSpc>
                <a:spcPts val="8250"/>
              </a:lnSpc>
            </a:pPr>
          </a:p>
        </p:txBody>
      </p:sp>
      <p:sp>
        <p:nvSpPr>
          <p:cNvPr name="Freeform 9" id="9"/>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3"/>
            <a:stretch>
              <a:fillRect l="0" t="0" r="0" b="0"/>
            </a:stretch>
          </a:blipFill>
        </p:spPr>
      </p:sp>
      <p:sp>
        <p:nvSpPr>
          <p:cNvPr name="TextBox 11" id="11"/>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F914D"/>
                </a:solidFill>
                <a:latin typeface="Agrandir"/>
                <a:ea typeface="Agrandir"/>
                <a:cs typeface="Agrandir"/>
                <a:sym typeface="Agrandir"/>
              </a:rPr>
              <a:t>Topics...</a:t>
            </a:r>
          </a:p>
        </p:txBody>
      </p:sp>
      <p:sp>
        <p:nvSpPr>
          <p:cNvPr name="AutoShape 12" id="12"/>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3" id="13"/>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485748" y="0"/>
            <a:ext cx="12711936" cy="10287000"/>
          </a:xfrm>
          <a:custGeom>
            <a:avLst/>
            <a:gdLst/>
            <a:ahLst/>
            <a:cxnLst/>
            <a:rect r="r" b="b" t="t" l="l"/>
            <a:pathLst>
              <a:path h="10287000" w="12711936">
                <a:moveTo>
                  <a:pt x="0" y="0"/>
                </a:moveTo>
                <a:lnTo>
                  <a:pt x="12711936" y="0"/>
                </a:lnTo>
                <a:lnTo>
                  <a:pt x="12711936" y="10287000"/>
                </a:lnTo>
                <a:lnTo>
                  <a:pt x="0" y="10287000"/>
                </a:lnTo>
                <a:lnTo>
                  <a:pt x="0" y="0"/>
                </a:lnTo>
                <a:close/>
              </a:path>
            </a:pathLst>
          </a:custGeom>
          <a:blipFill>
            <a:blip r:embed="rId8"/>
            <a:stretch>
              <a:fillRect l="0" t="0" r="-4755"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72884"/>
            <a:ext cx="9570601" cy="6376413"/>
          </a:xfrm>
          <a:custGeom>
            <a:avLst/>
            <a:gdLst/>
            <a:ahLst/>
            <a:cxnLst/>
            <a:rect r="r" b="b" t="t" l="l"/>
            <a:pathLst>
              <a:path h="6376413" w="9570601">
                <a:moveTo>
                  <a:pt x="0" y="0"/>
                </a:moveTo>
                <a:lnTo>
                  <a:pt x="9570601" y="0"/>
                </a:lnTo>
                <a:lnTo>
                  <a:pt x="9570601" y="6376413"/>
                </a:lnTo>
                <a:lnTo>
                  <a:pt x="0" y="637641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914D"/>
                </a:solidFill>
                <a:latin typeface="Arial MT Pro Bold"/>
                <a:ea typeface="Arial MT Pro Bold"/>
                <a:cs typeface="Arial MT Pro Bold"/>
                <a:sym typeface="Arial MT Pro Bold"/>
              </a:rPr>
              <a:t>Supporting Safe Boundaries...</a:t>
            </a:r>
          </a:p>
        </p:txBody>
      </p:sp>
      <p:sp>
        <p:nvSpPr>
          <p:cNvPr name="TextBox 7" id="7"/>
          <p:cNvSpPr txBox="true"/>
          <p:nvPr/>
        </p:nvSpPr>
        <p:spPr>
          <a:xfrm rot="0">
            <a:off x="11022931" y="2138747"/>
            <a:ext cx="5905424" cy="67589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Now that we understand</a:t>
            </a:r>
            <a:r>
              <a:rPr lang="en-US" sz="2548">
                <a:solidFill>
                  <a:srgbClr val="FFFFFF"/>
                </a:solidFill>
                <a:latin typeface="Arial MT Pro"/>
                <a:ea typeface="Arial MT Pro"/>
                <a:cs typeface="Arial MT Pro"/>
                <a:sym typeface="Arial MT Pro"/>
              </a:rPr>
              <a:t> how proxemic influence is measured we need to also understand the application of safe boundaries.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While Proxemic influence is understood and intuitively measured by most, safe boundaries are learned and reinforced by individual life experiences.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A safe boundary can be set at any of the Proxemic Intervals, or it can encompass all of them. It is the level the patient feels most comfortable that determines the safe boundary.</a:t>
            </a:r>
          </a:p>
          <a:p>
            <a:pPr algn="l">
              <a:lnSpc>
                <a:spcPts val="3312"/>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1523366"/>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Sometimes where we stand influences the intuitive space where </a:t>
            </a:r>
            <a:r>
              <a:rPr lang="en-US" sz="4149" b="true">
                <a:solidFill>
                  <a:srgbClr val="FFFFFF"/>
                </a:solidFill>
                <a:latin typeface="Arial MT Pro Bold"/>
                <a:ea typeface="Arial MT Pro Bold"/>
                <a:cs typeface="Arial MT Pro Bold"/>
                <a:sym typeface="Arial MT Pro Bold"/>
              </a:rPr>
              <a:t>people can feel less encumbered by our presence...</a:t>
            </a:r>
          </a:p>
        </p:txBody>
      </p:sp>
      <p:sp>
        <p:nvSpPr>
          <p:cNvPr name="TextBox 6" id="6"/>
          <p:cNvSpPr txBox="true"/>
          <p:nvPr/>
        </p:nvSpPr>
        <p:spPr>
          <a:xfrm rot="0">
            <a:off x="11022931" y="3413737"/>
            <a:ext cx="6515171" cy="17297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In the diagram the responder is purposefully leaving open the proxemic influence to provides distance and intuitive comfort to the individual in conflict.</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3066350"/>
            <a:ext cx="9839172" cy="5534534"/>
          </a:xfrm>
          <a:custGeom>
            <a:avLst/>
            <a:gdLst/>
            <a:ahLst/>
            <a:cxnLst/>
            <a:rect r="r" b="b" t="t" l="l"/>
            <a:pathLst>
              <a:path h="5534534" w="9839172">
                <a:moveTo>
                  <a:pt x="0" y="0"/>
                </a:moveTo>
                <a:lnTo>
                  <a:pt x="9839172" y="0"/>
                </a:lnTo>
                <a:lnTo>
                  <a:pt x="9839172" y="5534535"/>
                </a:lnTo>
                <a:lnTo>
                  <a:pt x="0" y="5534535"/>
                </a:lnTo>
                <a:lnTo>
                  <a:pt x="0" y="0"/>
                </a:lnTo>
                <a:close/>
              </a:path>
            </a:pathLst>
          </a:custGeom>
          <a:blipFill>
            <a:blip r:embed="rId4"/>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1523366"/>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Understand the impact that your movement can have on communication</a:t>
            </a:r>
            <a:r>
              <a:rPr lang="en-US" sz="4149" b="true">
                <a:solidFill>
                  <a:srgbClr val="FFFFFF"/>
                </a:solidFill>
                <a:latin typeface="Arial MT Pro Bold"/>
                <a:ea typeface="Arial MT Pro Bold"/>
                <a:cs typeface="Arial MT Pro Bold"/>
                <a:sym typeface="Arial MT Pro Bold"/>
              </a:rPr>
              <a:t>...</a:t>
            </a:r>
          </a:p>
        </p:txBody>
      </p:sp>
      <p:sp>
        <p:nvSpPr>
          <p:cNvPr name="TextBox 6" id="6"/>
          <p:cNvSpPr txBox="true"/>
          <p:nvPr/>
        </p:nvSpPr>
        <p:spPr>
          <a:xfrm rot="0">
            <a:off x="11022931" y="3213572"/>
            <a:ext cx="6515171" cy="29870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In the diagram the responder is moving to reposition to create more of a influential proxemic footprint.</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Be careful, and be aware of potential negative messages that movement can present.</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3299297"/>
            <a:ext cx="9570601" cy="5383463"/>
          </a:xfrm>
          <a:custGeom>
            <a:avLst/>
            <a:gdLst/>
            <a:ahLst/>
            <a:cxnLst/>
            <a:rect r="r" b="b" t="t" l="l"/>
            <a:pathLst>
              <a:path h="5383463" w="9570601">
                <a:moveTo>
                  <a:pt x="0" y="0"/>
                </a:moveTo>
                <a:lnTo>
                  <a:pt x="9570601" y="0"/>
                </a:lnTo>
                <a:lnTo>
                  <a:pt x="9570601" y="5383463"/>
                </a:lnTo>
                <a:lnTo>
                  <a:pt x="0" y="5383463"/>
                </a:lnTo>
                <a:lnTo>
                  <a:pt x="0" y="0"/>
                </a:lnTo>
                <a:close/>
              </a:path>
            </a:pathLst>
          </a:custGeom>
          <a:blipFill>
            <a:blip r:embed="rId4"/>
            <a:stretch>
              <a:fillRect l="0" t="0" r="0" b="0"/>
            </a:stretch>
          </a:blipFill>
        </p:spPr>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87764"/>
            <a:ext cx="9570601" cy="6388376"/>
          </a:xfrm>
          <a:custGeom>
            <a:avLst/>
            <a:gdLst/>
            <a:ahLst/>
            <a:cxnLst/>
            <a:rect r="r" b="b" t="t" l="l"/>
            <a:pathLst>
              <a:path h="6388376" w="9570601">
                <a:moveTo>
                  <a:pt x="0" y="0"/>
                </a:moveTo>
                <a:lnTo>
                  <a:pt x="9570601" y="0"/>
                </a:lnTo>
                <a:lnTo>
                  <a:pt x="9570601" y="6388377"/>
                </a:lnTo>
                <a:lnTo>
                  <a:pt x="0" y="6388377"/>
                </a:lnTo>
                <a:lnTo>
                  <a:pt x="0" y="0"/>
                </a:lnTo>
                <a:close/>
              </a:path>
            </a:pathLst>
          </a:custGeom>
          <a:blipFill>
            <a:blip r:embed="rId4"/>
            <a:stretch>
              <a:fillRect l="0" t="0" r="0" b="0"/>
            </a:stretch>
          </a:blipFill>
        </p:spPr>
      </p:sp>
      <p:sp>
        <p:nvSpPr>
          <p:cNvPr name="TextBox 6" id="6"/>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Do we have permission?</a:t>
            </a:r>
          </a:p>
        </p:txBody>
      </p:sp>
      <p:sp>
        <p:nvSpPr>
          <p:cNvPr name="TextBox 7" id="7"/>
          <p:cNvSpPr txBox="true"/>
          <p:nvPr/>
        </p:nvSpPr>
        <p:spPr>
          <a:xfrm rot="0">
            <a:off x="11022931" y="2158202"/>
            <a:ext cx="6515171" cy="42443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Confirming the patient's permission to advance closer is the one thing that ties all of the proxemic intervals together and supports the development of Safe Boundaries.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Your ability to read the variables and process the levels and types of communication will help you trust but verify the approach is safe and is seen as help.</a:t>
            </a:r>
          </a:p>
          <a:p>
            <a:pPr algn="l">
              <a:lnSpc>
                <a:spcPts val="3312"/>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4496534" y="2101724"/>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Trying to confirm permission...</a:t>
            </a:r>
          </a:p>
        </p:txBody>
      </p:sp>
      <p:sp>
        <p:nvSpPr>
          <p:cNvPr name="TextBox 5" id="5"/>
          <p:cNvSpPr txBox="true"/>
          <p:nvPr/>
        </p:nvSpPr>
        <p:spPr>
          <a:xfrm rot="0">
            <a:off x="3038834" y="3745719"/>
            <a:ext cx="11943299" cy="3373501"/>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“There are no perfect meth</a:t>
            </a:r>
            <a:r>
              <a:rPr lang="en-US" sz="4399">
                <a:solidFill>
                  <a:srgbClr val="FFFFFF"/>
                </a:solidFill>
                <a:latin typeface="Arial MT Pro"/>
                <a:ea typeface="Arial MT Pro"/>
                <a:cs typeface="Arial MT Pro"/>
                <a:sym typeface="Arial MT Pro"/>
              </a:rPr>
              <a:t>ods for instantly knowing the Safe Boundaries of another, we do our best to move in a measured way to communicate intent and receive permission to approach...”</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DAG2jWeZd14</dc:identifier>
  <dcterms:modified xsi:type="dcterms:W3CDTF">2011-08-01T06:04:30Z</dcterms:modified>
  <cp:revision>1</cp:revision>
  <dc:title>M1 Basic MAB -  PPT - Slides - Book Two - Lesson 7 - Supporting Safe Boundaries</dc:title>
</cp:coreProperties>
</file>