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Agrandir" charset="1" panose="00000500000000000000"/>
      <p:regular r:id="rId24"/>
    </p:embeddedFont>
    <p:embeddedFont>
      <p:font typeface="Poppins" charset="1" panose="00000500000000000000"/>
      <p:regular r:id="rId25"/>
    </p:embeddedFont>
    <p:embeddedFont>
      <p:font typeface="Poppins Bold" charset="1" panose="00000800000000000000"/>
      <p:regular r:id="rId26"/>
    </p:embeddedFont>
    <p:embeddedFont>
      <p:font typeface="Poppins Italics" charset="1" panose="00000500000000000000"/>
      <p:regular r:id="rId27"/>
    </p:embeddedFont>
    <p:embeddedFont>
      <p:font typeface="Arial MT Pro" charset="1" panose="020B0502020202020204"/>
      <p:regular r:id="rId28"/>
    </p:embeddedFont>
    <p:embeddedFont>
      <p:font typeface="Arial MT Pro Bold" charset="1" panose="020B0802020202020204"/>
      <p:regular r:id="rId29"/>
    </p:embeddedFont>
    <p:embeddedFont>
      <p:font typeface="Arial MT Pro Italics" charset="1" panose="020B050202020209020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16.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675535" y="9392627"/>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182636" y="9392627"/>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167967" y="9392627"/>
            <a:ext cx="278501" cy="278501"/>
          </a:xfrm>
          <a:prstGeom prst="rect">
            <a:avLst/>
          </a:prstGeom>
        </p:spPr>
      </p:pic>
      <p:sp>
        <p:nvSpPr>
          <p:cNvPr name="Freeform 8" id="8"/>
          <p:cNvSpPr/>
          <p:nvPr/>
        </p:nvSpPr>
        <p:spPr>
          <a:xfrm flipH="false" flipV="false" rot="0">
            <a:off x="-377158" y="3980321"/>
            <a:ext cx="19042315" cy="4022689"/>
          </a:xfrm>
          <a:custGeom>
            <a:avLst/>
            <a:gdLst/>
            <a:ahLst/>
            <a:cxnLst/>
            <a:rect r="r" b="b" t="t" l="l"/>
            <a:pathLst>
              <a:path h="4022689" w="19042315">
                <a:moveTo>
                  <a:pt x="0" y="0"/>
                </a:moveTo>
                <a:lnTo>
                  <a:pt x="19042316" y="0"/>
                </a:lnTo>
                <a:lnTo>
                  <a:pt x="19042316" y="4022689"/>
                </a:lnTo>
                <a:lnTo>
                  <a:pt x="0" y="4022689"/>
                </a:lnTo>
                <a:lnTo>
                  <a:pt x="0" y="0"/>
                </a:lnTo>
                <a:close/>
              </a:path>
            </a:pathLst>
          </a:custGeom>
          <a:blipFill>
            <a:blip r:embed="rId6">
              <a:alphaModFix amt="64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138737" y="4436977"/>
            <a:ext cx="13120563" cy="2992755"/>
          </a:xfrm>
          <a:prstGeom prst="rect">
            <a:avLst/>
          </a:prstGeom>
        </p:spPr>
        <p:txBody>
          <a:bodyPr anchor="t" rtlCol="false" tIns="0" lIns="0" bIns="0" rIns="0">
            <a:spAutoFit/>
          </a:bodyPr>
          <a:lstStyle/>
          <a:p>
            <a:pPr algn="l">
              <a:lnSpc>
                <a:spcPts val="7200"/>
              </a:lnSpc>
            </a:pPr>
            <a:r>
              <a:rPr lang="en-US" sz="7200" spc="-288">
                <a:solidFill>
                  <a:srgbClr val="FF914D"/>
                </a:solidFill>
                <a:latin typeface="Agrandir"/>
                <a:ea typeface="Agrandir"/>
                <a:cs typeface="Agrandir"/>
                <a:sym typeface="Agrandir"/>
              </a:rPr>
              <a:t>M1 Basic MAB - Book Two: Lesson 6 - Understanding Proxemics</a:t>
            </a:r>
          </a:p>
        </p:txBody>
      </p:sp>
      <p:sp>
        <p:nvSpPr>
          <p:cNvPr name="TextBox 10" id="10"/>
          <p:cNvSpPr txBox="true"/>
          <p:nvPr/>
        </p:nvSpPr>
        <p:spPr>
          <a:xfrm rot="0">
            <a:off x="2648220"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F914D"/>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F914D"/>
                  </a:solidFill>
                  <a:latin typeface="Poppins Bold"/>
                  <a:ea typeface="Poppins Bold"/>
                  <a:cs typeface="Poppins Bold"/>
                  <a:sym typeface="Poppins Bold"/>
                </a:rPr>
                <a:t>GET STARTED</a:t>
              </a:r>
            </a:p>
          </p:txBody>
        </p:sp>
      </p:gr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8" id="18"/>
          <p:cNvGrpSpPr/>
          <p:nvPr/>
        </p:nvGrpSpPr>
        <p:grpSpPr>
          <a:xfrm rot="0">
            <a:off x="1796652" y="4503652"/>
            <a:ext cx="1920385" cy="2313717"/>
            <a:chOff x="0" y="0"/>
            <a:chExt cx="2560514" cy="3084956"/>
          </a:xfrm>
        </p:grpSpPr>
        <p:sp>
          <p:nvSpPr>
            <p:cNvPr name="Freeform 19" id="19"/>
            <p:cNvSpPr/>
            <p:nvPr/>
          </p:nvSpPr>
          <p:spPr>
            <a:xfrm flipH="false" flipV="false" rot="0">
              <a:off x="0" y="0"/>
              <a:ext cx="2560514" cy="3084956"/>
            </a:xfrm>
            <a:custGeom>
              <a:avLst/>
              <a:gdLst/>
              <a:ahLst/>
              <a:cxnLst/>
              <a:rect r="r" b="b" t="t" l="l"/>
              <a:pathLst>
                <a:path h="3084956" w="2560514">
                  <a:moveTo>
                    <a:pt x="0" y="0"/>
                  </a:moveTo>
                  <a:lnTo>
                    <a:pt x="2560514" y="0"/>
                  </a:lnTo>
                  <a:lnTo>
                    <a:pt x="2560514" y="3084956"/>
                  </a:lnTo>
                  <a:lnTo>
                    <a:pt x="0" y="3084956"/>
                  </a:lnTo>
                  <a:lnTo>
                    <a:pt x="0" y="0"/>
                  </a:lnTo>
                  <a:close/>
                </a:path>
              </a:pathLst>
            </a:custGeom>
            <a:blipFill>
              <a:blip r:embed="rId10"/>
              <a:stretch>
                <a:fillRect l="0" t="0" r="0" b="0"/>
              </a:stretch>
            </a:blipFill>
          </p:spPr>
        </p:sp>
        <p:sp>
          <p:nvSpPr>
            <p:cNvPr name="Freeform 20" id="20"/>
            <p:cNvSpPr/>
            <p:nvPr/>
          </p:nvSpPr>
          <p:spPr>
            <a:xfrm flipH="false" flipV="false" rot="0">
              <a:off x="425842" y="797053"/>
              <a:ext cx="1686652" cy="1220714"/>
            </a:xfrm>
            <a:custGeom>
              <a:avLst/>
              <a:gdLst/>
              <a:ahLst/>
              <a:cxnLst/>
              <a:rect r="r" b="b" t="t" l="l"/>
              <a:pathLst>
                <a:path h="1220714" w="1686652">
                  <a:moveTo>
                    <a:pt x="0" y="0"/>
                  </a:moveTo>
                  <a:lnTo>
                    <a:pt x="1686652" y="0"/>
                  </a:lnTo>
                  <a:lnTo>
                    <a:pt x="1686652" y="1220714"/>
                  </a:lnTo>
                  <a:lnTo>
                    <a:pt x="0" y="1220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30136">
            <a:off x="9279723" y="3108245"/>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7047732">
            <a:off x="-1468572" y="-1385245"/>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4" id="4"/>
          <p:cNvGrpSpPr/>
          <p:nvPr/>
        </p:nvGrpSpPr>
        <p:grpSpPr>
          <a:xfrm rot="0">
            <a:off x="8575923" y="6177544"/>
            <a:ext cx="319621" cy="301625"/>
            <a:chOff x="0" y="0"/>
            <a:chExt cx="84180" cy="79440"/>
          </a:xfrm>
        </p:grpSpPr>
        <p:sp>
          <p:nvSpPr>
            <p:cNvPr name="Freeform 5" id="5"/>
            <p:cNvSpPr/>
            <p:nvPr/>
          </p:nvSpPr>
          <p:spPr>
            <a:xfrm flipH="false" flipV="false" rot="0">
              <a:off x="0" y="0"/>
              <a:ext cx="84180" cy="79440"/>
            </a:xfrm>
            <a:custGeom>
              <a:avLst/>
              <a:gdLst/>
              <a:ahLst/>
              <a:cxnLst/>
              <a:rect r="r" b="b" t="t" l="l"/>
              <a:pathLst>
                <a:path h="79440" w="84180">
                  <a:moveTo>
                    <a:pt x="39720" y="0"/>
                  </a:moveTo>
                  <a:lnTo>
                    <a:pt x="44460" y="0"/>
                  </a:lnTo>
                  <a:cubicBezTo>
                    <a:pt x="66397" y="0"/>
                    <a:pt x="84180" y="17783"/>
                    <a:pt x="84180" y="39720"/>
                  </a:cubicBezTo>
                  <a:lnTo>
                    <a:pt x="84180" y="39720"/>
                  </a:lnTo>
                  <a:cubicBezTo>
                    <a:pt x="84180" y="50255"/>
                    <a:pt x="79995" y="60358"/>
                    <a:pt x="72546" y="67807"/>
                  </a:cubicBezTo>
                  <a:cubicBezTo>
                    <a:pt x="65097" y="75256"/>
                    <a:pt x="54994" y="79440"/>
                    <a:pt x="44460" y="79440"/>
                  </a:cubicBezTo>
                  <a:lnTo>
                    <a:pt x="39720" y="79440"/>
                  </a:lnTo>
                  <a:cubicBezTo>
                    <a:pt x="29186" y="79440"/>
                    <a:pt x="19083" y="75256"/>
                    <a:pt x="11634" y="67807"/>
                  </a:cubicBezTo>
                  <a:cubicBezTo>
                    <a:pt x="4185" y="60358"/>
                    <a:pt x="0" y="50255"/>
                    <a:pt x="0" y="39720"/>
                  </a:cubicBezTo>
                  <a:lnTo>
                    <a:pt x="0" y="39720"/>
                  </a:lnTo>
                  <a:cubicBezTo>
                    <a:pt x="0" y="29186"/>
                    <a:pt x="4185" y="19083"/>
                    <a:pt x="11634" y="11634"/>
                  </a:cubicBezTo>
                  <a:cubicBezTo>
                    <a:pt x="19083" y="4185"/>
                    <a:pt x="29186" y="0"/>
                    <a:pt x="39720" y="0"/>
                  </a:cubicBezTo>
                  <a:close/>
                </a:path>
              </a:pathLst>
            </a:custGeom>
            <a:solidFill>
              <a:srgbClr val="1B7670"/>
            </a:solidFill>
          </p:spPr>
        </p:sp>
        <p:sp>
          <p:nvSpPr>
            <p:cNvPr name="TextBox 6" id="6"/>
            <p:cNvSpPr txBox="true"/>
            <p:nvPr/>
          </p:nvSpPr>
          <p:spPr>
            <a:xfrm>
              <a:off x="0" y="-76200"/>
              <a:ext cx="84180" cy="155640"/>
            </a:xfrm>
            <a:prstGeom prst="rect">
              <a:avLst/>
            </a:prstGeom>
          </p:spPr>
          <p:txBody>
            <a:bodyPr anchor="ctr" rtlCol="false" tIns="50800" lIns="50800" bIns="50800" rIns="50800"/>
            <a:lstStyle/>
            <a:p>
              <a:pPr algn="ctr">
                <a:lnSpc>
                  <a:spcPts val="2660"/>
                </a:lnSpc>
              </a:pPr>
            </a:p>
          </p:txBody>
        </p:sp>
      </p:grpSp>
      <p:sp>
        <p:nvSpPr>
          <p:cNvPr name="Freeform 7" id="7"/>
          <p:cNvSpPr/>
          <p:nvPr/>
        </p:nvSpPr>
        <p:spPr>
          <a:xfrm flipH="false" flipV="false" rot="0">
            <a:off x="1074056" y="3237503"/>
            <a:ext cx="7168492" cy="4776008"/>
          </a:xfrm>
          <a:custGeom>
            <a:avLst/>
            <a:gdLst/>
            <a:ahLst/>
            <a:cxnLst/>
            <a:rect r="r" b="b" t="t" l="l"/>
            <a:pathLst>
              <a:path h="4776008" w="7168492">
                <a:moveTo>
                  <a:pt x="0" y="0"/>
                </a:moveTo>
                <a:lnTo>
                  <a:pt x="7168492" y="0"/>
                </a:lnTo>
                <a:lnTo>
                  <a:pt x="7168492" y="4776007"/>
                </a:lnTo>
                <a:lnTo>
                  <a:pt x="0" y="4776007"/>
                </a:lnTo>
                <a:lnTo>
                  <a:pt x="0" y="0"/>
                </a:lnTo>
                <a:close/>
              </a:path>
            </a:pathLst>
          </a:custGeom>
          <a:blipFill>
            <a:blip r:embed="rId3"/>
            <a:stretch>
              <a:fillRect l="0" t="0" r="0" b="0"/>
            </a:stretch>
          </a:blipFill>
        </p:spPr>
      </p:sp>
      <p:sp>
        <p:nvSpPr>
          <p:cNvPr name="TextBox 8" id="8"/>
          <p:cNvSpPr txBox="true"/>
          <p:nvPr/>
        </p:nvSpPr>
        <p:spPr>
          <a:xfrm rot="0">
            <a:off x="1028700" y="831882"/>
            <a:ext cx="15733688" cy="2243696"/>
          </a:xfrm>
          <a:prstGeom prst="rect">
            <a:avLst/>
          </a:prstGeom>
        </p:spPr>
        <p:txBody>
          <a:bodyPr anchor="t" rtlCol="false" tIns="0" lIns="0" bIns="0" rIns="0">
            <a:spAutoFit/>
          </a:bodyPr>
          <a:lstStyle/>
          <a:p>
            <a:pPr algn="l">
              <a:lnSpc>
                <a:spcPts val="8084"/>
              </a:lnSpc>
            </a:pPr>
            <a:r>
              <a:rPr lang="en-US" sz="8084" spc="-323">
                <a:solidFill>
                  <a:srgbClr val="F6F6F6"/>
                </a:solidFill>
                <a:latin typeface="Arial MT Pro"/>
                <a:ea typeface="Arial MT Pro"/>
                <a:cs typeface="Arial MT Pro"/>
                <a:sym typeface="Arial MT Pro"/>
              </a:rPr>
              <a:t>Why does Proxemics Matter in </a:t>
            </a:r>
          </a:p>
          <a:p>
            <a:pPr algn="l">
              <a:lnSpc>
                <a:spcPts val="8084"/>
              </a:lnSpc>
            </a:pPr>
            <a:r>
              <a:rPr lang="en-US" sz="8084" spc="-323">
                <a:solidFill>
                  <a:srgbClr val="F6F6F6"/>
                </a:solidFill>
                <a:latin typeface="Arial MT Pro"/>
                <a:ea typeface="Arial MT Pro"/>
                <a:cs typeface="Arial MT Pro"/>
                <a:sym typeface="Arial MT Pro"/>
              </a:rPr>
              <a:t>Crisis Response?</a:t>
            </a:r>
          </a:p>
        </p:txBody>
      </p:sp>
      <p:sp>
        <p:nvSpPr>
          <p:cNvPr name="TextBox 9" id="9"/>
          <p:cNvSpPr txBox="true"/>
          <p:nvPr/>
        </p:nvSpPr>
        <p:spPr>
          <a:xfrm rot="0">
            <a:off x="8575923" y="3123203"/>
            <a:ext cx="9104221" cy="2519680"/>
          </a:xfrm>
          <a:prstGeom prst="rect">
            <a:avLst/>
          </a:prstGeom>
        </p:spPr>
        <p:txBody>
          <a:bodyPr anchor="t" rtlCol="false" tIns="0" lIns="0" bIns="0" rIns="0">
            <a:spAutoFit/>
          </a:bodyPr>
          <a:lstStyle/>
          <a:p>
            <a:pPr algn="l">
              <a:lnSpc>
                <a:spcPts val="3919"/>
              </a:lnSpc>
            </a:pPr>
            <a:r>
              <a:rPr lang="en-US" sz="2799" spc="-111">
                <a:solidFill>
                  <a:srgbClr val="D8D8D8"/>
                </a:solidFill>
                <a:latin typeface="Arial MT Pro"/>
                <a:ea typeface="Arial MT Pro"/>
                <a:cs typeface="Arial MT Pro"/>
                <a:sym typeface="Arial MT Pro"/>
              </a:rPr>
              <a:t>Proxemics is a concept that becomes critical when responding to workplace violence, behavioral escalations, or emotionally charged interactions. The physical distance between individuals, the angle of approach, and the responder’s body orientation can either escalate or de-escalate a situation.</a:t>
            </a:r>
          </a:p>
        </p:txBody>
      </p:sp>
      <p:sp>
        <p:nvSpPr>
          <p:cNvPr name="TextBox 10" id="10"/>
          <p:cNvSpPr txBox="true"/>
          <p:nvPr/>
        </p:nvSpPr>
        <p:spPr>
          <a:xfrm rot="0">
            <a:off x="9229263" y="6810004"/>
            <a:ext cx="7026878" cy="3014980"/>
          </a:xfrm>
          <a:prstGeom prst="rect">
            <a:avLst/>
          </a:prstGeom>
        </p:spPr>
        <p:txBody>
          <a:bodyPr anchor="t" rtlCol="false" tIns="0" lIns="0" bIns="0" rIns="0">
            <a:spAutoFit/>
          </a:bodyPr>
          <a:lstStyle/>
          <a:p>
            <a:pPr algn="l">
              <a:lnSpc>
                <a:spcPts val="3919"/>
              </a:lnSpc>
            </a:pPr>
            <a:r>
              <a:rPr lang="en-US" sz="2799" i="true" spc="-111">
                <a:solidFill>
                  <a:srgbClr val="D8D8D8"/>
                </a:solidFill>
                <a:latin typeface="Arial MT Pro Italics"/>
                <a:ea typeface="Arial MT Pro Italics"/>
                <a:cs typeface="Arial MT Pro Italics"/>
                <a:sym typeface="Arial MT Pro Italics"/>
              </a:rPr>
              <a:t>Standing too close or directly in front of someone in distress may feel threatening, while maintaining a respectful buffer zone and positioning oneself at a slight angle can reduce perceived aggression and foster psychological safety.</a:t>
            </a:r>
          </a:p>
        </p:txBody>
      </p:sp>
      <p:sp>
        <p:nvSpPr>
          <p:cNvPr name="TextBox 11" id="11"/>
          <p:cNvSpPr txBox="true"/>
          <p:nvPr/>
        </p:nvSpPr>
        <p:spPr>
          <a:xfrm rot="0">
            <a:off x="9229263" y="5957199"/>
            <a:ext cx="4471450" cy="538480"/>
          </a:xfrm>
          <a:prstGeom prst="rect">
            <a:avLst/>
          </a:prstGeom>
        </p:spPr>
        <p:txBody>
          <a:bodyPr anchor="t" rtlCol="false" tIns="0" lIns="0" bIns="0" rIns="0">
            <a:spAutoFit/>
          </a:bodyPr>
          <a:lstStyle/>
          <a:p>
            <a:pPr algn="l">
              <a:lnSpc>
                <a:spcPts val="3919"/>
              </a:lnSpc>
            </a:pPr>
            <a:r>
              <a:rPr lang="en-US" b="true" sz="2799" spc="-111">
                <a:solidFill>
                  <a:srgbClr val="F3DD52"/>
                </a:solidFill>
                <a:latin typeface="Arial MT Pro Bold"/>
                <a:ea typeface="Arial MT Pro Bold"/>
                <a:cs typeface="Arial MT Pro Bold"/>
                <a:sym typeface="Arial MT Pro Bold"/>
              </a:rPr>
              <a:t>FOR INSTANCE...</a:t>
            </a:r>
          </a:p>
        </p:txBody>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30136">
            <a:off x="9279723" y="3108245"/>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7047732">
            <a:off x="-1468572" y="-1385245"/>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4" id="4"/>
          <p:cNvSpPr/>
          <p:nvPr/>
        </p:nvSpPr>
        <p:spPr>
          <a:xfrm flipH="false" flipV="false" rot="0">
            <a:off x="1028700" y="3326570"/>
            <a:ext cx="6940265" cy="4632627"/>
          </a:xfrm>
          <a:custGeom>
            <a:avLst/>
            <a:gdLst/>
            <a:ahLst/>
            <a:cxnLst/>
            <a:rect r="r" b="b" t="t" l="l"/>
            <a:pathLst>
              <a:path h="4632627" w="6940265">
                <a:moveTo>
                  <a:pt x="0" y="0"/>
                </a:moveTo>
                <a:lnTo>
                  <a:pt x="6940265" y="0"/>
                </a:lnTo>
                <a:lnTo>
                  <a:pt x="6940265" y="4632626"/>
                </a:lnTo>
                <a:lnTo>
                  <a:pt x="0" y="4632626"/>
                </a:lnTo>
                <a:lnTo>
                  <a:pt x="0" y="0"/>
                </a:lnTo>
                <a:close/>
              </a:path>
            </a:pathLst>
          </a:custGeom>
          <a:blipFill>
            <a:blip r:embed="rId3"/>
            <a:stretch>
              <a:fillRect l="0" t="0" r="0" b="0"/>
            </a:stretch>
          </a:blipFill>
        </p:spPr>
      </p:sp>
      <p:sp>
        <p:nvSpPr>
          <p:cNvPr name="TextBox 5" id="5"/>
          <p:cNvSpPr txBox="true"/>
          <p:nvPr/>
        </p:nvSpPr>
        <p:spPr>
          <a:xfrm rot="0">
            <a:off x="1028700" y="831882"/>
            <a:ext cx="15733688" cy="2243696"/>
          </a:xfrm>
          <a:prstGeom prst="rect">
            <a:avLst/>
          </a:prstGeom>
        </p:spPr>
        <p:txBody>
          <a:bodyPr anchor="t" rtlCol="false" tIns="0" lIns="0" bIns="0" rIns="0">
            <a:spAutoFit/>
          </a:bodyPr>
          <a:lstStyle/>
          <a:p>
            <a:pPr algn="l">
              <a:lnSpc>
                <a:spcPts val="8084"/>
              </a:lnSpc>
            </a:pPr>
            <a:r>
              <a:rPr lang="en-US" sz="8084" spc="-323">
                <a:solidFill>
                  <a:srgbClr val="F6F6F6"/>
                </a:solidFill>
                <a:latin typeface="Arial MT Pro"/>
                <a:ea typeface="Arial MT Pro"/>
                <a:cs typeface="Arial MT Pro"/>
                <a:sym typeface="Arial MT Pro"/>
              </a:rPr>
              <a:t>Proxemics and Situational Awareness...</a:t>
            </a:r>
          </a:p>
        </p:txBody>
      </p:sp>
      <p:sp>
        <p:nvSpPr>
          <p:cNvPr name="TextBox 6" id="6"/>
          <p:cNvSpPr txBox="true"/>
          <p:nvPr/>
        </p:nvSpPr>
        <p:spPr>
          <a:xfrm rot="0">
            <a:off x="8575923" y="2627903"/>
            <a:ext cx="9104221" cy="3014980"/>
          </a:xfrm>
          <a:prstGeom prst="rect">
            <a:avLst/>
          </a:prstGeom>
        </p:spPr>
        <p:txBody>
          <a:bodyPr anchor="t" rtlCol="false" tIns="0" lIns="0" bIns="0" rIns="0">
            <a:spAutoFit/>
          </a:bodyPr>
          <a:lstStyle/>
          <a:p>
            <a:pPr algn="l">
              <a:lnSpc>
                <a:spcPts val="3919"/>
              </a:lnSpc>
            </a:pPr>
            <a:r>
              <a:rPr lang="en-US" sz="2799" spc="-111">
                <a:solidFill>
                  <a:srgbClr val="D8D8D8"/>
                </a:solidFill>
                <a:latin typeface="Arial MT Pro"/>
                <a:ea typeface="Arial MT Pro"/>
                <a:cs typeface="Arial MT Pro"/>
                <a:sym typeface="Arial MT Pro"/>
              </a:rPr>
              <a:t>Proxemics also enhances situational awareness. By keeping appropriate distance, responders can better observe nonverbal cues—such as clenched fists, shifting posture, or signs of withdrawal—that signal potential escalation. This spatial awareness allows for quicker, more informed decisions and helps responders maintain control without resorting to force.</a:t>
            </a:r>
          </a:p>
        </p:txBody>
      </p:sp>
      <p:sp>
        <p:nvSpPr>
          <p:cNvPr name="TextBox 7" id="7"/>
          <p:cNvSpPr txBox="true"/>
          <p:nvPr/>
        </p:nvSpPr>
        <p:spPr>
          <a:xfrm rot="0">
            <a:off x="8575923" y="6738620"/>
            <a:ext cx="8186465" cy="2519680"/>
          </a:xfrm>
          <a:prstGeom prst="rect">
            <a:avLst/>
          </a:prstGeom>
        </p:spPr>
        <p:txBody>
          <a:bodyPr anchor="t" rtlCol="false" tIns="0" lIns="0" bIns="0" rIns="0">
            <a:spAutoFit/>
          </a:bodyPr>
          <a:lstStyle/>
          <a:p>
            <a:pPr algn="l">
              <a:lnSpc>
                <a:spcPts val="3919"/>
              </a:lnSpc>
            </a:pPr>
            <a:r>
              <a:rPr lang="en-US" sz="2799" i="true" spc="-111">
                <a:solidFill>
                  <a:srgbClr val="D8D8D8"/>
                </a:solidFill>
                <a:latin typeface="Arial MT Pro Italics"/>
                <a:ea typeface="Arial MT Pro Italics"/>
                <a:cs typeface="Arial MT Pro Italics"/>
                <a:sym typeface="Arial MT Pro Italics"/>
              </a:rPr>
              <a:t>n trauma-informed care, proxemics is especially vital because it respects personal boundaries and minimizes triggers. Ultimately, mastering proxemics allows crisis responders to communicate calm, authority, and empathy—without saying a word.</a:t>
            </a:r>
          </a:p>
        </p:txBody>
      </p:sp>
    </p:spTree>
  </p:cSld>
  <p:clrMapOvr>
    <a:masterClrMapping/>
  </p:clrMapOvr>
  <p:transition spd="fast">
    <p:cover dir="d"/>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30136">
            <a:off x="9279723" y="3108245"/>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7047732">
            <a:off x="-1468572" y="-1385245"/>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4" id="4"/>
          <p:cNvSpPr/>
          <p:nvPr/>
        </p:nvSpPr>
        <p:spPr>
          <a:xfrm flipH="false" flipV="false" rot="0">
            <a:off x="1028700" y="2734026"/>
            <a:ext cx="6940265" cy="4632627"/>
          </a:xfrm>
          <a:custGeom>
            <a:avLst/>
            <a:gdLst/>
            <a:ahLst/>
            <a:cxnLst/>
            <a:rect r="r" b="b" t="t" l="l"/>
            <a:pathLst>
              <a:path h="4632627" w="6940265">
                <a:moveTo>
                  <a:pt x="0" y="0"/>
                </a:moveTo>
                <a:lnTo>
                  <a:pt x="6940265" y="0"/>
                </a:lnTo>
                <a:lnTo>
                  <a:pt x="6940265" y="4632627"/>
                </a:lnTo>
                <a:lnTo>
                  <a:pt x="0" y="4632627"/>
                </a:lnTo>
                <a:lnTo>
                  <a:pt x="0" y="0"/>
                </a:lnTo>
                <a:close/>
              </a:path>
            </a:pathLst>
          </a:custGeom>
          <a:blipFill>
            <a:blip r:embed="rId3"/>
            <a:stretch>
              <a:fillRect l="0" t="0" r="0" b="0"/>
            </a:stretch>
          </a:blipFill>
        </p:spPr>
      </p:sp>
      <p:sp>
        <p:nvSpPr>
          <p:cNvPr name="TextBox 5" id="5"/>
          <p:cNvSpPr txBox="true"/>
          <p:nvPr/>
        </p:nvSpPr>
        <p:spPr>
          <a:xfrm rot="0">
            <a:off x="1028700" y="-187293"/>
            <a:ext cx="15733688" cy="3262871"/>
          </a:xfrm>
          <a:prstGeom prst="rect">
            <a:avLst/>
          </a:prstGeom>
        </p:spPr>
        <p:txBody>
          <a:bodyPr anchor="t" rtlCol="false" tIns="0" lIns="0" bIns="0" rIns="0">
            <a:spAutoFit/>
          </a:bodyPr>
          <a:lstStyle/>
          <a:p>
            <a:pPr algn="l">
              <a:lnSpc>
                <a:spcPts val="8084"/>
              </a:lnSpc>
            </a:pPr>
          </a:p>
          <a:p>
            <a:pPr algn="l">
              <a:lnSpc>
                <a:spcPts val="8084"/>
              </a:lnSpc>
            </a:pPr>
            <a:r>
              <a:rPr lang="en-US" sz="8084" spc="-323">
                <a:solidFill>
                  <a:srgbClr val="F6F6F6"/>
                </a:solidFill>
                <a:latin typeface="Arial MT Pro"/>
                <a:ea typeface="Arial MT Pro"/>
                <a:cs typeface="Arial MT Pro"/>
                <a:sym typeface="Arial MT Pro"/>
              </a:rPr>
              <a:t>H</a:t>
            </a:r>
            <a:r>
              <a:rPr lang="en-US" sz="8084" spc="-323">
                <a:solidFill>
                  <a:srgbClr val="F6F6F6"/>
                </a:solidFill>
                <a:latin typeface="Arial MT Pro"/>
                <a:ea typeface="Arial MT Pro"/>
                <a:cs typeface="Arial MT Pro"/>
                <a:sym typeface="Arial MT Pro"/>
              </a:rPr>
              <a:t>ow to Better Utilize Proxemics...</a:t>
            </a:r>
          </a:p>
          <a:p>
            <a:pPr algn="l">
              <a:lnSpc>
                <a:spcPts val="8084"/>
              </a:lnSpc>
            </a:pPr>
          </a:p>
        </p:txBody>
      </p:sp>
      <p:sp>
        <p:nvSpPr>
          <p:cNvPr name="TextBox 6" id="6"/>
          <p:cNvSpPr txBox="true"/>
          <p:nvPr/>
        </p:nvSpPr>
        <p:spPr>
          <a:xfrm rot="0">
            <a:off x="8575923" y="2619726"/>
            <a:ext cx="9104221" cy="4005580"/>
          </a:xfrm>
          <a:prstGeom prst="rect">
            <a:avLst/>
          </a:prstGeom>
        </p:spPr>
        <p:txBody>
          <a:bodyPr anchor="t" rtlCol="false" tIns="0" lIns="0" bIns="0" rIns="0">
            <a:spAutoFit/>
          </a:bodyPr>
          <a:lstStyle/>
          <a:p>
            <a:pPr algn="l" marL="604518" indent="-302259" lvl="1">
              <a:lnSpc>
                <a:spcPts val="3919"/>
              </a:lnSpc>
              <a:buFont typeface="Arial"/>
              <a:buChar char="•"/>
            </a:pPr>
            <a:r>
              <a:rPr lang="en-US" sz="2799" spc="-111">
                <a:solidFill>
                  <a:srgbClr val="D8D8D8"/>
                </a:solidFill>
                <a:latin typeface="Arial MT Pro"/>
                <a:ea typeface="Arial MT Pro"/>
                <a:cs typeface="Arial MT Pro"/>
                <a:sym typeface="Arial MT Pro"/>
              </a:rPr>
              <a:t>To better use proxemics in crisis response, you need to treat space as a strategic tool—one that shapes perception, regulates emotion, and enhances safety.</a:t>
            </a:r>
          </a:p>
          <a:p>
            <a:pPr algn="l">
              <a:lnSpc>
                <a:spcPts val="3919"/>
              </a:lnSpc>
            </a:pPr>
          </a:p>
          <a:p>
            <a:pPr algn="l" marL="604518" indent="-302259" lvl="1">
              <a:lnSpc>
                <a:spcPts val="3919"/>
              </a:lnSpc>
              <a:buFont typeface="Arial"/>
              <a:buChar char="•"/>
            </a:pPr>
            <a:r>
              <a:rPr lang="en-US" sz="2799" spc="-111">
                <a:solidFill>
                  <a:srgbClr val="D8D8D8"/>
                </a:solidFill>
                <a:latin typeface="Arial MT Pro"/>
                <a:ea typeface="Arial MT Pro"/>
                <a:cs typeface="Arial MT Pro"/>
                <a:sym typeface="Arial MT Pro"/>
              </a:rPr>
              <a:t>Proxemics isn’t just about distance; it’s about how your presence influences the environment and the people within it. </a:t>
            </a:r>
          </a:p>
          <a:p>
            <a:pPr algn="l">
              <a:lnSpc>
                <a:spcPts val="3919"/>
              </a:lnSpc>
            </a:pPr>
          </a:p>
        </p:txBody>
      </p:sp>
    </p:spTree>
  </p:cSld>
  <p:clrMapOvr>
    <a:masterClrMapping/>
  </p:clrMapOvr>
  <p:transition spd="fast">
    <p:cover dir="d"/>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978645" y="2087571"/>
            <a:ext cx="16280655" cy="2320888"/>
            <a:chOff x="0" y="0"/>
            <a:chExt cx="2620892" cy="373621"/>
          </a:xfrm>
        </p:grpSpPr>
        <p:sp>
          <p:nvSpPr>
            <p:cNvPr name="Freeform 4" id="4"/>
            <p:cNvSpPr/>
            <p:nvPr/>
          </p:nvSpPr>
          <p:spPr>
            <a:xfrm flipH="false" flipV="false" rot="0">
              <a:off x="0" y="0"/>
              <a:ext cx="2620892" cy="373621"/>
            </a:xfrm>
            <a:custGeom>
              <a:avLst/>
              <a:gdLst/>
              <a:ahLst/>
              <a:cxnLst/>
              <a:rect r="r" b="b" t="t" l="l"/>
              <a:pathLst>
                <a:path h="373621" w="2620892">
                  <a:moveTo>
                    <a:pt x="11413" y="0"/>
                  </a:moveTo>
                  <a:lnTo>
                    <a:pt x="2609479" y="0"/>
                  </a:lnTo>
                  <a:cubicBezTo>
                    <a:pt x="2612506" y="0"/>
                    <a:pt x="2615409" y="1202"/>
                    <a:pt x="2617550" y="3343"/>
                  </a:cubicBezTo>
                  <a:cubicBezTo>
                    <a:pt x="2619690" y="5483"/>
                    <a:pt x="2620892" y="8386"/>
                    <a:pt x="2620892" y="11413"/>
                  </a:cubicBezTo>
                  <a:lnTo>
                    <a:pt x="2620892" y="362208"/>
                  </a:lnTo>
                  <a:cubicBezTo>
                    <a:pt x="2620892" y="368511"/>
                    <a:pt x="2615783" y="373621"/>
                    <a:pt x="2609479" y="373621"/>
                  </a:cubicBezTo>
                  <a:lnTo>
                    <a:pt x="11413" y="373621"/>
                  </a:lnTo>
                  <a:cubicBezTo>
                    <a:pt x="8386" y="373621"/>
                    <a:pt x="5483" y="372419"/>
                    <a:pt x="3343" y="370278"/>
                  </a:cubicBezTo>
                  <a:cubicBezTo>
                    <a:pt x="1202" y="368138"/>
                    <a:pt x="0" y="365235"/>
                    <a:pt x="0" y="362208"/>
                  </a:cubicBezTo>
                  <a:lnTo>
                    <a:pt x="0" y="11413"/>
                  </a:lnTo>
                  <a:cubicBezTo>
                    <a:pt x="0" y="8386"/>
                    <a:pt x="1202" y="5483"/>
                    <a:pt x="3343" y="3343"/>
                  </a:cubicBezTo>
                  <a:cubicBezTo>
                    <a:pt x="5483" y="1202"/>
                    <a:pt x="8386" y="0"/>
                    <a:pt x="11413" y="0"/>
                  </a:cubicBezTo>
                  <a:close/>
                </a:path>
              </a:pathLst>
            </a:custGeom>
            <a:solidFill>
              <a:srgbClr val="FFFFFF"/>
            </a:solidFill>
            <a:ln w="9525" cap="rnd">
              <a:solidFill>
                <a:srgbClr val="000000"/>
              </a:solidFill>
              <a:prstDash val="solid"/>
              <a:round/>
            </a:ln>
          </p:spPr>
        </p:sp>
        <p:sp>
          <p:nvSpPr>
            <p:cNvPr name="TextBox 5" id="5"/>
            <p:cNvSpPr txBox="true"/>
            <p:nvPr/>
          </p:nvSpPr>
          <p:spPr>
            <a:xfrm>
              <a:off x="0" y="-38100"/>
              <a:ext cx="2620892" cy="411721"/>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678544" y="573257"/>
            <a:ext cx="1219494" cy="1055370"/>
          </a:xfrm>
          <a:custGeom>
            <a:avLst/>
            <a:gdLst/>
            <a:ahLst/>
            <a:cxnLst/>
            <a:rect r="r" b="b" t="t" l="l"/>
            <a:pathLst>
              <a:path h="1055370" w="1219494">
                <a:moveTo>
                  <a:pt x="0" y="0"/>
                </a:moveTo>
                <a:lnTo>
                  <a:pt x="1219494" y="0"/>
                </a:lnTo>
                <a:lnTo>
                  <a:pt x="1219494"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595483" y="2359229"/>
            <a:ext cx="15104126" cy="1607672"/>
          </a:xfrm>
          <a:prstGeom prst="rect">
            <a:avLst/>
          </a:prstGeom>
        </p:spPr>
        <p:txBody>
          <a:bodyPr anchor="t" rtlCol="false" tIns="0" lIns="0" bIns="0" rIns="0">
            <a:spAutoFit/>
          </a:bodyPr>
          <a:lstStyle/>
          <a:p>
            <a:pPr algn="ctr">
              <a:lnSpc>
                <a:spcPts val="4110"/>
              </a:lnSpc>
            </a:pPr>
            <a:r>
              <a:rPr lang="en-US" b="true" sz="3161">
                <a:solidFill>
                  <a:srgbClr val="040606"/>
                </a:solidFill>
                <a:latin typeface="Arial MT Pro Bold"/>
                <a:ea typeface="Arial MT Pro Bold"/>
                <a:cs typeface="Arial MT Pro Bold"/>
                <a:sym typeface="Arial MT Pro Bold"/>
              </a:rPr>
              <a:t>Maintain a safe buffer zone</a:t>
            </a:r>
            <a:r>
              <a:rPr lang="en-US" sz="3161">
                <a:solidFill>
                  <a:srgbClr val="040606"/>
                </a:solidFill>
                <a:latin typeface="Arial MT Pro"/>
                <a:ea typeface="Arial MT Pro"/>
                <a:cs typeface="Arial MT Pro"/>
                <a:sym typeface="Arial MT Pro"/>
              </a:rPr>
              <a:t> Keep enough distance to observe body language and react if needed, but not so far that you appear disengaged. This balance helps you stay alert while signaling respect for personal space.</a:t>
            </a:r>
          </a:p>
        </p:txBody>
      </p:sp>
      <p:sp>
        <p:nvSpPr>
          <p:cNvPr name="TextBox 9" id="9"/>
          <p:cNvSpPr txBox="true"/>
          <p:nvPr/>
        </p:nvSpPr>
        <p:spPr>
          <a:xfrm rot="0">
            <a:off x="1898038" y="898377"/>
            <a:ext cx="16214011" cy="730250"/>
          </a:xfrm>
          <a:prstGeom prst="rect">
            <a:avLst/>
          </a:prstGeom>
        </p:spPr>
        <p:txBody>
          <a:bodyPr anchor="t" rtlCol="false" tIns="0" lIns="0" bIns="0" rIns="0">
            <a:spAutoFit/>
          </a:bodyPr>
          <a:lstStyle/>
          <a:p>
            <a:pPr algn="l">
              <a:lnSpc>
                <a:spcPts val="5200"/>
              </a:lnSpc>
            </a:pPr>
            <a:r>
              <a:rPr lang="en-US" sz="4000" b="true">
                <a:solidFill>
                  <a:srgbClr val="FFFFFF"/>
                </a:solidFill>
                <a:latin typeface="Arial MT Pro Bold"/>
                <a:ea typeface="Arial MT Pro Bold"/>
                <a:cs typeface="Arial MT Pro Bold"/>
                <a:sym typeface="Arial MT Pro Bold"/>
              </a:rPr>
              <a:t>Here’s how to refine your use of proxemics for maximum impact:</a:t>
            </a:r>
          </a:p>
        </p:txBody>
      </p:sp>
      <p:grpSp>
        <p:nvGrpSpPr>
          <p:cNvPr name="Group 10" id="10"/>
          <p:cNvGrpSpPr/>
          <p:nvPr/>
        </p:nvGrpSpPr>
        <p:grpSpPr>
          <a:xfrm rot="0">
            <a:off x="978645" y="4734996"/>
            <a:ext cx="16230600" cy="2195696"/>
            <a:chOff x="0" y="0"/>
            <a:chExt cx="2612834" cy="353468"/>
          </a:xfrm>
        </p:grpSpPr>
        <p:sp>
          <p:nvSpPr>
            <p:cNvPr name="Freeform 11" id="11"/>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2" id="12"/>
            <p:cNvSpPr txBox="true"/>
            <p:nvPr/>
          </p:nvSpPr>
          <p:spPr>
            <a:xfrm>
              <a:off x="0" y="-38100"/>
              <a:ext cx="2612834" cy="391568"/>
            </a:xfrm>
            <a:prstGeom prst="rect">
              <a:avLst/>
            </a:prstGeom>
          </p:spPr>
          <p:txBody>
            <a:bodyPr anchor="ctr" rtlCol="false" tIns="50800" lIns="50800" bIns="50800" rIns="50800"/>
            <a:lstStyle/>
            <a:p>
              <a:pPr algn="ctr">
                <a:lnSpc>
                  <a:spcPts val="2378"/>
                </a:lnSpc>
              </a:pPr>
            </a:p>
          </p:txBody>
        </p:sp>
      </p:grpSp>
      <p:sp>
        <p:nvSpPr>
          <p:cNvPr name="TextBox 13" id="13"/>
          <p:cNvSpPr txBox="true"/>
          <p:nvPr/>
        </p:nvSpPr>
        <p:spPr>
          <a:xfrm rot="0">
            <a:off x="1595483" y="4976621"/>
            <a:ext cx="15104126" cy="1607672"/>
          </a:xfrm>
          <a:prstGeom prst="rect">
            <a:avLst/>
          </a:prstGeom>
        </p:spPr>
        <p:txBody>
          <a:bodyPr anchor="t" rtlCol="false" tIns="0" lIns="0" bIns="0" rIns="0">
            <a:spAutoFit/>
          </a:bodyPr>
          <a:lstStyle/>
          <a:p>
            <a:pPr algn="ctr">
              <a:lnSpc>
                <a:spcPts val="4110"/>
              </a:lnSpc>
            </a:pPr>
            <a:r>
              <a:rPr lang="en-US" b="true" sz="3161">
                <a:solidFill>
                  <a:srgbClr val="040606"/>
                </a:solidFill>
                <a:latin typeface="Arial MT Pro Bold"/>
                <a:ea typeface="Arial MT Pro Bold"/>
                <a:cs typeface="Arial MT Pro Bold"/>
                <a:sym typeface="Arial MT Pro Bold"/>
              </a:rPr>
              <a:t>Use angled positioning </a:t>
            </a:r>
            <a:r>
              <a:rPr lang="en-US" sz="3161">
                <a:solidFill>
                  <a:srgbClr val="040606"/>
                </a:solidFill>
                <a:latin typeface="Arial MT Pro"/>
                <a:ea typeface="Arial MT Pro"/>
                <a:cs typeface="Arial MT Pro"/>
                <a:sym typeface="Arial MT Pro"/>
              </a:rPr>
              <a:t>Standing at a slight angle rather than head-on reduces perceived threat and creates a more collaborative dynamic. It also allows for smoother movement and clearer exits if needed.</a:t>
            </a:r>
          </a:p>
        </p:txBody>
      </p:sp>
      <p:grpSp>
        <p:nvGrpSpPr>
          <p:cNvPr name="Group 14" id="14"/>
          <p:cNvGrpSpPr/>
          <p:nvPr/>
        </p:nvGrpSpPr>
        <p:grpSpPr>
          <a:xfrm rot="0">
            <a:off x="1028700" y="7259346"/>
            <a:ext cx="16230600" cy="2195696"/>
            <a:chOff x="0" y="0"/>
            <a:chExt cx="2612834" cy="353468"/>
          </a:xfrm>
        </p:grpSpPr>
        <p:sp>
          <p:nvSpPr>
            <p:cNvPr name="Freeform 15" id="15"/>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6" id="16"/>
            <p:cNvSpPr txBox="true"/>
            <p:nvPr/>
          </p:nvSpPr>
          <p:spPr>
            <a:xfrm>
              <a:off x="0" y="-38100"/>
              <a:ext cx="2612834" cy="391568"/>
            </a:xfrm>
            <a:prstGeom prst="rect">
              <a:avLst/>
            </a:prstGeom>
          </p:spPr>
          <p:txBody>
            <a:bodyPr anchor="ctr" rtlCol="false" tIns="50800" lIns="50800" bIns="50800" rIns="50800"/>
            <a:lstStyle/>
            <a:p>
              <a:pPr algn="ctr">
                <a:lnSpc>
                  <a:spcPts val="2378"/>
                </a:lnSpc>
              </a:pPr>
            </a:p>
          </p:txBody>
        </p:sp>
      </p:grpSp>
      <p:sp>
        <p:nvSpPr>
          <p:cNvPr name="TextBox 17" id="17"/>
          <p:cNvSpPr txBox="true"/>
          <p:nvPr/>
        </p:nvSpPr>
        <p:spPr>
          <a:xfrm rot="0">
            <a:off x="1541882" y="7502192"/>
            <a:ext cx="15104126" cy="1607672"/>
          </a:xfrm>
          <a:prstGeom prst="rect">
            <a:avLst/>
          </a:prstGeom>
        </p:spPr>
        <p:txBody>
          <a:bodyPr anchor="t" rtlCol="false" tIns="0" lIns="0" bIns="0" rIns="0">
            <a:spAutoFit/>
          </a:bodyPr>
          <a:lstStyle/>
          <a:p>
            <a:pPr algn="ctr">
              <a:lnSpc>
                <a:spcPts val="4110"/>
              </a:lnSpc>
            </a:pPr>
            <a:r>
              <a:rPr lang="en-US" b="true" sz="3161">
                <a:solidFill>
                  <a:srgbClr val="040606"/>
                </a:solidFill>
                <a:latin typeface="Arial MT Pro Bold"/>
                <a:ea typeface="Arial MT Pro Bold"/>
                <a:cs typeface="Arial MT Pro Bold"/>
                <a:sym typeface="Arial MT Pro Bold"/>
              </a:rPr>
              <a:t>Control your pacing and movement Move slowly and predictably. Sudden gestures or abrupt shifts can trigger anxiety or defensive reactions. Your movement should feel intentional and calming.</a:t>
            </a:r>
          </a:p>
        </p:txBody>
      </p:sp>
    </p:spTree>
  </p:cSld>
  <p:clrMapOvr>
    <a:masterClrMapping/>
  </p:clrMapOvr>
  <p:transition spd="fast">
    <p:cover dir="d"/>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978645" y="2087571"/>
            <a:ext cx="16280655" cy="2320888"/>
            <a:chOff x="0" y="0"/>
            <a:chExt cx="2620892" cy="373621"/>
          </a:xfrm>
        </p:grpSpPr>
        <p:sp>
          <p:nvSpPr>
            <p:cNvPr name="Freeform 4" id="4"/>
            <p:cNvSpPr/>
            <p:nvPr/>
          </p:nvSpPr>
          <p:spPr>
            <a:xfrm flipH="false" flipV="false" rot="0">
              <a:off x="0" y="0"/>
              <a:ext cx="2620892" cy="373621"/>
            </a:xfrm>
            <a:custGeom>
              <a:avLst/>
              <a:gdLst/>
              <a:ahLst/>
              <a:cxnLst/>
              <a:rect r="r" b="b" t="t" l="l"/>
              <a:pathLst>
                <a:path h="373621" w="2620892">
                  <a:moveTo>
                    <a:pt x="11413" y="0"/>
                  </a:moveTo>
                  <a:lnTo>
                    <a:pt x="2609479" y="0"/>
                  </a:lnTo>
                  <a:cubicBezTo>
                    <a:pt x="2612506" y="0"/>
                    <a:pt x="2615409" y="1202"/>
                    <a:pt x="2617550" y="3343"/>
                  </a:cubicBezTo>
                  <a:cubicBezTo>
                    <a:pt x="2619690" y="5483"/>
                    <a:pt x="2620892" y="8386"/>
                    <a:pt x="2620892" y="11413"/>
                  </a:cubicBezTo>
                  <a:lnTo>
                    <a:pt x="2620892" y="362208"/>
                  </a:lnTo>
                  <a:cubicBezTo>
                    <a:pt x="2620892" y="368511"/>
                    <a:pt x="2615783" y="373621"/>
                    <a:pt x="2609479" y="373621"/>
                  </a:cubicBezTo>
                  <a:lnTo>
                    <a:pt x="11413" y="373621"/>
                  </a:lnTo>
                  <a:cubicBezTo>
                    <a:pt x="8386" y="373621"/>
                    <a:pt x="5483" y="372419"/>
                    <a:pt x="3343" y="370278"/>
                  </a:cubicBezTo>
                  <a:cubicBezTo>
                    <a:pt x="1202" y="368138"/>
                    <a:pt x="0" y="365235"/>
                    <a:pt x="0" y="362208"/>
                  </a:cubicBezTo>
                  <a:lnTo>
                    <a:pt x="0" y="11413"/>
                  </a:lnTo>
                  <a:cubicBezTo>
                    <a:pt x="0" y="8386"/>
                    <a:pt x="1202" y="5483"/>
                    <a:pt x="3343" y="3343"/>
                  </a:cubicBezTo>
                  <a:cubicBezTo>
                    <a:pt x="5483" y="1202"/>
                    <a:pt x="8386" y="0"/>
                    <a:pt x="11413" y="0"/>
                  </a:cubicBezTo>
                  <a:close/>
                </a:path>
              </a:pathLst>
            </a:custGeom>
            <a:solidFill>
              <a:srgbClr val="FFFFFF"/>
            </a:solidFill>
            <a:ln w="9525" cap="rnd">
              <a:solidFill>
                <a:srgbClr val="000000"/>
              </a:solidFill>
              <a:prstDash val="solid"/>
              <a:round/>
            </a:ln>
          </p:spPr>
        </p:sp>
        <p:sp>
          <p:nvSpPr>
            <p:cNvPr name="TextBox 5" id="5"/>
            <p:cNvSpPr txBox="true"/>
            <p:nvPr/>
          </p:nvSpPr>
          <p:spPr>
            <a:xfrm>
              <a:off x="0" y="-38100"/>
              <a:ext cx="2620892" cy="411721"/>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678544" y="573257"/>
            <a:ext cx="1219494" cy="1055370"/>
          </a:xfrm>
          <a:custGeom>
            <a:avLst/>
            <a:gdLst/>
            <a:ahLst/>
            <a:cxnLst/>
            <a:rect r="r" b="b" t="t" l="l"/>
            <a:pathLst>
              <a:path h="1055370" w="1219494">
                <a:moveTo>
                  <a:pt x="0" y="0"/>
                </a:moveTo>
                <a:lnTo>
                  <a:pt x="1219494" y="0"/>
                </a:lnTo>
                <a:lnTo>
                  <a:pt x="1219494"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288291" y="2391791"/>
            <a:ext cx="15613762" cy="1607672"/>
          </a:xfrm>
          <a:prstGeom prst="rect">
            <a:avLst/>
          </a:prstGeom>
        </p:spPr>
        <p:txBody>
          <a:bodyPr anchor="t" rtlCol="false" tIns="0" lIns="0" bIns="0" rIns="0">
            <a:spAutoFit/>
          </a:bodyPr>
          <a:lstStyle/>
          <a:p>
            <a:pPr algn="ctr">
              <a:lnSpc>
                <a:spcPts val="4110"/>
              </a:lnSpc>
            </a:pPr>
            <a:r>
              <a:rPr lang="en-US" b="true" sz="3161">
                <a:solidFill>
                  <a:srgbClr val="040606"/>
                </a:solidFill>
                <a:latin typeface="Arial MT Pro Bold"/>
                <a:ea typeface="Arial MT Pro Bold"/>
                <a:cs typeface="Arial MT Pro Bold"/>
                <a:sym typeface="Arial MT Pro Bold"/>
              </a:rPr>
              <a:t>Respect cultural and trauma-informed boundaries Different individuals and communities have varying comfort levels with proximity. Always err on the side of caution and adjust based on cues like flinching, withdrawal, or eye aversion.</a:t>
            </a:r>
          </a:p>
        </p:txBody>
      </p:sp>
      <p:sp>
        <p:nvSpPr>
          <p:cNvPr name="TextBox 9" id="9"/>
          <p:cNvSpPr txBox="true"/>
          <p:nvPr/>
        </p:nvSpPr>
        <p:spPr>
          <a:xfrm rot="0">
            <a:off x="1898038" y="898377"/>
            <a:ext cx="16214011" cy="730250"/>
          </a:xfrm>
          <a:prstGeom prst="rect">
            <a:avLst/>
          </a:prstGeom>
        </p:spPr>
        <p:txBody>
          <a:bodyPr anchor="t" rtlCol="false" tIns="0" lIns="0" bIns="0" rIns="0">
            <a:spAutoFit/>
          </a:bodyPr>
          <a:lstStyle/>
          <a:p>
            <a:pPr algn="l">
              <a:lnSpc>
                <a:spcPts val="5200"/>
              </a:lnSpc>
            </a:pPr>
            <a:r>
              <a:rPr lang="en-US" sz="4000" b="true">
                <a:solidFill>
                  <a:srgbClr val="FFFFFF"/>
                </a:solidFill>
                <a:latin typeface="Arial MT Pro Bold"/>
                <a:ea typeface="Arial MT Pro Bold"/>
                <a:cs typeface="Arial MT Pro Bold"/>
                <a:sym typeface="Arial MT Pro Bold"/>
              </a:rPr>
              <a:t>Here’s how to refine your use of proxemics for maximum impact:</a:t>
            </a:r>
          </a:p>
        </p:txBody>
      </p:sp>
      <p:grpSp>
        <p:nvGrpSpPr>
          <p:cNvPr name="Group 10" id="10"/>
          <p:cNvGrpSpPr/>
          <p:nvPr/>
        </p:nvGrpSpPr>
        <p:grpSpPr>
          <a:xfrm rot="0">
            <a:off x="978645" y="4734996"/>
            <a:ext cx="16230600" cy="2195696"/>
            <a:chOff x="0" y="0"/>
            <a:chExt cx="2612834" cy="353468"/>
          </a:xfrm>
        </p:grpSpPr>
        <p:sp>
          <p:nvSpPr>
            <p:cNvPr name="Freeform 11" id="11"/>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2" id="12"/>
            <p:cNvSpPr txBox="true"/>
            <p:nvPr/>
          </p:nvSpPr>
          <p:spPr>
            <a:xfrm>
              <a:off x="0" y="-38100"/>
              <a:ext cx="2612834" cy="391568"/>
            </a:xfrm>
            <a:prstGeom prst="rect">
              <a:avLst/>
            </a:prstGeom>
          </p:spPr>
          <p:txBody>
            <a:bodyPr anchor="ctr" rtlCol="false" tIns="50800" lIns="50800" bIns="50800" rIns="50800"/>
            <a:lstStyle/>
            <a:p>
              <a:pPr algn="ctr">
                <a:lnSpc>
                  <a:spcPts val="2378"/>
                </a:lnSpc>
              </a:pPr>
            </a:p>
          </p:txBody>
        </p:sp>
      </p:grpSp>
      <p:sp>
        <p:nvSpPr>
          <p:cNvPr name="TextBox 13" id="13"/>
          <p:cNvSpPr txBox="true"/>
          <p:nvPr/>
        </p:nvSpPr>
        <p:spPr>
          <a:xfrm rot="0">
            <a:off x="1595483" y="4976621"/>
            <a:ext cx="15104126" cy="1607672"/>
          </a:xfrm>
          <a:prstGeom prst="rect">
            <a:avLst/>
          </a:prstGeom>
        </p:spPr>
        <p:txBody>
          <a:bodyPr anchor="t" rtlCol="false" tIns="0" lIns="0" bIns="0" rIns="0">
            <a:spAutoFit/>
          </a:bodyPr>
          <a:lstStyle/>
          <a:p>
            <a:pPr algn="ctr">
              <a:lnSpc>
                <a:spcPts val="4110"/>
              </a:lnSpc>
            </a:pPr>
            <a:r>
              <a:rPr lang="en-US" b="true" sz="3161">
                <a:solidFill>
                  <a:srgbClr val="040606"/>
                </a:solidFill>
                <a:latin typeface="Arial MT Pro Bold"/>
                <a:ea typeface="Arial MT Pro Bold"/>
                <a:cs typeface="Arial MT Pro Bold"/>
                <a:sym typeface="Arial MT Pro Bold"/>
              </a:rPr>
              <a:t>Use space to de-escalate Step back if someone becomes agitated. Giving space can reduce pressure and allow the person to regulate themselves. Conversely, stepping forward too quickly can escalate tension.</a:t>
            </a:r>
          </a:p>
        </p:txBody>
      </p:sp>
      <p:grpSp>
        <p:nvGrpSpPr>
          <p:cNvPr name="Group 14" id="14"/>
          <p:cNvGrpSpPr/>
          <p:nvPr/>
        </p:nvGrpSpPr>
        <p:grpSpPr>
          <a:xfrm rot="0">
            <a:off x="1028700" y="7259346"/>
            <a:ext cx="16230600" cy="2195696"/>
            <a:chOff x="0" y="0"/>
            <a:chExt cx="2612834" cy="353468"/>
          </a:xfrm>
        </p:grpSpPr>
        <p:sp>
          <p:nvSpPr>
            <p:cNvPr name="Freeform 15" id="15"/>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6" id="16"/>
            <p:cNvSpPr txBox="true"/>
            <p:nvPr/>
          </p:nvSpPr>
          <p:spPr>
            <a:xfrm>
              <a:off x="0" y="-38100"/>
              <a:ext cx="2612834" cy="391568"/>
            </a:xfrm>
            <a:prstGeom prst="rect">
              <a:avLst/>
            </a:prstGeom>
          </p:spPr>
          <p:txBody>
            <a:bodyPr anchor="ctr" rtlCol="false" tIns="50800" lIns="50800" bIns="50800" rIns="50800"/>
            <a:lstStyle/>
            <a:p>
              <a:pPr algn="ctr">
                <a:lnSpc>
                  <a:spcPts val="2378"/>
                </a:lnSpc>
              </a:pPr>
            </a:p>
          </p:txBody>
        </p:sp>
      </p:grpSp>
      <p:sp>
        <p:nvSpPr>
          <p:cNvPr name="TextBox 17" id="17"/>
          <p:cNvSpPr txBox="true"/>
          <p:nvPr/>
        </p:nvSpPr>
        <p:spPr>
          <a:xfrm rot="0">
            <a:off x="1541882" y="7502192"/>
            <a:ext cx="15104126" cy="1607672"/>
          </a:xfrm>
          <a:prstGeom prst="rect">
            <a:avLst/>
          </a:prstGeom>
        </p:spPr>
        <p:txBody>
          <a:bodyPr anchor="t" rtlCol="false" tIns="0" lIns="0" bIns="0" rIns="0">
            <a:spAutoFit/>
          </a:bodyPr>
          <a:lstStyle/>
          <a:p>
            <a:pPr algn="ctr">
              <a:lnSpc>
                <a:spcPts val="4110"/>
              </a:lnSpc>
            </a:pPr>
            <a:r>
              <a:rPr lang="en-US" b="true" sz="3161">
                <a:solidFill>
                  <a:srgbClr val="040606"/>
                </a:solidFill>
                <a:latin typeface="Arial MT Pro Bold"/>
                <a:ea typeface="Arial MT Pro Bold"/>
                <a:cs typeface="Arial MT Pro Bold"/>
                <a:sym typeface="Arial MT Pro Bold"/>
              </a:rPr>
              <a:t>Orient yourself for visibility and accessibility Position yourself where you can be seen and heard clearly, without crowding. This is especially important in group settings or when guiding someone through a stressful environment.</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30136">
            <a:off x="9279723" y="3108245"/>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7047732">
            <a:off x="-1468572" y="-1385245"/>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4" id="4"/>
          <p:cNvSpPr/>
          <p:nvPr/>
        </p:nvSpPr>
        <p:spPr>
          <a:xfrm flipH="false" flipV="false" rot="0">
            <a:off x="1028700" y="2536761"/>
            <a:ext cx="7105799" cy="5741839"/>
          </a:xfrm>
          <a:custGeom>
            <a:avLst/>
            <a:gdLst/>
            <a:ahLst/>
            <a:cxnLst/>
            <a:rect r="r" b="b" t="t" l="l"/>
            <a:pathLst>
              <a:path h="5741839" w="7105799">
                <a:moveTo>
                  <a:pt x="0" y="0"/>
                </a:moveTo>
                <a:lnTo>
                  <a:pt x="7105799" y="0"/>
                </a:lnTo>
                <a:lnTo>
                  <a:pt x="7105799" y="5741840"/>
                </a:lnTo>
                <a:lnTo>
                  <a:pt x="0" y="5741840"/>
                </a:lnTo>
                <a:lnTo>
                  <a:pt x="0" y="0"/>
                </a:lnTo>
                <a:close/>
              </a:path>
            </a:pathLst>
          </a:custGeom>
          <a:blipFill>
            <a:blip r:embed="rId3"/>
            <a:stretch>
              <a:fillRect l="0" t="0" r="-44294" b="0"/>
            </a:stretch>
          </a:blipFill>
        </p:spPr>
      </p:sp>
      <p:sp>
        <p:nvSpPr>
          <p:cNvPr name="TextBox 5" id="5"/>
          <p:cNvSpPr txBox="true"/>
          <p:nvPr/>
        </p:nvSpPr>
        <p:spPr>
          <a:xfrm rot="0">
            <a:off x="1028700" y="793062"/>
            <a:ext cx="17018396" cy="1224521"/>
          </a:xfrm>
          <a:prstGeom prst="rect">
            <a:avLst/>
          </a:prstGeom>
        </p:spPr>
        <p:txBody>
          <a:bodyPr anchor="t" rtlCol="false" tIns="0" lIns="0" bIns="0" rIns="0">
            <a:spAutoFit/>
          </a:bodyPr>
          <a:lstStyle/>
          <a:p>
            <a:pPr algn="l">
              <a:lnSpc>
                <a:spcPts val="8084"/>
              </a:lnSpc>
            </a:pPr>
            <a:r>
              <a:rPr lang="en-US" sz="8084" spc="-323">
                <a:solidFill>
                  <a:srgbClr val="F6F6F6"/>
                </a:solidFill>
                <a:latin typeface="Arial MT Pro"/>
                <a:ea typeface="Arial MT Pro"/>
                <a:cs typeface="Arial MT Pro"/>
                <a:sym typeface="Arial MT Pro"/>
              </a:rPr>
              <a:t>Developing Rapport through Proxemics:</a:t>
            </a:r>
          </a:p>
        </p:txBody>
      </p:sp>
      <p:sp>
        <p:nvSpPr>
          <p:cNvPr name="TextBox 6" id="6"/>
          <p:cNvSpPr txBox="true"/>
          <p:nvPr/>
        </p:nvSpPr>
        <p:spPr>
          <a:xfrm rot="0">
            <a:off x="8942876" y="2422461"/>
            <a:ext cx="9104221" cy="4005580"/>
          </a:xfrm>
          <a:prstGeom prst="rect">
            <a:avLst/>
          </a:prstGeom>
        </p:spPr>
        <p:txBody>
          <a:bodyPr anchor="t" rtlCol="false" tIns="0" lIns="0" bIns="0" rIns="0">
            <a:spAutoFit/>
          </a:bodyPr>
          <a:lstStyle/>
          <a:p>
            <a:pPr algn="l">
              <a:lnSpc>
                <a:spcPts val="3919"/>
              </a:lnSpc>
            </a:pPr>
            <a:r>
              <a:rPr lang="en-US" sz="2799" spc="-111">
                <a:solidFill>
                  <a:srgbClr val="D8D8D8"/>
                </a:solidFill>
                <a:latin typeface="Arial MT Pro"/>
                <a:ea typeface="Arial MT Pro"/>
                <a:cs typeface="Arial MT Pro"/>
                <a:sym typeface="Arial MT Pro"/>
              </a:rPr>
              <a:t>Developing rapport through proxemics means using space intentionally to foster trust, emotional safety, and connection—especially in crisis response settings where verbal communication may be strained or ineffective.</a:t>
            </a:r>
          </a:p>
          <a:p>
            <a:pPr algn="l">
              <a:lnSpc>
                <a:spcPts val="3919"/>
              </a:lnSpc>
            </a:pPr>
          </a:p>
          <a:p>
            <a:pPr algn="l">
              <a:lnSpc>
                <a:spcPts val="3919"/>
              </a:lnSpc>
            </a:pPr>
            <a:r>
              <a:rPr lang="en-US" sz="2799" spc="-111">
                <a:solidFill>
                  <a:srgbClr val="D8D8D8"/>
                </a:solidFill>
                <a:latin typeface="Arial MT Pro"/>
                <a:ea typeface="Arial MT Pro"/>
                <a:cs typeface="Arial MT Pro"/>
                <a:sym typeface="Arial MT Pro"/>
              </a:rPr>
              <a:t>To build rapport, responders can begin by maintaining a respectful buffer zone that honors personal boundaries while still signaling presence and support. </a:t>
            </a:r>
          </a:p>
        </p:txBody>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731116" y="2276301"/>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Proxemics...</a:t>
            </a:r>
          </a:p>
        </p:txBody>
      </p:sp>
      <p:sp>
        <p:nvSpPr>
          <p:cNvPr name="TextBox 5" id="5"/>
          <p:cNvSpPr txBox="true"/>
          <p:nvPr/>
        </p:nvSpPr>
        <p:spPr>
          <a:xfrm rot="0">
            <a:off x="3038834" y="3745719"/>
            <a:ext cx="11943299" cy="271627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“Proxemics is defined as h</a:t>
            </a:r>
            <a:r>
              <a:rPr lang="en-US" sz="4399">
                <a:solidFill>
                  <a:srgbClr val="FFFFFF"/>
                </a:solidFill>
                <a:latin typeface="Arial MT Pro"/>
                <a:ea typeface="Arial MT Pro"/>
                <a:cs typeface="Arial MT Pro"/>
                <a:sym typeface="Arial MT Pro"/>
              </a:rPr>
              <a:t>ow we influence space by how we occupy space, and when used skillfully, it becomes a silent but powerful tool for building relational  bridges”</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over dir="d"/>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F914D"/>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0" y="3650594"/>
            <a:ext cx="18288000" cy="3863340"/>
          </a:xfrm>
          <a:custGeom>
            <a:avLst/>
            <a:gdLst/>
            <a:ahLst/>
            <a:cxnLst/>
            <a:rect r="r" b="b" t="t" l="l"/>
            <a:pathLst>
              <a:path h="3863340" w="18288000">
                <a:moveTo>
                  <a:pt x="0" y="0"/>
                </a:moveTo>
                <a:lnTo>
                  <a:pt x="18288000" y="0"/>
                </a:lnTo>
                <a:lnTo>
                  <a:pt x="18288000" y="3863340"/>
                </a:lnTo>
                <a:lnTo>
                  <a:pt x="0" y="3863340"/>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1992210" y="651268"/>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2891276" y="-271617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765513" y="9372401"/>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67196" y="9372401"/>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354364" y="9372401"/>
            <a:ext cx="278501" cy="278501"/>
          </a:xfrm>
          <a:prstGeom prst="rect">
            <a:avLst/>
          </a:prstGeom>
        </p:spPr>
      </p:pic>
      <p:sp>
        <p:nvSpPr>
          <p:cNvPr name="TextBox 9" id="9"/>
          <p:cNvSpPr txBox="true"/>
          <p:nvPr/>
        </p:nvSpPr>
        <p:spPr>
          <a:xfrm rot="0">
            <a:off x="2479928" y="6706666"/>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Two - Student Guide </a:t>
            </a:r>
          </a:p>
        </p:txBody>
      </p:sp>
      <p:sp>
        <p:nvSpPr>
          <p:cNvPr name="Freeform 10" id="10"/>
          <p:cNvSpPr/>
          <p:nvPr/>
        </p:nvSpPr>
        <p:spPr>
          <a:xfrm flipH="false" flipV="false" rot="0">
            <a:off x="7573967" y="4171814"/>
            <a:ext cx="5662273" cy="2604646"/>
          </a:xfrm>
          <a:custGeom>
            <a:avLst/>
            <a:gdLst/>
            <a:ahLst/>
            <a:cxnLst/>
            <a:rect r="r" b="b" t="t" l="l"/>
            <a:pathLst>
              <a:path h="2604646" w="5662273">
                <a:moveTo>
                  <a:pt x="0" y="0"/>
                </a:moveTo>
                <a:lnTo>
                  <a:pt x="5662273" y="0"/>
                </a:lnTo>
                <a:lnTo>
                  <a:pt x="5662273" y="2604646"/>
                </a:lnTo>
                <a:lnTo>
                  <a:pt x="0" y="260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1" id="11"/>
          <p:cNvPicPr>
            <a:picLocks noChangeAspect="true"/>
          </p:cNvPicPr>
          <p:nvPr/>
        </p:nvPicPr>
        <p:blipFill>
          <a:blip r:embed="rId10"/>
          <a:stretch>
            <a:fillRect/>
          </a:stretch>
        </p:blipFill>
        <p:spPr>
          <a:xfrm rot="0">
            <a:off x="10688412" y="4210247"/>
            <a:ext cx="2527781" cy="2527781"/>
          </a:xfrm>
          <a:prstGeom prst="rect">
            <a:avLst/>
          </a:prstGeom>
        </p:spPr>
      </p:pic>
      <p:grpSp>
        <p:nvGrpSpPr>
          <p:cNvPr name="Group 12" id="12"/>
          <p:cNvGrpSpPr/>
          <p:nvPr/>
        </p:nvGrpSpPr>
        <p:grpSpPr>
          <a:xfrm rot="0">
            <a:off x="4684332" y="3678522"/>
            <a:ext cx="2721815" cy="3279295"/>
            <a:chOff x="0" y="0"/>
            <a:chExt cx="3629086" cy="4372393"/>
          </a:xfrm>
        </p:grpSpPr>
        <p:sp>
          <p:nvSpPr>
            <p:cNvPr name="Freeform 13" id="13"/>
            <p:cNvSpPr/>
            <p:nvPr/>
          </p:nvSpPr>
          <p:spPr>
            <a:xfrm flipH="false" flipV="false" rot="0">
              <a:off x="0" y="0"/>
              <a:ext cx="3629086" cy="4372393"/>
            </a:xfrm>
            <a:custGeom>
              <a:avLst/>
              <a:gdLst/>
              <a:ahLst/>
              <a:cxnLst/>
              <a:rect r="r" b="b" t="t" l="l"/>
              <a:pathLst>
                <a:path h="4372393" w="3629086">
                  <a:moveTo>
                    <a:pt x="0" y="0"/>
                  </a:moveTo>
                  <a:lnTo>
                    <a:pt x="3629086" y="0"/>
                  </a:lnTo>
                  <a:lnTo>
                    <a:pt x="3629086" y="4372393"/>
                  </a:lnTo>
                  <a:lnTo>
                    <a:pt x="0" y="4372393"/>
                  </a:lnTo>
                  <a:lnTo>
                    <a:pt x="0" y="0"/>
                  </a:lnTo>
                  <a:close/>
                </a:path>
              </a:pathLst>
            </a:custGeom>
            <a:blipFill>
              <a:blip r:embed="rId11"/>
              <a:stretch>
                <a:fillRect l="0" t="0" r="0" b="0"/>
              </a:stretch>
            </a:blipFill>
          </p:spPr>
        </p:sp>
        <p:sp>
          <p:nvSpPr>
            <p:cNvPr name="Freeform 14" id="14"/>
            <p:cNvSpPr/>
            <p:nvPr/>
          </p:nvSpPr>
          <p:spPr>
            <a:xfrm flipH="false" flipV="false" rot="0">
              <a:off x="603557" y="1129685"/>
              <a:ext cx="2390538" cy="1730152"/>
            </a:xfrm>
            <a:custGeom>
              <a:avLst/>
              <a:gdLst/>
              <a:ahLst/>
              <a:cxnLst/>
              <a:rect r="r" b="b" t="t" l="l"/>
              <a:pathLst>
                <a:path h="1730152" w="2390538">
                  <a:moveTo>
                    <a:pt x="0" y="0"/>
                  </a:moveTo>
                  <a:lnTo>
                    <a:pt x="2390538" y="0"/>
                  </a:lnTo>
                  <a:lnTo>
                    <a:pt x="2390538" y="1730152"/>
                  </a:lnTo>
                  <a:lnTo>
                    <a:pt x="0" y="17301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sp>
        <p:nvSpPr>
          <p:cNvPr name="Freeform 3" id="3"/>
          <p:cNvSpPr/>
          <p:nvPr/>
        </p:nvSpPr>
        <p:spPr>
          <a:xfrm flipH="false" flipV="false" rot="0">
            <a:off x="7120277" y="-91647"/>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3">
              <a:alphaModFix amt="31999"/>
            </a:blip>
            <a:stretch>
              <a:fillRect l="0" t="0" r="0" b="0"/>
            </a:stretch>
          </a:blipFill>
        </p:spPr>
      </p:sp>
      <p:sp>
        <p:nvSpPr>
          <p:cNvPr name="Freeform 4" id="4"/>
          <p:cNvSpPr/>
          <p:nvPr/>
        </p:nvSpPr>
        <p:spPr>
          <a:xfrm flipH="false" flipV="false" rot="-9088373">
            <a:off x="9470932" y="219536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grpSp>
        <p:nvGrpSpPr>
          <p:cNvPr name="Group 5" id="5"/>
          <p:cNvGrpSpPr/>
          <p:nvPr/>
        </p:nvGrpSpPr>
        <p:grpSpPr>
          <a:xfrm rot="0">
            <a:off x="-96836" y="-518761"/>
            <a:ext cx="4754847" cy="10805761"/>
            <a:chOff x="0" y="0"/>
            <a:chExt cx="3093720" cy="7030720"/>
          </a:xfrm>
        </p:grpSpPr>
        <p:sp>
          <p:nvSpPr>
            <p:cNvPr name="Freeform 6" id="6"/>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5"/>
              <a:stretch>
                <a:fillRect l="-125731" t="-718" r="-125731" b="0"/>
              </a:stretch>
            </a:blipFill>
          </p:spPr>
        </p:sp>
      </p:gr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Understanding Proxemics</a:t>
            </a:r>
          </a:p>
          <a:p>
            <a:pPr algn="l">
              <a:lnSpc>
                <a:spcPts val="8250"/>
              </a:lnSpc>
            </a:pPr>
            <a:r>
              <a:rPr lang="en-US" sz="3300" spc="-132">
                <a:solidFill>
                  <a:srgbClr val="D8D8D8"/>
                </a:solidFill>
                <a:latin typeface="Poppins"/>
                <a:ea typeface="Poppins"/>
                <a:cs typeface="Poppins"/>
                <a:sym typeface="Poppins"/>
              </a:rPr>
              <a:t>Why Proxemics Matters in Crisis Response</a:t>
            </a:r>
          </a:p>
          <a:p>
            <a:pPr algn="l">
              <a:lnSpc>
                <a:spcPts val="8250"/>
              </a:lnSpc>
            </a:pPr>
            <a:r>
              <a:rPr lang="en-US" sz="3300" spc="-132">
                <a:solidFill>
                  <a:srgbClr val="D8D8D8"/>
                </a:solidFill>
                <a:latin typeface="Poppins"/>
                <a:ea typeface="Poppins"/>
                <a:cs typeface="Poppins"/>
                <a:sym typeface="Poppins"/>
              </a:rPr>
              <a:t>Proxemics &amp; Situational Awarensss</a:t>
            </a:r>
          </a:p>
          <a:p>
            <a:pPr algn="l">
              <a:lnSpc>
                <a:spcPts val="8250"/>
              </a:lnSpc>
            </a:pPr>
            <a:r>
              <a:rPr lang="en-US" sz="3300" spc="-132">
                <a:solidFill>
                  <a:srgbClr val="D8D8D8"/>
                </a:solidFill>
                <a:latin typeface="Poppins"/>
                <a:ea typeface="Poppins"/>
                <a:cs typeface="Poppins"/>
                <a:sym typeface="Poppins"/>
              </a:rPr>
              <a:t>How to Better Utilize Proxemics</a:t>
            </a:r>
          </a:p>
          <a:p>
            <a:pPr algn="l">
              <a:lnSpc>
                <a:spcPts val="8250"/>
              </a:lnSpc>
            </a:pP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F914D"/>
                </a:solidFill>
                <a:latin typeface="Poppins"/>
                <a:ea typeface="Poppins"/>
                <a:cs typeface="Poppins"/>
                <a:sym typeface="Poppins"/>
              </a:rPr>
              <a:t>1. </a:t>
            </a:r>
          </a:p>
          <a:p>
            <a:pPr algn="l">
              <a:lnSpc>
                <a:spcPts val="8250"/>
              </a:lnSpc>
            </a:pPr>
            <a:r>
              <a:rPr lang="en-US" sz="3300" spc="-132">
                <a:solidFill>
                  <a:srgbClr val="FF914D"/>
                </a:solidFill>
                <a:latin typeface="Poppins"/>
                <a:ea typeface="Poppins"/>
                <a:cs typeface="Poppins"/>
                <a:sym typeface="Poppins"/>
              </a:rPr>
              <a:t>2.</a:t>
            </a:r>
          </a:p>
          <a:p>
            <a:pPr algn="l">
              <a:lnSpc>
                <a:spcPts val="8250"/>
              </a:lnSpc>
            </a:pPr>
            <a:r>
              <a:rPr lang="en-US" sz="3300" spc="-132">
                <a:solidFill>
                  <a:srgbClr val="FF914D"/>
                </a:solidFill>
                <a:latin typeface="Poppins"/>
                <a:ea typeface="Poppins"/>
                <a:cs typeface="Poppins"/>
                <a:sym typeface="Poppins"/>
              </a:rPr>
              <a:t>3.</a:t>
            </a:r>
          </a:p>
          <a:p>
            <a:pPr algn="l">
              <a:lnSpc>
                <a:spcPts val="8250"/>
              </a:lnSpc>
            </a:pPr>
            <a:r>
              <a:rPr lang="en-US" sz="3300" spc="-132">
                <a:solidFill>
                  <a:srgbClr val="FF914D"/>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3"/>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F914D"/>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672168" y="0"/>
            <a:ext cx="12842468" cy="10287000"/>
          </a:xfrm>
          <a:custGeom>
            <a:avLst/>
            <a:gdLst/>
            <a:ahLst/>
            <a:cxnLst/>
            <a:rect r="r" b="b" t="t" l="l"/>
            <a:pathLst>
              <a:path h="10287000" w="12842468">
                <a:moveTo>
                  <a:pt x="0" y="0"/>
                </a:moveTo>
                <a:lnTo>
                  <a:pt x="12842468" y="0"/>
                </a:lnTo>
                <a:lnTo>
                  <a:pt x="12842468" y="10287000"/>
                </a:lnTo>
                <a:lnTo>
                  <a:pt x="0" y="10287000"/>
                </a:lnTo>
                <a:lnTo>
                  <a:pt x="0" y="0"/>
                </a:lnTo>
                <a:close/>
              </a:path>
            </a:pathLst>
          </a:custGeom>
          <a:blipFill>
            <a:blip r:embed="rId8"/>
            <a:stretch>
              <a:fillRect l="-3691" t="0" r="0"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24472"/>
            <a:ext cx="9555932" cy="6376413"/>
          </a:xfrm>
          <a:custGeom>
            <a:avLst/>
            <a:gdLst/>
            <a:ahLst/>
            <a:cxnLst/>
            <a:rect r="r" b="b" t="t" l="l"/>
            <a:pathLst>
              <a:path h="6376413" w="9555932">
                <a:moveTo>
                  <a:pt x="0" y="0"/>
                </a:moveTo>
                <a:lnTo>
                  <a:pt x="9555932" y="0"/>
                </a:lnTo>
                <a:lnTo>
                  <a:pt x="9555932" y="6376413"/>
                </a:lnTo>
                <a:lnTo>
                  <a:pt x="0" y="637641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914D"/>
                </a:solidFill>
                <a:latin typeface="Arial MT Pro Bold"/>
                <a:ea typeface="Arial MT Pro Bold"/>
                <a:cs typeface="Arial MT Pro Bold"/>
                <a:sym typeface="Arial MT Pro Bold"/>
              </a:rPr>
              <a:t>Understanding Proxemics...</a:t>
            </a:r>
          </a:p>
        </p:txBody>
      </p:sp>
      <p:sp>
        <p:nvSpPr>
          <p:cNvPr name="TextBox 7" id="7"/>
          <p:cNvSpPr txBox="true"/>
          <p:nvPr/>
        </p:nvSpPr>
        <p:spPr>
          <a:xfrm rot="0">
            <a:off x="11022931" y="2484349"/>
            <a:ext cx="5905424" cy="46634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Welcome to today's lesson</a:t>
            </a:r>
            <a:r>
              <a:rPr lang="en-US" sz="2548">
                <a:solidFill>
                  <a:srgbClr val="FFFFFF"/>
                </a:solidFill>
                <a:latin typeface="Arial MT Pro"/>
                <a:ea typeface="Arial MT Pro"/>
                <a:cs typeface="Arial MT Pro"/>
                <a:sym typeface="Arial MT Pro"/>
              </a:rPr>
              <a:t> on Proxemics. The MAB definition of proxemics is how we influence space by how we occupy space.</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This crucial skill set helps provide the distance needed to help see and read crisis variables when responding to workplace violence.</a:t>
            </a:r>
          </a:p>
          <a:p>
            <a:pPr algn="l">
              <a:lnSpc>
                <a:spcPts val="3312"/>
              </a:lnSpc>
            </a:pPr>
            <a:r>
              <a:rPr lang="en-US" sz="2548">
                <a:solidFill>
                  <a:srgbClr val="FFFFFF"/>
                </a:solidFill>
                <a:latin typeface="Arial MT Pro"/>
                <a:ea typeface="Arial MT Pro"/>
                <a:cs typeface="Arial MT Pro"/>
                <a:sym typeface="Arial MT Pro"/>
              </a:rPr>
              <a:t>Now, lets begin...</a:t>
            </a:r>
          </a:p>
          <a:p>
            <a:pPr algn="l">
              <a:lnSpc>
                <a:spcPts val="3312"/>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Intimate Space...</a:t>
            </a:r>
          </a:p>
        </p:txBody>
      </p:sp>
      <p:sp>
        <p:nvSpPr>
          <p:cNvPr name="TextBox 6" id="6"/>
          <p:cNvSpPr txBox="true"/>
          <p:nvPr/>
        </p:nvSpPr>
        <p:spPr>
          <a:xfrm rot="0">
            <a:off x="10966299" y="2484349"/>
            <a:ext cx="6515171" cy="59207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There are four basic levels</a:t>
            </a:r>
            <a:r>
              <a:rPr lang="en-US" sz="2548">
                <a:solidFill>
                  <a:srgbClr val="FFFFFF"/>
                </a:solidFill>
                <a:latin typeface="Arial MT Pro"/>
                <a:ea typeface="Arial MT Pro"/>
                <a:cs typeface="Arial MT Pro"/>
                <a:sym typeface="Arial MT Pro"/>
              </a:rPr>
              <a:t> of measured proxemic influence.</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The first influential measurement starts with intimate space, usually representing 0 to 2 feet away from the patient, the zone reserved for close relationships.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For those who work in the healthcare field, this is the space we enter when providing direct patient care, like administering a vaccine. It's vital to be aware of this boundary and respect it to build trust.</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570074"/>
            <a:ext cx="9610673" cy="5406004"/>
          </a:xfrm>
          <a:custGeom>
            <a:avLst/>
            <a:gdLst/>
            <a:ahLst/>
            <a:cxnLst/>
            <a:rect r="r" b="b" t="t" l="l"/>
            <a:pathLst>
              <a:path h="5406004" w="9610673">
                <a:moveTo>
                  <a:pt x="0" y="0"/>
                </a:moveTo>
                <a:lnTo>
                  <a:pt x="9610673" y="0"/>
                </a:lnTo>
                <a:lnTo>
                  <a:pt x="9610673" y="5406004"/>
                </a:lnTo>
                <a:lnTo>
                  <a:pt x="0" y="5406004"/>
                </a:lnTo>
                <a:lnTo>
                  <a:pt x="0" y="0"/>
                </a:lnTo>
                <a:close/>
              </a:path>
            </a:pathLst>
          </a:custGeom>
          <a:blipFill>
            <a:blip r:embed="rId4"/>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Personal </a:t>
            </a:r>
            <a:r>
              <a:rPr lang="en-US" sz="4149" b="true">
                <a:solidFill>
                  <a:srgbClr val="FFFFFF"/>
                </a:solidFill>
                <a:latin typeface="Arial MT Pro Bold"/>
                <a:ea typeface="Arial MT Pro Bold"/>
                <a:cs typeface="Arial MT Pro Bold"/>
                <a:sym typeface="Arial MT Pro Bold"/>
              </a:rPr>
              <a:t>Space...</a:t>
            </a:r>
          </a:p>
        </p:txBody>
      </p:sp>
      <p:sp>
        <p:nvSpPr>
          <p:cNvPr name="TextBox 6" id="6"/>
          <p:cNvSpPr txBox="true"/>
          <p:nvPr/>
        </p:nvSpPr>
        <p:spPr>
          <a:xfrm rot="0">
            <a:off x="11022931" y="2354773"/>
            <a:ext cx="6515171" cy="42443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Next is</a:t>
            </a:r>
            <a:r>
              <a:rPr lang="en-US" sz="2548">
                <a:solidFill>
                  <a:srgbClr val="FFFFFF"/>
                </a:solidFill>
                <a:latin typeface="Arial MT Pro"/>
                <a:ea typeface="Arial MT Pro"/>
                <a:cs typeface="Arial MT Pro"/>
                <a:sym typeface="Arial MT Pro"/>
              </a:rPr>
              <a:t> personal space, measured 2 to 4 feet from the patient, the comfortable distance for interactions with friends and family.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In a healthcare setting, this might be the distance you maintain when discussing a patient's care plan with their loved ones. Maintaining this space helps foster open communication.</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440498"/>
            <a:ext cx="9610673" cy="5406004"/>
          </a:xfrm>
          <a:custGeom>
            <a:avLst/>
            <a:gdLst/>
            <a:ahLst/>
            <a:cxnLst/>
            <a:rect r="r" b="b" t="t" l="l"/>
            <a:pathLst>
              <a:path h="5406004" w="9610673">
                <a:moveTo>
                  <a:pt x="0" y="0"/>
                </a:moveTo>
                <a:lnTo>
                  <a:pt x="9610673" y="0"/>
                </a:lnTo>
                <a:lnTo>
                  <a:pt x="9610673" y="5406004"/>
                </a:lnTo>
                <a:lnTo>
                  <a:pt x="0" y="5406004"/>
                </a:lnTo>
                <a:lnTo>
                  <a:pt x="0" y="0"/>
                </a:lnTo>
                <a:close/>
              </a:path>
            </a:pathLst>
          </a:custGeom>
          <a:blipFill>
            <a:blip r:embed="rId4"/>
            <a:stretch>
              <a:fillRect l="0" t="0"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Social </a:t>
            </a:r>
            <a:r>
              <a:rPr lang="en-US" sz="4149" b="true">
                <a:solidFill>
                  <a:srgbClr val="FFFFFF"/>
                </a:solidFill>
                <a:latin typeface="Arial MT Pro Bold"/>
                <a:ea typeface="Arial MT Pro Bold"/>
                <a:cs typeface="Arial MT Pro Bold"/>
                <a:sym typeface="Arial MT Pro Bold"/>
              </a:rPr>
              <a:t>Space...</a:t>
            </a:r>
          </a:p>
        </p:txBody>
      </p:sp>
      <p:sp>
        <p:nvSpPr>
          <p:cNvPr name="TextBox 6" id="6"/>
          <p:cNvSpPr txBox="true"/>
          <p:nvPr/>
        </p:nvSpPr>
        <p:spPr>
          <a:xfrm rot="0">
            <a:off x="11022931" y="2484349"/>
            <a:ext cx="6515171" cy="38252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Now, let's</a:t>
            </a:r>
            <a:r>
              <a:rPr lang="en-US" sz="2548">
                <a:solidFill>
                  <a:srgbClr val="FFFFFF"/>
                </a:solidFill>
                <a:latin typeface="Arial MT Pro"/>
                <a:ea typeface="Arial MT Pro"/>
                <a:cs typeface="Arial MT Pro"/>
                <a:sym typeface="Arial MT Pro"/>
              </a:rPr>
              <a:t> consider social space, measured 4 to 12 feet from the patient, the distance we keep with acquaintances.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Think of interactions in a shared workspace or during a team meeting. Being mindful of this distance to promote a professional and comfortable environment.</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02031" y="2570074"/>
            <a:ext cx="9633341" cy="5418754"/>
          </a:xfrm>
          <a:custGeom>
            <a:avLst/>
            <a:gdLst/>
            <a:ahLst/>
            <a:cxnLst/>
            <a:rect r="r" b="b" t="t" l="l"/>
            <a:pathLst>
              <a:path h="5418754" w="9633341">
                <a:moveTo>
                  <a:pt x="0" y="0"/>
                </a:moveTo>
                <a:lnTo>
                  <a:pt x="9633341" y="0"/>
                </a:lnTo>
                <a:lnTo>
                  <a:pt x="9633341" y="5418755"/>
                </a:lnTo>
                <a:lnTo>
                  <a:pt x="0" y="5418755"/>
                </a:lnTo>
                <a:lnTo>
                  <a:pt x="0" y="0"/>
                </a:lnTo>
                <a:close/>
              </a:path>
            </a:pathLst>
          </a:custGeom>
          <a:blipFill>
            <a:blip r:embed="rId4"/>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Public </a:t>
            </a:r>
            <a:r>
              <a:rPr lang="en-US" sz="4149" b="true">
                <a:solidFill>
                  <a:srgbClr val="FFFFFF"/>
                </a:solidFill>
                <a:latin typeface="Arial MT Pro Bold"/>
                <a:ea typeface="Arial MT Pro Bold"/>
                <a:cs typeface="Arial MT Pro Bold"/>
                <a:sym typeface="Arial MT Pro Bold"/>
              </a:rPr>
              <a:t>Space...</a:t>
            </a:r>
          </a:p>
        </p:txBody>
      </p:sp>
      <p:sp>
        <p:nvSpPr>
          <p:cNvPr name="TextBox 6" id="6"/>
          <p:cNvSpPr txBox="true"/>
          <p:nvPr/>
        </p:nvSpPr>
        <p:spPr>
          <a:xfrm rot="0">
            <a:off x="11022931" y="2238993"/>
            <a:ext cx="6515171" cy="38252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Finally, we have public space,</a:t>
            </a:r>
            <a:r>
              <a:rPr lang="en-US" sz="2548">
                <a:solidFill>
                  <a:srgbClr val="FFFFFF"/>
                </a:solidFill>
                <a:latin typeface="Arial MT Pro"/>
                <a:ea typeface="Arial MT Pro"/>
                <a:cs typeface="Arial MT Pro"/>
                <a:sym typeface="Arial MT Pro"/>
              </a:rPr>
              <a:t> measured 12 feet or more away from the patient, used for public speaking or addressing a large group.</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 This is the distance we maintain when giving presentations or addressing a crowd. Understanding this distance helps project confidence and maintain control.</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324718"/>
            <a:ext cx="9839172" cy="5534534"/>
          </a:xfrm>
          <a:custGeom>
            <a:avLst/>
            <a:gdLst/>
            <a:ahLst/>
            <a:cxnLst/>
            <a:rect r="r" b="b" t="t" l="l"/>
            <a:pathLst>
              <a:path h="5534534" w="9839172">
                <a:moveTo>
                  <a:pt x="0" y="0"/>
                </a:moveTo>
                <a:lnTo>
                  <a:pt x="9839172" y="0"/>
                </a:lnTo>
                <a:lnTo>
                  <a:pt x="9839172" y="5534535"/>
                </a:lnTo>
                <a:lnTo>
                  <a:pt x="0" y="5534535"/>
                </a:lnTo>
                <a:lnTo>
                  <a:pt x="0" y="0"/>
                </a:lnTo>
                <a:close/>
              </a:path>
            </a:pathLst>
          </a:custGeom>
          <a:blipFill>
            <a:blip r:embed="rId4"/>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DAG2jXtVsvA</dc:identifier>
  <dcterms:modified xsi:type="dcterms:W3CDTF">2011-08-01T06:04:30Z</dcterms:modified>
  <cp:revision>1</cp:revision>
  <dc:title>M1 Basic MAB -  PPT - Slides - Book Two - Lesson 6 - Understanding Proxemics</dc:title>
</cp:coreProperties>
</file>