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18288000" cy="10287000"/>
  <p:notesSz cx="6858000" cy="9144000"/>
  <p:embeddedFontLst>
    <p:embeddedFont>
      <p:font typeface="Agrandir" charset="1" panose="00000500000000000000"/>
      <p:regular r:id="rId27"/>
    </p:embeddedFont>
    <p:embeddedFont>
      <p:font typeface="Poppins" charset="1" panose="00000500000000000000"/>
      <p:regular r:id="rId28"/>
    </p:embeddedFont>
    <p:embeddedFont>
      <p:font typeface="Poppins Bold" charset="1" panose="00000800000000000000"/>
      <p:regular r:id="rId29"/>
    </p:embeddedFont>
    <p:embeddedFont>
      <p:font typeface="Poppins Italics" charset="1" panose="00000500000000000000"/>
      <p:regular r:id="rId30"/>
    </p:embeddedFont>
    <p:embeddedFont>
      <p:font typeface="Arial MT Pro" charset="1" panose="020B0502020202020204"/>
      <p:regular r:id="rId31"/>
    </p:embeddedFont>
    <p:embeddedFont>
      <p:font typeface="Arial MT Pro Bold" charset="1" panose="020B0802020202020204"/>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3.png" Type="http://schemas.openxmlformats.org/officeDocument/2006/relationships/image"/><Relationship Id="rId4" Target="../media/image4.gif"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4.png" Type="http://schemas.openxmlformats.org/officeDocument/2006/relationships/image"/><Relationship Id="rId4" Target="../media/image4.gif"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4.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media/image16.jpeg" Type="http://schemas.openxmlformats.org/officeDocument/2006/relationships/image"/><Relationship Id="rId6" Target="../media/image7.png" Type="http://schemas.openxmlformats.org/officeDocument/2006/relationships/image"/><Relationship Id="rId7" Target="../media/image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4.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1.png" Type="http://schemas.openxmlformats.org/officeDocument/2006/relationships/image"/><Relationship Id="rId4" Target="../media/image4.gi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2.png" Type="http://schemas.openxmlformats.org/officeDocument/2006/relationships/image"/><Relationship Id="rId4" Target="../media/image4.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675535" y="9392627"/>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182636" y="9392627"/>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167967" y="9392627"/>
            <a:ext cx="278501" cy="278501"/>
          </a:xfrm>
          <a:prstGeom prst="rect">
            <a:avLst/>
          </a:prstGeom>
        </p:spPr>
      </p:pic>
      <p:sp>
        <p:nvSpPr>
          <p:cNvPr name="Freeform 8" id="8"/>
          <p:cNvSpPr/>
          <p:nvPr/>
        </p:nvSpPr>
        <p:spPr>
          <a:xfrm flipH="false" flipV="false" rot="0">
            <a:off x="-377158" y="3980321"/>
            <a:ext cx="19042315" cy="4022689"/>
          </a:xfrm>
          <a:custGeom>
            <a:avLst/>
            <a:gdLst/>
            <a:ahLst/>
            <a:cxnLst/>
            <a:rect r="r" b="b" t="t" l="l"/>
            <a:pathLst>
              <a:path h="4022689" w="19042315">
                <a:moveTo>
                  <a:pt x="0" y="0"/>
                </a:moveTo>
                <a:lnTo>
                  <a:pt x="19042316" y="0"/>
                </a:lnTo>
                <a:lnTo>
                  <a:pt x="19042316" y="4022689"/>
                </a:lnTo>
                <a:lnTo>
                  <a:pt x="0" y="4022689"/>
                </a:lnTo>
                <a:lnTo>
                  <a:pt x="0" y="0"/>
                </a:lnTo>
                <a:close/>
              </a:path>
            </a:pathLst>
          </a:custGeom>
          <a:blipFill>
            <a:blip r:embed="rId6">
              <a:alphaModFix amt="64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4138737" y="4739014"/>
            <a:ext cx="13120563" cy="2078355"/>
          </a:xfrm>
          <a:prstGeom prst="rect">
            <a:avLst/>
          </a:prstGeom>
        </p:spPr>
        <p:txBody>
          <a:bodyPr anchor="t" rtlCol="false" tIns="0" lIns="0" bIns="0" rIns="0">
            <a:spAutoFit/>
          </a:bodyPr>
          <a:lstStyle/>
          <a:p>
            <a:pPr algn="l">
              <a:lnSpc>
                <a:spcPts val="7200"/>
              </a:lnSpc>
            </a:pPr>
            <a:r>
              <a:rPr lang="en-US" sz="7200" spc="-288">
                <a:solidFill>
                  <a:srgbClr val="FF914D"/>
                </a:solidFill>
                <a:latin typeface="Agrandir"/>
                <a:ea typeface="Agrandir"/>
                <a:cs typeface="Agrandir"/>
                <a:sym typeface="Agrandir"/>
              </a:rPr>
              <a:t>M1 Basic MAB - Book Two: Lesson 4 - Visual Communication</a:t>
            </a:r>
          </a:p>
        </p:txBody>
      </p:sp>
      <p:sp>
        <p:nvSpPr>
          <p:cNvPr name="TextBox 10" id="10"/>
          <p:cNvSpPr txBox="true"/>
          <p:nvPr/>
        </p:nvSpPr>
        <p:spPr>
          <a:xfrm rot="0">
            <a:off x="2648220"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4114800" cy="961110"/>
          </a:xfrm>
        </p:grpSpPr>
        <p:grpSp>
          <p:nvGrpSpPr>
            <p:cNvPr name="Group 12" id="12"/>
            <p:cNvGrpSpPr/>
            <p:nvPr/>
          </p:nvGrpSpPr>
          <p:grpSpPr>
            <a:xfrm rot="0">
              <a:off x="0" y="0"/>
              <a:ext cx="4114800" cy="961110"/>
              <a:chOff x="0" y="0"/>
              <a:chExt cx="812800" cy="189849"/>
            </a:xfrm>
          </p:grpSpPr>
          <p:sp>
            <p:nvSpPr>
              <p:cNvPr name="Freeform 13" id="13"/>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F914D"/>
                </a:solidFill>
                <a:prstDash val="solid"/>
                <a:round/>
              </a:ln>
            </p:spPr>
          </p:sp>
          <p:sp>
            <p:nvSpPr>
              <p:cNvPr name="TextBox 14" id="14"/>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F914D"/>
                  </a:solidFill>
                  <a:latin typeface="Poppins Bold"/>
                  <a:ea typeface="Poppins Bold"/>
                  <a:cs typeface="Poppins Bold"/>
                  <a:sym typeface="Poppins Bold"/>
                </a:rPr>
                <a:t>GET STARTED</a:t>
              </a:r>
            </a:p>
          </p:txBody>
        </p:sp>
      </p:grpSp>
      <p:sp>
        <p:nvSpPr>
          <p:cNvPr name="TextBox 17" id="1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8" id="18"/>
          <p:cNvGrpSpPr/>
          <p:nvPr/>
        </p:nvGrpSpPr>
        <p:grpSpPr>
          <a:xfrm rot="0">
            <a:off x="1796652" y="4503652"/>
            <a:ext cx="1920385" cy="2313717"/>
            <a:chOff x="0" y="0"/>
            <a:chExt cx="2560514" cy="3084956"/>
          </a:xfrm>
        </p:grpSpPr>
        <p:sp>
          <p:nvSpPr>
            <p:cNvPr name="Freeform 19" id="19"/>
            <p:cNvSpPr/>
            <p:nvPr/>
          </p:nvSpPr>
          <p:spPr>
            <a:xfrm flipH="false" flipV="false" rot="0">
              <a:off x="0" y="0"/>
              <a:ext cx="2560514" cy="3084956"/>
            </a:xfrm>
            <a:custGeom>
              <a:avLst/>
              <a:gdLst/>
              <a:ahLst/>
              <a:cxnLst/>
              <a:rect r="r" b="b" t="t" l="l"/>
              <a:pathLst>
                <a:path h="3084956" w="2560514">
                  <a:moveTo>
                    <a:pt x="0" y="0"/>
                  </a:moveTo>
                  <a:lnTo>
                    <a:pt x="2560514" y="0"/>
                  </a:lnTo>
                  <a:lnTo>
                    <a:pt x="2560514" y="3084956"/>
                  </a:lnTo>
                  <a:lnTo>
                    <a:pt x="0" y="3084956"/>
                  </a:lnTo>
                  <a:lnTo>
                    <a:pt x="0" y="0"/>
                  </a:lnTo>
                  <a:close/>
                </a:path>
              </a:pathLst>
            </a:custGeom>
            <a:blipFill>
              <a:blip r:embed="rId10"/>
              <a:stretch>
                <a:fillRect l="0" t="0" r="0" b="0"/>
              </a:stretch>
            </a:blipFill>
          </p:spPr>
        </p:sp>
        <p:sp>
          <p:nvSpPr>
            <p:cNvPr name="Freeform 20" id="20"/>
            <p:cNvSpPr/>
            <p:nvPr/>
          </p:nvSpPr>
          <p:spPr>
            <a:xfrm flipH="false" flipV="false" rot="0">
              <a:off x="425842" y="797053"/>
              <a:ext cx="1686652" cy="1220714"/>
            </a:xfrm>
            <a:custGeom>
              <a:avLst/>
              <a:gdLst/>
              <a:ahLst/>
              <a:cxnLst/>
              <a:rect r="r" b="b" t="t" l="l"/>
              <a:pathLst>
                <a:path h="1220714" w="1686652">
                  <a:moveTo>
                    <a:pt x="0" y="0"/>
                  </a:moveTo>
                  <a:lnTo>
                    <a:pt x="1686652" y="0"/>
                  </a:lnTo>
                  <a:lnTo>
                    <a:pt x="1686652" y="1220714"/>
                  </a:lnTo>
                  <a:lnTo>
                    <a:pt x="0" y="122071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grpSp>
        <p:nvGrpSpPr>
          <p:cNvPr name="Group 4" id="4"/>
          <p:cNvGrpSpPr/>
          <p:nvPr/>
        </p:nvGrpSpPr>
        <p:grpSpPr>
          <a:xfrm rot="0">
            <a:off x="10116119" y="-1079353"/>
            <a:ext cx="8286064" cy="11972436"/>
            <a:chOff x="0" y="0"/>
            <a:chExt cx="4356481" cy="6294628"/>
          </a:xfrm>
        </p:grpSpPr>
        <p:sp>
          <p:nvSpPr>
            <p:cNvPr name="Freeform 5" id="5"/>
            <p:cNvSpPr/>
            <p:nvPr/>
          </p:nvSpPr>
          <p:spPr>
            <a:xfrm flipH="false" flipV="false" rot="0">
              <a:off x="-31496" y="-27432"/>
              <a:ext cx="4387850" cy="6322060"/>
            </a:xfrm>
            <a:custGeom>
              <a:avLst/>
              <a:gdLst/>
              <a:ahLst/>
              <a:cxnLst/>
              <a:rect r="r" b="b" t="t" l="l"/>
              <a:pathLst>
                <a:path h="6322060" w="4387850">
                  <a:moveTo>
                    <a:pt x="4102481" y="509397"/>
                  </a:moveTo>
                  <a:cubicBezTo>
                    <a:pt x="4259453" y="543560"/>
                    <a:pt x="4387850" y="702945"/>
                    <a:pt x="4387850" y="863600"/>
                  </a:cubicBezTo>
                  <a:lnTo>
                    <a:pt x="4387850" y="6029960"/>
                  </a:lnTo>
                  <a:cubicBezTo>
                    <a:pt x="4387850" y="6190615"/>
                    <a:pt x="4256405" y="6322060"/>
                    <a:pt x="4095750" y="6322060"/>
                  </a:cubicBezTo>
                  <a:lnTo>
                    <a:pt x="258699" y="6322060"/>
                  </a:lnTo>
                  <a:cubicBezTo>
                    <a:pt x="98044" y="6322060"/>
                    <a:pt x="0" y="6194933"/>
                    <a:pt x="40767" y="6039485"/>
                  </a:cubicBezTo>
                  <a:lnTo>
                    <a:pt x="1560449" y="254508"/>
                  </a:lnTo>
                  <a:cubicBezTo>
                    <a:pt x="1601216" y="99187"/>
                    <a:pt x="1763141" y="0"/>
                    <a:pt x="1920113" y="34163"/>
                  </a:cubicBezTo>
                  <a:lnTo>
                    <a:pt x="4102481" y="509397"/>
                  </a:lnTo>
                  <a:close/>
                </a:path>
              </a:pathLst>
            </a:custGeom>
            <a:blipFill>
              <a:blip r:embed="rId3"/>
              <a:stretch>
                <a:fillRect l="-58235" t="0" r="-58235" b="0"/>
              </a:stretch>
            </a:blipFill>
          </p:spPr>
        </p:sp>
      </p:grpSp>
      <p:sp>
        <p:nvSpPr>
          <p:cNvPr name="TextBox 6" id="6"/>
          <p:cNvSpPr txBox="true"/>
          <p:nvPr/>
        </p:nvSpPr>
        <p:spPr>
          <a:xfrm rot="0">
            <a:off x="1028700" y="410895"/>
            <a:ext cx="8115300" cy="2662786"/>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Body Language...</a:t>
            </a:r>
          </a:p>
        </p:txBody>
      </p:sp>
      <p:sp>
        <p:nvSpPr>
          <p:cNvPr name="TextBox 7" id="7"/>
          <p:cNvSpPr txBox="true"/>
          <p:nvPr/>
        </p:nvSpPr>
        <p:spPr>
          <a:xfrm rot="0">
            <a:off x="1550660" y="4422995"/>
            <a:ext cx="8781424" cy="872490"/>
          </a:xfrm>
          <a:prstGeom prst="rect">
            <a:avLst/>
          </a:prstGeom>
        </p:spPr>
        <p:txBody>
          <a:bodyPr anchor="t" rtlCol="false" tIns="0" lIns="0" bIns="0" rIns="0">
            <a:spAutoFit/>
          </a:bodyPr>
          <a:lstStyle/>
          <a:p>
            <a:pPr algn="l">
              <a:lnSpc>
                <a:spcPts val="3359"/>
              </a:lnSpc>
            </a:pPr>
            <a:r>
              <a:rPr lang="en-US" sz="2400" spc="-96">
                <a:solidFill>
                  <a:srgbClr val="D8D8D8"/>
                </a:solidFill>
                <a:latin typeface="Arial MT Pro"/>
                <a:ea typeface="Arial MT Pro"/>
                <a:cs typeface="Arial MT Pro"/>
                <a:sym typeface="Arial MT Pro"/>
              </a:rPr>
              <a:t>Body language and posture play a crucial role in communication, often conveying emotions and intentions without words.</a:t>
            </a:r>
          </a:p>
        </p:txBody>
      </p:sp>
      <p:sp>
        <p:nvSpPr>
          <p:cNvPr name="TextBox 8" id="8"/>
          <p:cNvSpPr txBox="true"/>
          <p:nvPr/>
        </p:nvSpPr>
        <p:spPr>
          <a:xfrm rot="0">
            <a:off x="1550660" y="6457365"/>
            <a:ext cx="8781424" cy="2548890"/>
          </a:xfrm>
          <a:prstGeom prst="rect">
            <a:avLst/>
          </a:prstGeom>
        </p:spPr>
        <p:txBody>
          <a:bodyPr anchor="t" rtlCol="false" tIns="0" lIns="0" bIns="0" rIns="0">
            <a:spAutoFit/>
          </a:bodyPr>
          <a:lstStyle/>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Open po</a:t>
            </a:r>
            <a:r>
              <a:rPr lang="en-US" sz="2400" spc="-96">
                <a:solidFill>
                  <a:srgbClr val="D8D8D8"/>
                </a:solidFill>
                <a:latin typeface="Arial MT Pro"/>
                <a:ea typeface="Arial MT Pro"/>
                <a:cs typeface="Arial MT Pro"/>
                <a:sym typeface="Arial MT Pro"/>
              </a:rPr>
              <a:t>sture – Standing or sitting with uncrossed arms and a relaxed sta</a:t>
            </a:r>
            <a:r>
              <a:rPr lang="en-US" sz="2400" spc="-96">
                <a:solidFill>
                  <a:srgbClr val="D8D8D8"/>
                </a:solidFill>
                <a:latin typeface="Arial MT Pro"/>
                <a:ea typeface="Arial MT Pro"/>
                <a:cs typeface="Arial MT Pro"/>
                <a:sym typeface="Arial MT Pro"/>
              </a:rPr>
              <a:t>nc</a:t>
            </a:r>
            <a:r>
              <a:rPr lang="en-US" sz="2400" spc="-96">
                <a:solidFill>
                  <a:srgbClr val="D8D8D8"/>
                </a:solidFill>
                <a:latin typeface="Arial MT Pro"/>
                <a:ea typeface="Arial MT Pro"/>
                <a:cs typeface="Arial MT Pro"/>
                <a:sym typeface="Arial MT Pro"/>
              </a:rPr>
              <a:t>e signals approachability and willingness to engage.</a:t>
            </a:r>
          </a:p>
          <a:p>
            <a:pPr algn="l">
              <a:lnSpc>
                <a:spcPts val="3359"/>
              </a:lnSpc>
            </a:pPr>
          </a:p>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Closed posture – Crossed arms or legs may indicate defensiveness, discomfort, or disinterest.</a:t>
            </a:r>
          </a:p>
          <a:p>
            <a:pPr algn="l">
              <a:lnSpc>
                <a:spcPts val="3359"/>
              </a:lnSpc>
            </a:pPr>
          </a:p>
        </p:txBody>
      </p:sp>
      <p:sp>
        <p:nvSpPr>
          <p:cNvPr name="TextBox 9" id="9"/>
          <p:cNvSpPr txBox="true"/>
          <p:nvPr/>
        </p:nvSpPr>
        <p:spPr>
          <a:xfrm rot="0">
            <a:off x="1550660" y="3567043"/>
            <a:ext cx="3999210" cy="630555"/>
          </a:xfrm>
          <a:prstGeom prst="rect">
            <a:avLst/>
          </a:prstGeom>
        </p:spPr>
        <p:txBody>
          <a:bodyPr anchor="t" rtlCol="false" tIns="0" lIns="0" bIns="0" rIns="0">
            <a:spAutoFit/>
          </a:bodyPr>
          <a:lstStyle/>
          <a:p>
            <a:pPr algn="l">
              <a:lnSpc>
                <a:spcPts val="4620"/>
              </a:lnSpc>
            </a:pPr>
            <a:r>
              <a:rPr lang="en-US" sz="3300" spc="-132">
                <a:solidFill>
                  <a:srgbClr val="F3DD52"/>
                </a:solidFill>
                <a:latin typeface="Arial MT Pro"/>
                <a:ea typeface="Arial MT Pro"/>
                <a:cs typeface="Arial MT Pro"/>
                <a:sym typeface="Arial MT Pro"/>
              </a:rPr>
              <a:t>Defining:</a:t>
            </a:r>
          </a:p>
        </p:txBody>
      </p:sp>
      <p:sp>
        <p:nvSpPr>
          <p:cNvPr name="TextBox 10" id="10"/>
          <p:cNvSpPr txBox="true"/>
          <p:nvPr/>
        </p:nvSpPr>
        <p:spPr>
          <a:xfrm rot="0">
            <a:off x="1550660" y="5142238"/>
            <a:ext cx="8565458" cy="1792605"/>
          </a:xfrm>
          <a:prstGeom prst="rect">
            <a:avLst/>
          </a:prstGeom>
        </p:spPr>
        <p:txBody>
          <a:bodyPr anchor="t" rtlCol="false" tIns="0" lIns="0" bIns="0" rIns="0">
            <a:spAutoFit/>
          </a:bodyPr>
          <a:lstStyle/>
          <a:p>
            <a:pPr algn="l">
              <a:lnSpc>
                <a:spcPts val="4620"/>
              </a:lnSpc>
            </a:pPr>
          </a:p>
          <a:p>
            <a:pPr algn="l">
              <a:lnSpc>
                <a:spcPts val="4620"/>
              </a:lnSpc>
            </a:pPr>
            <a:r>
              <a:rPr lang="en-US" sz="3300" spc="-132">
                <a:solidFill>
                  <a:srgbClr val="F3DD52"/>
                </a:solidFill>
                <a:latin typeface="Arial MT Pro"/>
                <a:ea typeface="Arial MT Pro"/>
                <a:cs typeface="Arial MT Pro"/>
                <a:sym typeface="Arial MT Pro"/>
              </a:rPr>
              <a:t>Cre</a:t>
            </a:r>
            <a:r>
              <a:rPr lang="en-US" sz="3300" spc="-132">
                <a:solidFill>
                  <a:srgbClr val="F3DD52"/>
                </a:solidFill>
                <a:latin typeface="Arial MT Pro"/>
                <a:ea typeface="Arial MT Pro"/>
                <a:cs typeface="Arial MT Pro"/>
                <a:sym typeface="Arial MT Pro"/>
              </a:rPr>
              <a:t>ating an Open vs. Closed Posture</a:t>
            </a:r>
          </a:p>
          <a:p>
            <a:pPr algn="l">
              <a:lnSpc>
                <a:spcPts val="4620"/>
              </a:lnSpc>
            </a:pPr>
          </a:p>
        </p:txBody>
      </p:sp>
      <p:pic>
        <p:nvPicPr>
          <p:cNvPr name="Picture 11" id="11"/>
          <p:cNvPicPr>
            <a:picLocks noChangeAspect="true"/>
          </p:cNvPicPr>
          <p:nvPr/>
        </p:nvPicPr>
        <p:blipFill>
          <a:blip r:embed="rId4"/>
          <a:srcRect l="0" t="0" r="0" b="0"/>
          <a:stretch>
            <a:fillRect/>
          </a:stretch>
        </p:blipFill>
        <p:spPr>
          <a:xfrm flipH="false" flipV="false" rot="0">
            <a:off x="1028700" y="3830023"/>
            <a:ext cx="278501" cy="278501"/>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1028700" y="5965965"/>
            <a:ext cx="278501" cy="278501"/>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grpSp>
        <p:nvGrpSpPr>
          <p:cNvPr name="Group 4" id="4"/>
          <p:cNvGrpSpPr/>
          <p:nvPr/>
        </p:nvGrpSpPr>
        <p:grpSpPr>
          <a:xfrm rot="0">
            <a:off x="10116119" y="-1079353"/>
            <a:ext cx="8286064" cy="11972436"/>
            <a:chOff x="0" y="0"/>
            <a:chExt cx="4356481" cy="6294628"/>
          </a:xfrm>
        </p:grpSpPr>
        <p:sp>
          <p:nvSpPr>
            <p:cNvPr name="Freeform 5" id="5"/>
            <p:cNvSpPr/>
            <p:nvPr/>
          </p:nvSpPr>
          <p:spPr>
            <a:xfrm flipH="false" flipV="false" rot="0">
              <a:off x="-31496" y="-27432"/>
              <a:ext cx="4387850" cy="6322060"/>
            </a:xfrm>
            <a:custGeom>
              <a:avLst/>
              <a:gdLst/>
              <a:ahLst/>
              <a:cxnLst/>
              <a:rect r="r" b="b" t="t" l="l"/>
              <a:pathLst>
                <a:path h="6322060" w="4387850">
                  <a:moveTo>
                    <a:pt x="4102481" y="509397"/>
                  </a:moveTo>
                  <a:cubicBezTo>
                    <a:pt x="4259453" y="543560"/>
                    <a:pt x="4387850" y="702945"/>
                    <a:pt x="4387850" y="863600"/>
                  </a:cubicBezTo>
                  <a:lnTo>
                    <a:pt x="4387850" y="6029960"/>
                  </a:lnTo>
                  <a:cubicBezTo>
                    <a:pt x="4387850" y="6190615"/>
                    <a:pt x="4256405" y="6322060"/>
                    <a:pt x="4095750" y="6322060"/>
                  </a:cubicBezTo>
                  <a:lnTo>
                    <a:pt x="258699" y="6322060"/>
                  </a:lnTo>
                  <a:cubicBezTo>
                    <a:pt x="98044" y="6322060"/>
                    <a:pt x="0" y="6194933"/>
                    <a:pt x="40767" y="6039485"/>
                  </a:cubicBezTo>
                  <a:lnTo>
                    <a:pt x="1560449" y="254508"/>
                  </a:lnTo>
                  <a:cubicBezTo>
                    <a:pt x="1601216" y="99187"/>
                    <a:pt x="1763141" y="0"/>
                    <a:pt x="1920113" y="34163"/>
                  </a:cubicBezTo>
                  <a:lnTo>
                    <a:pt x="4102481" y="509397"/>
                  </a:lnTo>
                  <a:close/>
                </a:path>
              </a:pathLst>
            </a:custGeom>
            <a:blipFill>
              <a:blip r:embed="rId3"/>
              <a:stretch>
                <a:fillRect l="-79012" t="0" r="-79012" b="0"/>
              </a:stretch>
            </a:blipFill>
          </p:spPr>
        </p:sp>
      </p:grpSp>
      <p:sp>
        <p:nvSpPr>
          <p:cNvPr name="TextBox 6" id="6"/>
          <p:cNvSpPr txBox="true"/>
          <p:nvPr/>
        </p:nvSpPr>
        <p:spPr>
          <a:xfrm rot="0">
            <a:off x="1028700" y="1620570"/>
            <a:ext cx="8115300" cy="1453111"/>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Eye Gaze...</a:t>
            </a:r>
          </a:p>
        </p:txBody>
      </p:sp>
      <p:sp>
        <p:nvSpPr>
          <p:cNvPr name="TextBox 7" id="7"/>
          <p:cNvSpPr txBox="true"/>
          <p:nvPr/>
        </p:nvSpPr>
        <p:spPr>
          <a:xfrm rot="0">
            <a:off x="1550660" y="4422995"/>
            <a:ext cx="8781424" cy="872490"/>
          </a:xfrm>
          <a:prstGeom prst="rect">
            <a:avLst/>
          </a:prstGeom>
        </p:spPr>
        <p:txBody>
          <a:bodyPr anchor="t" rtlCol="false" tIns="0" lIns="0" bIns="0" rIns="0">
            <a:spAutoFit/>
          </a:bodyPr>
          <a:lstStyle/>
          <a:p>
            <a:pPr algn="l">
              <a:lnSpc>
                <a:spcPts val="3359"/>
              </a:lnSpc>
            </a:pPr>
            <a:r>
              <a:rPr lang="en-US" sz="2400" spc="-96">
                <a:solidFill>
                  <a:srgbClr val="D8D8D8"/>
                </a:solidFill>
                <a:latin typeface="Arial MT Pro"/>
                <a:ea typeface="Arial MT Pro"/>
                <a:cs typeface="Arial MT Pro"/>
                <a:sym typeface="Arial MT Pro"/>
              </a:rPr>
              <a:t>Eye Gaze = People utilize eye gaze to determine if someone is being honest.</a:t>
            </a:r>
          </a:p>
        </p:txBody>
      </p:sp>
      <p:sp>
        <p:nvSpPr>
          <p:cNvPr name="TextBox 8" id="8"/>
          <p:cNvSpPr txBox="true"/>
          <p:nvPr/>
        </p:nvSpPr>
        <p:spPr>
          <a:xfrm rot="0">
            <a:off x="1442678" y="6582418"/>
            <a:ext cx="8781424" cy="3387090"/>
          </a:xfrm>
          <a:prstGeom prst="rect">
            <a:avLst/>
          </a:prstGeom>
        </p:spPr>
        <p:txBody>
          <a:bodyPr anchor="t" rtlCol="false" tIns="0" lIns="0" bIns="0" rIns="0">
            <a:spAutoFit/>
          </a:bodyPr>
          <a:lstStyle/>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Wide eyes: Can show surprise, fear, or excitement</a:t>
            </a:r>
          </a:p>
          <a:p>
            <a:pPr algn="l">
              <a:lnSpc>
                <a:spcPts val="3359"/>
              </a:lnSpc>
            </a:pPr>
          </a:p>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Direct, steady gaze: Often associated with confidence or </a:t>
            </a:r>
          </a:p>
          <a:p>
            <a:pPr algn="l">
              <a:lnSpc>
                <a:spcPts val="3359"/>
              </a:lnSpc>
            </a:pPr>
            <a:r>
              <a:rPr lang="en-US" sz="2400" spc="-96">
                <a:solidFill>
                  <a:srgbClr val="D8D8D8"/>
                </a:solidFill>
                <a:latin typeface="Arial MT Pro"/>
                <a:ea typeface="Arial MT Pro"/>
                <a:cs typeface="Arial MT Pro"/>
                <a:sym typeface="Arial MT Pro"/>
              </a:rPr>
              <a:t>       dominance.</a:t>
            </a:r>
          </a:p>
          <a:p>
            <a:pPr algn="l">
              <a:lnSpc>
                <a:spcPts val="3359"/>
              </a:lnSpc>
            </a:pPr>
          </a:p>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Looking down or away: May signal submission, nervousness, or deference.</a:t>
            </a:r>
          </a:p>
          <a:p>
            <a:pPr algn="l">
              <a:lnSpc>
                <a:spcPts val="3359"/>
              </a:lnSpc>
            </a:pPr>
          </a:p>
        </p:txBody>
      </p:sp>
      <p:sp>
        <p:nvSpPr>
          <p:cNvPr name="TextBox 9" id="9"/>
          <p:cNvSpPr txBox="true"/>
          <p:nvPr/>
        </p:nvSpPr>
        <p:spPr>
          <a:xfrm rot="0">
            <a:off x="1550660" y="3567043"/>
            <a:ext cx="3999210" cy="630555"/>
          </a:xfrm>
          <a:prstGeom prst="rect">
            <a:avLst/>
          </a:prstGeom>
        </p:spPr>
        <p:txBody>
          <a:bodyPr anchor="t" rtlCol="false" tIns="0" lIns="0" bIns="0" rIns="0">
            <a:spAutoFit/>
          </a:bodyPr>
          <a:lstStyle/>
          <a:p>
            <a:pPr algn="l">
              <a:lnSpc>
                <a:spcPts val="4620"/>
              </a:lnSpc>
            </a:pPr>
            <a:r>
              <a:rPr lang="en-US" sz="3300" spc="-132">
                <a:solidFill>
                  <a:srgbClr val="F3DD52"/>
                </a:solidFill>
                <a:latin typeface="Arial MT Pro"/>
                <a:ea typeface="Arial MT Pro"/>
                <a:cs typeface="Arial MT Pro"/>
                <a:sym typeface="Arial MT Pro"/>
              </a:rPr>
              <a:t>Defining:</a:t>
            </a:r>
          </a:p>
        </p:txBody>
      </p:sp>
      <p:sp>
        <p:nvSpPr>
          <p:cNvPr name="TextBox 10" id="10"/>
          <p:cNvSpPr txBox="true"/>
          <p:nvPr/>
        </p:nvSpPr>
        <p:spPr>
          <a:xfrm rot="0">
            <a:off x="1658643" y="5723263"/>
            <a:ext cx="8565458" cy="630555"/>
          </a:xfrm>
          <a:prstGeom prst="rect">
            <a:avLst/>
          </a:prstGeom>
        </p:spPr>
        <p:txBody>
          <a:bodyPr anchor="t" rtlCol="false" tIns="0" lIns="0" bIns="0" rIns="0">
            <a:spAutoFit/>
          </a:bodyPr>
          <a:lstStyle/>
          <a:p>
            <a:pPr algn="l">
              <a:lnSpc>
                <a:spcPts val="4620"/>
              </a:lnSpc>
            </a:pPr>
            <a:r>
              <a:rPr lang="en-US" sz="3300" spc="-132">
                <a:solidFill>
                  <a:srgbClr val="F3DD52"/>
                </a:solidFill>
                <a:latin typeface="Arial MT Pro"/>
                <a:ea typeface="Arial MT Pro"/>
                <a:cs typeface="Arial MT Pro"/>
                <a:sym typeface="Arial MT Pro"/>
              </a:rPr>
              <a:t>Examples:</a:t>
            </a:r>
          </a:p>
        </p:txBody>
      </p:sp>
      <p:pic>
        <p:nvPicPr>
          <p:cNvPr name="Picture 11" id="11"/>
          <p:cNvPicPr>
            <a:picLocks noChangeAspect="true"/>
          </p:cNvPicPr>
          <p:nvPr/>
        </p:nvPicPr>
        <p:blipFill>
          <a:blip r:embed="rId4"/>
          <a:srcRect l="0" t="0" r="0" b="0"/>
          <a:stretch>
            <a:fillRect/>
          </a:stretch>
        </p:blipFill>
        <p:spPr>
          <a:xfrm flipH="false" flipV="false" rot="0">
            <a:off x="1028700" y="3830023"/>
            <a:ext cx="278501" cy="278501"/>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1028700" y="5965965"/>
            <a:ext cx="278501" cy="278501"/>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2491151" y="2419416"/>
            <a:ext cx="13305698" cy="1364415"/>
            <a:chOff x="0" y="0"/>
            <a:chExt cx="2141978" cy="219646"/>
          </a:xfrm>
        </p:grpSpPr>
        <p:sp>
          <p:nvSpPr>
            <p:cNvPr name="Freeform 4" id="4"/>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5" id="5"/>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6" id="6"/>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2840337" y="2719427"/>
            <a:ext cx="12607326" cy="650092"/>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Av</a:t>
            </a:r>
            <a:r>
              <a:rPr lang="en-US" b="true" sz="3561">
                <a:solidFill>
                  <a:srgbClr val="040606"/>
                </a:solidFill>
                <a:latin typeface="Arial MT Pro Bold"/>
                <a:ea typeface="Arial MT Pro Bold"/>
                <a:cs typeface="Arial MT Pro Bold"/>
                <a:sym typeface="Arial MT Pro Bold"/>
              </a:rPr>
              <a:t>o</a:t>
            </a:r>
            <a:r>
              <a:rPr lang="en-US" b="true" sz="3561">
                <a:solidFill>
                  <a:srgbClr val="040606"/>
                </a:solidFill>
                <a:latin typeface="Arial MT Pro Bold"/>
                <a:ea typeface="Arial MT Pro Bold"/>
                <a:cs typeface="Arial MT Pro Bold"/>
                <a:sym typeface="Arial MT Pro Bold"/>
              </a:rPr>
              <a:t>id slouching.</a:t>
            </a:r>
          </a:p>
        </p:txBody>
      </p:sp>
      <p:sp>
        <p:nvSpPr>
          <p:cNvPr name="TextBox 9" id="9"/>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2491151" y="2419416"/>
            <a:ext cx="13305698" cy="1364415"/>
            <a:chOff x="0" y="0"/>
            <a:chExt cx="2141978" cy="219646"/>
          </a:xfrm>
        </p:grpSpPr>
        <p:sp>
          <p:nvSpPr>
            <p:cNvPr name="Freeform 4" id="4"/>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5" id="5"/>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6" id="6"/>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2840337" y="2719427"/>
            <a:ext cx="12607326" cy="650092"/>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Av</a:t>
            </a:r>
            <a:r>
              <a:rPr lang="en-US" b="true" sz="3561">
                <a:solidFill>
                  <a:srgbClr val="040606"/>
                </a:solidFill>
                <a:latin typeface="Arial MT Pro Bold"/>
                <a:ea typeface="Arial MT Pro Bold"/>
                <a:cs typeface="Arial MT Pro Bold"/>
                <a:sym typeface="Arial MT Pro Bold"/>
              </a:rPr>
              <a:t>o</a:t>
            </a:r>
            <a:r>
              <a:rPr lang="en-US" b="true" sz="3561">
                <a:solidFill>
                  <a:srgbClr val="040606"/>
                </a:solidFill>
                <a:latin typeface="Arial MT Pro Bold"/>
                <a:ea typeface="Arial MT Pro Bold"/>
                <a:cs typeface="Arial MT Pro Bold"/>
                <a:sym typeface="Arial MT Pro Bold"/>
              </a:rPr>
              <a:t>id slouching.</a:t>
            </a:r>
          </a:p>
        </p:txBody>
      </p:sp>
      <p:sp>
        <p:nvSpPr>
          <p:cNvPr name="TextBox 9" id="9"/>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grpSp>
        <p:nvGrpSpPr>
          <p:cNvPr name="Group 10" id="10"/>
          <p:cNvGrpSpPr/>
          <p:nvPr/>
        </p:nvGrpSpPr>
        <p:grpSpPr>
          <a:xfrm rot="0">
            <a:off x="2491151" y="4060055"/>
            <a:ext cx="13305698" cy="1364415"/>
            <a:chOff x="0" y="0"/>
            <a:chExt cx="2141978" cy="219646"/>
          </a:xfrm>
        </p:grpSpPr>
        <p:sp>
          <p:nvSpPr>
            <p:cNvPr name="Freeform 11" id="11"/>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12" id="12"/>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13" id="13"/>
          <p:cNvSpPr txBox="true"/>
          <p:nvPr/>
        </p:nvSpPr>
        <p:spPr>
          <a:xfrm rot="0">
            <a:off x="2840337" y="4193353"/>
            <a:ext cx="12607326" cy="1178360"/>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Steer clear </a:t>
            </a:r>
            <a:r>
              <a:rPr lang="en-US" b="true" sz="3561">
                <a:solidFill>
                  <a:srgbClr val="040606"/>
                </a:solidFill>
                <a:latin typeface="Arial MT Pro Bold"/>
                <a:ea typeface="Arial MT Pro Bold"/>
                <a:cs typeface="Arial MT Pro Bold"/>
                <a:sym typeface="Arial MT Pro Bold"/>
              </a:rPr>
              <a:t>of</a:t>
            </a:r>
            <a:r>
              <a:rPr lang="en-US" b="true" sz="3561">
                <a:solidFill>
                  <a:srgbClr val="040606"/>
                </a:solidFill>
                <a:latin typeface="Arial MT Pro Bold"/>
                <a:ea typeface="Arial MT Pro Bold"/>
                <a:cs typeface="Arial MT Pro Bold"/>
                <a:sym typeface="Arial MT Pro Bold"/>
              </a:rPr>
              <a:t> smiles or laughter when messages</a:t>
            </a:r>
          </a:p>
          <a:p>
            <a:pPr algn="ctr">
              <a:lnSpc>
                <a:spcPts val="3810"/>
              </a:lnSpc>
            </a:pPr>
            <a:r>
              <a:rPr lang="en-US" b="true" sz="3561">
                <a:solidFill>
                  <a:srgbClr val="040606"/>
                </a:solidFill>
                <a:latin typeface="Arial MT Pro Bold"/>
                <a:ea typeface="Arial MT Pro Bold"/>
                <a:cs typeface="Arial MT Pro Bold"/>
                <a:sym typeface="Arial MT Pro Bold"/>
              </a:rPr>
              <a:t> are serious.</a:t>
            </a: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491151" y="5700695"/>
            <a:ext cx="13305698" cy="1364415"/>
            <a:chOff x="0" y="0"/>
            <a:chExt cx="2141978" cy="219646"/>
          </a:xfrm>
        </p:grpSpPr>
        <p:sp>
          <p:nvSpPr>
            <p:cNvPr name="Freeform 3" id="3"/>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4" id="4"/>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5" id="5"/>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6" id="6"/>
          <p:cNvGrpSpPr/>
          <p:nvPr/>
        </p:nvGrpSpPr>
        <p:grpSpPr>
          <a:xfrm rot="0">
            <a:off x="2491151" y="2419416"/>
            <a:ext cx="13305698" cy="1364415"/>
            <a:chOff x="0" y="0"/>
            <a:chExt cx="2141978" cy="219646"/>
          </a:xfrm>
        </p:grpSpPr>
        <p:sp>
          <p:nvSpPr>
            <p:cNvPr name="Freeform 7" id="7"/>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8" id="8"/>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9" id="9"/>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0" id="1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1" id="11"/>
          <p:cNvSpPr txBox="true"/>
          <p:nvPr/>
        </p:nvSpPr>
        <p:spPr>
          <a:xfrm rot="0">
            <a:off x="2840337" y="2719427"/>
            <a:ext cx="12607326" cy="650092"/>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Av</a:t>
            </a:r>
            <a:r>
              <a:rPr lang="en-US" b="true" sz="3561">
                <a:solidFill>
                  <a:srgbClr val="040606"/>
                </a:solidFill>
                <a:latin typeface="Arial MT Pro Bold"/>
                <a:ea typeface="Arial MT Pro Bold"/>
                <a:cs typeface="Arial MT Pro Bold"/>
                <a:sym typeface="Arial MT Pro Bold"/>
              </a:rPr>
              <a:t>o</a:t>
            </a:r>
            <a:r>
              <a:rPr lang="en-US" b="true" sz="3561">
                <a:solidFill>
                  <a:srgbClr val="040606"/>
                </a:solidFill>
                <a:latin typeface="Arial MT Pro Bold"/>
                <a:ea typeface="Arial MT Pro Bold"/>
                <a:cs typeface="Arial MT Pro Bold"/>
                <a:sym typeface="Arial MT Pro Bold"/>
              </a:rPr>
              <a:t>id slouching.</a:t>
            </a:r>
          </a:p>
        </p:txBody>
      </p:sp>
      <p:sp>
        <p:nvSpPr>
          <p:cNvPr name="TextBox 12" id="12"/>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grpSp>
        <p:nvGrpSpPr>
          <p:cNvPr name="Group 13" id="13"/>
          <p:cNvGrpSpPr/>
          <p:nvPr/>
        </p:nvGrpSpPr>
        <p:grpSpPr>
          <a:xfrm rot="0">
            <a:off x="2491151" y="4060055"/>
            <a:ext cx="13305698" cy="1364415"/>
            <a:chOff x="0" y="0"/>
            <a:chExt cx="2141978" cy="219646"/>
          </a:xfrm>
        </p:grpSpPr>
        <p:sp>
          <p:nvSpPr>
            <p:cNvPr name="Freeform 14" id="14"/>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15" id="15"/>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16" id="16"/>
          <p:cNvSpPr txBox="true"/>
          <p:nvPr/>
        </p:nvSpPr>
        <p:spPr>
          <a:xfrm rot="0">
            <a:off x="2840337" y="4193353"/>
            <a:ext cx="12607326" cy="1178360"/>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Steer clear </a:t>
            </a:r>
            <a:r>
              <a:rPr lang="en-US" b="true" sz="3561">
                <a:solidFill>
                  <a:srgbClr val="040606"/>
                </a:solidFill>
                <a:latin typeface="Arial MT Pro Bold"/>
                <a:ea typeface="Arial MT Pro Bold"/>
                <a:cs typeface="Arial MT Pro Bold"/>
                <a:sym typeface="Arial MT Pro Bold"/>
              </a:rPr>
              <a:t>of</a:t>
            </a:r>
            <a:r>
              <a:rPr lang="en-US" b="true" sz="3561">
                <a:solidFill>
                  <a:srgbClr val="040606"/>
                </a:solidFill>
                <a:latin typeface="Arial MT Pro Bold"/>
                <a:ea typeface="Arial MT Pro Bold"/>
                <a:cs typeface="Arial MT Pro Bold"/>
                <a:sym typeface="Arial MT Pro Bold"/>
              </a:rPr>
              <a:t> smiles or laughter when messages</a:t>
            </a:r>
          </a:p>
          <a:p>
            <a:pPr algn="ctr">
              <a:lnSpc>
                <a:spcPts val="3810"/>
              </a:lnSpc>
            </a:pPr>
            <a:r>
              <a:rPr lang="en-US" b="true" sz="3561">
                <a:solidFill>
                  <a:srgbClr val="040606"/>
                </a:solidFill>
                <a:latin typeface="Arial MT Pro Bold"/>
                <a:ea typeface="Arial MT Pro Bold"/>
                <a:cs typeface="Arial MT Pro Bold"/>
                <a:sym typeface="Arial MT Pro Bold"/>
              </a:rPr>
              <a:t> are serious.</a:t>
            </a:r>
          </a:p>
        </p:txBody>
      </p:sp>
      <p:sp>
        <p:nvSpPr>
          <p:cNvPr name="TextBox 17" id="17"/>
          <p:cNvSpPr txBox="true"/>
          <p:nvPr/>
        </p:nvSpPr>
        <p:spPr>
          <a:xfrm rot="0">
            <a:off x="2840337" y="5839151"/>
            <a:ext cx="12607326" cy="104940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Display some animation with your hands and facial expressions to project a dynamic presence.</a:t>
            </a: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491151" y="5700695"/>
            <a:ext cx="13305698" cy="1364415"/>
            <a:chOff x="0" y="0"/>
            <a:chExt cx="2141978" cy="219646"/>
          </a:xfrm>
        </p:grpSpPr>
        <p:sp>
          <p:nvSpPr>
            <p:cNvPr name="Freeform 3" id="3"/>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4" id="4"/>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5" id="5"/>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6" id="6"/>
          <p:cNvGrpSpPr/>
          <p:nvPr/>
        </p:nvGrpSpPr>
        <p:grpSpPr>
          <a:xfrm rot="0">
            <a:off x="2491151" y="2419416"/>
            <a:ext cx="13305698" cy="1364415"/>
            <a:chOff x="0" y="0"/>
            <a:chExt cx="2141978" cy="219646"/>
          </a:xfrm>
        </p:grpSpPr>
        <p:sp>
          <p:nvSpPr>
            <p:cNvPr name="Freeform 7" id="7"/>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8" id="8"/>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9" id="9"/>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0" id="1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1" id="11"/>
          <p:cNvSpPr txBox="true"/>
          <p:nvPr/>
        </p:nvSpPr>
        <p:spPr>
          <a:xfrm rot="0">
            <a:off x="2840337" y="2719427"/>
            <a:ext cx="12607326" cy="650092"/>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Av</a:t>
            </a:r>
            <a:r>
              <a:rPr lang="en-US" b="true" sz="3561">
                <a:solidFill>
                  <a:srgbClr val="040606"/>
                </a:solidFill>
                <a:latin typeface="Arial MT Pro Bold"/>
                <a:ea typeface="Arial MT Pro Bold"/>
                <a:cs typeface="Arial MT Pro Bold"/>
                <a:sym typeface="Arial MT Pro Bold"/>
              </a:rPr>
              <a:t>o</a:t>
            </a:r>
            <a:r>
              <a:rPr lang="en-US" b="true" sz="3561">
                <a:solidFill>
                  <a:srgbClr val="040606"/>
                </a:solidFill>
                <a:latin typeface="Arial MT Pro Bold"/>
                <a:ea typeface="Arial MT Pro Bold"/>
                <a:cs typeface="Arial MT Pro Bold"/>
                <a:sym typeface="Arial MT Pro Bold"/>
              </a:rPr>
              <a:t>id slouching.</a:t>
            </a:r>
          </a:p>
        </p:txBody>
      </p:sp>
      <p:sp>
        <p:nvSpPr>
          <p:cNvPr name="TextBox 12" id="12"/>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grpSp>
        <p:nvGrpSpPr>
          <p:cNvPr name="Group 13" id="13"/>
          <p:cNvGrpSpPr/>
          <p:nvPr/>
        </p:nvGrpSpPr>
        <p:grpSpPr>
          <a:xfrm rot="0">
            <a:off x="2491151" y="4060055"/>
            <a:ext cx="13305698" cy="1364415"/>
            <a:chOff x="0" y="0"/>
            <a:chExt cx="2141978" cy="219646"/>
          </a:xfrm>
        </p:grpSpPr>
        <p:sp>
          <p:nvSpPr>
            <p:cNvPr name="Freeform 14" id="14"/>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15" id="15"/>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16" id="16"/>
          <p:cNvSpPr txBox="true"/>
          <p:nvPr/>
        </p:nvSpPr>
        <p:spPr>
          <a:xfrm rot="0">
            <a:off x="2840337" y="4193353"/>
            <a:ext cx="12607326" cy="1178360"/>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Steer clear </a:t>
            </a:r>
            <a:r>
              <a:rPr lang="en-US" b="true" sz="3561">
                <a:solidFill>
                  <a:srgbClr val="040606"/>
                </a:solidFill>
                <a:latin typeface="Arial MT Pro Bold"/>
                <a:ea typeface="Arial MT Pro Bold"/>
                <a:cs typeface="Arial MT Pro Bold"/>
                <a:sym typeface="Arial MT Pro Bold"/>
              </a:rPr>
              <a:t>of</a:t>
            </a:r>
            <a:r>
              <a:rPr lang="en-US" b="true" sz="3561">
                <a:solidFill>
                  <a:srgbClr val="040606"/>
                </a:solidFill>
                <a:latin typeface="Arial MT Pro Bold"/>
                <a:ea typeface="Arial MT Pro Bold"/>
                <a:cs typeface="Arial MT Pro Bold"/>
                <a:sym typeface="Arial MT Pro Bold"/>
              </a:rPr>
              <a:t> smiles or laughter when messages</a:t>
            </a:r>
          </a:p>
          <a:p>
            <a:pPr algn="ctr">
              <a:lnSpc>
                <a:spcPts val="3810"/>
              </a:lnSpc>
            </a:pPr>
            <a:r>
              <a:rPr lang="en-US" b="true" sz="3561">
                <a:solidFill>
                  <a:srgbClr val="040606"/>
                </a:solidFill>
                <a:latin typeface="Arial MT Pro Bold"/>
                <a:ea typeface="Arial MT Pro Bold"/>
                <a:cs typeface="Arial MT Pro Bold"/>
                <a:sym typeface="Arial MT Pro Bold"/>
              </a:rPr>
              <a:t> are serious.</a:t>
            </a:r>
          </a:p>
        </p:txBody>
      </p:sp>
      <p:sp>
        <p:nvSpPr>
          <p:cNvPr name="TextBox 17" id="17"/>
          <p:cNvSpPr txBox="true"/>
          <p:nvPr/>
        </p:nvSpPr>
        <p:spPr>
          <a:xfrm rot="0">
            <a:off x="2840337" y="5839151"/>
            <a:ext cx="12607326" cy="104940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Display some animation with your hands and facial expressions to project a dynamic presence.ggggg</a:t>
            </a:r>
          </a:p>
        </p:txBody>
      </p:sp>
      <p:grpSp>
        <p:nvGrpSpPr>
          <p:cNvPr name="Group 18" id="18"/>
          <p:cNvGrpSpPr/>
          <p:nvPr/>
        </p:nvGrpSpPr>
        <p:grpSpPr>
          <a:xfrm rot="0">
            <a:off x="2491151" y="7398484"/>
            <a:ext cx="13305698" cy="1364415"/>
            <a:chOff x="0" y="0"/>
            <a:chExt cx="2141978" cy="219646"/>
          </a:xfrm>
        </p:grpSpPr>
        <p:sp>
          <p:nvSpPr>
            <p:cNvPr name="Freeform 19" id="19"/>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20" id="20"/>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21" id="21"/>
          <p:cNvSpPr txBox="true"/>
          <p:nvPr/>
        </p:nvSpPr>
        <p:spPr>
          <a:xfrm rot="0">
            <a:off x="2840337" y="7775065"/>
            <a:ext cx="12607326" cy="57315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A nod to demonstrate understanding</a:t>
            </a:r>
          </a:p>
        </p:txBody>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2491151" y="2419416"/>
            <a:ext cx="13305698" cy="1364415"/>
            <a:chOff x="0" y="0"/>
            <a:chExt cx="2141978" cy="219646"/>
          </a:xfrm>
        </p:grpSpPr>
        <p:sp>
          <p:nvSpPr>
            <p:cNvPr name="Freeform 4" id="4"/>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5" id="5"/>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6" id="6"/>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3019701" y="2552714"/>
            <a:ext cx="12607326" cy="1231117"/>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Rotate eye contact with various speakers in group settings or networking situations.</a:t>
            </a:r>
          </a:p>
        </p:txBody>
      </p:sp>
      <p:sp>
        <p:nvSpPr>
          <p:cNvPr name="TextBox 9" id="9"/>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491151" y="2419416"/>
            <a:ext cx="13305698" cy="1364415"/>
            <a:chOff x="0" y="0"/>
            <a:chExt cx="2141978" cy="219646"/>
          </a:xfrm>
        </p:grpSpPr>
        <p:sp>
          <p:nvSpPr>
            <p:cNvPr name="Freeform 3" id="3"/>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4" id="4"/>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5" id="5"/>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2"/>
            <a:stretch>
              <a:fillRect l="0" t="0" r="0" b="0"/>
            </a:stretch>
          </a:blipFill>
        </p:spPr>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3019701" y="2552714"/>
            <a:ext cx="12607326" cy="1231117"/>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Rotate eye contact with various speakers in group settings or networking situations.</a:t>
            </a:r>
          </a:p>
        </p:txBody>
      </p:sp>
      <p:sp>
        <p:nvSpPr>
          <p:cNvPr name="TextBox 8" id="8"/>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grpSp>
        <p:nvGrpSpPr>
          <p:cNvPr name="Group 9" id="9"/>
          <p:cNvGrpSpPr/>
          <p:nvPr/>
        </p:nvGrpSpPr>
        <p:grpSpPr>
          <a:xfrm rot="0">
            <a:off x="2491151" y="4060055"/>
            <a:ext cx="13305698" cy="1364415"/>
            <a:chOff x="0" y="0"/>
            <a:chExt cx="2141978" cy="219646"/>
          </a:xfrm>
        </p:grpSpPr>
        <p:sp>
          <p:nvSpPr>
            <p:cNvPr name="Freeform 10" id="10"/>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11" id="11"/>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12" id="12"/>
          <p:cNvSpPr txBox="true"/>
          <p:nvPr/>
        </p:nvSpPr>
        <p:spPr>
          <a:xfrm rot="0">
            <a:off x="3019701" y="4375067"/>
            <a:ext cx="12607326" cy="57315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Stay cal</a:t>
            </a:r>
            <a:r>
              <a:rPr lang="en-US" b="true" sz="3561">
                <a:solidFill>
                  <a:srgbClr val="040606"/>
                </a:solidFill>
                <a:latin typeface="Arial MT Pro Bold"/>
                <a:ea typeface="Arial MT Pro Bold"/>
                <a:cs typeface="Arial MT Pro Bold"/>
                <a:sym typeface="Arial MT Pro Bold"/>
              </a:rPr>
              <a:t>m even when you’</a:t>
            </a:r>
            <a:r>
              <a:rPr lang="en-US" b="true" sz="3561">
                <a:solidFill>
                  <a:srgbClr val="040606"/>
                </a:solidFill>
                <a:latin typeface="Arial MT Pro Bold"/>
                <a:ea typeface="Arial MT Pro Bold"/>
                <a:cs typeface="Arial MT Pro Bold"/>
                <a:sym typeface="Arial MT Pro Bold"/>
              </a:rPr>
              <a:t>re nervous.</a:t>
            </a:r>
          </a:p>
        </p:txBody>
      </p:sp>
    </p:spTree>
  </p:cSld>
  <p:clrMapOvr>
    <a:masterClrMapping/>
  </p:clrMapOvr>
  <p:transition spd="fast">
    <p:circle/>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491151" y="5700695"/>
            <a:ext cx="13305698" cy="1364415"/>
            <a:chOff x="0" y="0"/>
            <a:chExt cx="2141978" cy="219646"/>
          </a:xfrm>
        </p:grpSpPr>
        <p:sp>
          <p:nvSpPr>
            <p:cNvPr name="Freeform 3" id="3"/>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4" id="4"/>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5" id="5"/>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6" id="6"/>
          <p:cNvGrpSpPr/>
          <p:nvPr/>
        </p:nvGrpSpPr>
        <p:grpSpPr>
          <a:xfrm rot="0">
            <a:off x="2491151" y="2419416"/>
            <a:ext cx="13305698" cy="1364415"/>
            <a:chOff x="0" y="0"/>
            <a:chExt cx="2141978" cy="219646"/>
          </a:xfrm>
        </p:grpSpPr>
        <p:sp>
          <p:nvSpPr>
            <p:cNvPr name="Freeform 7" id="7"/>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8" id="8"/>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9" id="9"/>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0" id="1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1" id="11"/>
          <p:cNvSpPr txBox="true"/>
          <p:nvPr/>
        </p:nvSpPr>
        <p:spPr>
          <a:xfrm rot="0">
            <a:off x="3019701" y="2552714"/>
            <a:ext cx="12607326" cy="1231117"/>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Rotate eye contact with various speakers in group settings or networking situations.</a:t>
            </a:r>
          </a:p>
        </p:txBody>
      </p:sp>
      <p:sp>
        <p:nvSpPr>
          <p:cNvPr name="TextBox 12" id="12"/>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grpSp>
        <p:nvGrpSpPr>
          <p:cNvPr name="Group 13" id="13"/>
          <p:cNvGrpSpPr/>
          <p:nvPr/>
        </p:nvGrpSpPr>
        <p:grpSpPr>
          <a:xfrm rot="0">
            <a:off x="2491151" y="4060055"/>
            <a:ext cx="13305698" cy="1364415"/>
            <a:chOff x="0" y="0"/>
            <a:chExt cx="2141978" cy="219646"/>
          </a:xfrm>
        </p:grpSpPr>
        <p:sp>
          <p:nvSpPr>
            <p:cNvPr name="Freeform 14" id="14"/>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15" id="15"/>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16" id="16"/>
          <p:cNvSpPr txBox="true"/>
          <p:nvPr/>
        </p:nvSpPr>
        <p:spPr>
          <a:xfrm rot="0">
            <a:off x="3019701" y="4375067"/>
            <a:ext cx="12607326" cy="57315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Stay cal</a:t>
            </a:r>
            <a:r>
              <a:rPr lang="en-US" b="true" sz="3561">
                <a:solidFill>
                  <a:srgbClr val="040606"/>
                </a:solidFill>
                <a:latin typeface="Arial MT Pro Bold"/>
                <a:ea typeface="Arial MT Pro Bold"/>
                <a:cs typeface="Arial MT Pro Bold"/>
                <a:sym typeface="Arial MT Pro Bold"/>
              </a:rPr>
              <a:t>m even when you’</a:t>
            </a:r>
            <a:r>
              <a:rPr lang="en-US" b="true" sz="3561">
                <a:solidFill>
                  <a:srgbClr val="040606"/>
                </a:solidFill>
                <a:latin typeface="Arial MT Pro Bold"/>
                <a:ea typeface="Arial MT Pro Bold"/>
                <a:cs typeface="Arial MT Pro Bold"/>
                <a:sym typeface="Arial MT Pro Bold"/>
              </a:rPr>
              <a:t>re nervous.</a:t>
            </a:r>
          </a:p>
        </p:txBody>
      </p:sp>
      <p:sp>
        <p:nvSpPr>
          <p:cNvPr name="TextBox 17" id="17"/>
          <p:cNvSpPr txBox="true"/>
          <p:nvPr/>
        </p:nvSpPr>
        <p:spPr>
          <a:xfrm rot="0">
            <a:off x="2840337" y="6105851"/>
            <a:ext cx="12607326" cy="57315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Steer clear of monotone delivery</a:t>
            </a:r>
          </a:p>
        </p:txBody>
      </p:sp>
    </p:spTree>
  </p:cSld>
  <p:clrMapOvr>
    <a:masterClrMapping/>
  </p:clrMapOvr>
  <p:transition spd="fast">
    <p:circle/>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grpSp>
        <p:nvGrpSpPr>
          <p:cNvPr name="Group 2" id="2"/>
          <p:cNvGrpSpPr/>
          <p:nvPr/>
        </p:nvGrpSpPr>
        <p:grpSpPr>
          <a:xfrm rot="0">
            <a:off x="2491151" y="5700695"/>
            <a:ext cx="13305698" cy="1364415"/>
            <a:chOff x="0" y="0"/>
            <a:chExt cx="2141978" cy="219646"/>
          </a:xfrm>
        </p:grpSpPr>
        <p:sp>
          <p:nvSpPr>
            <p:cNvPr name="Freeform 3" id="3"/>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4" id="4"/>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5" id="5"/>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6" id="6"/>
          <p:cNvGrpSpPr/>
          <p:nvPr/>
        </p:nvGrpSpPr>
        <p:grpSpPr>
          <a:xfrm rot="0">
            <a:off x="2491151" y="2419416"/>
            <a:ext cx="13305698" cy="1364415"/>
            <a:chOff x="0" y="0"/>
            <a:chExt cx="2141978" cy="219646"/>
          </a:xfrm>
        </p:grpSpPr>
        <p:sp>
          <p:nvSpPr>
            <p:cNvPr name="Freeform 7" id="7"/>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8" id="8"/>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Freeform 9" id="9"/>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0" id="1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1" id="11"/>
          <p:cNvSpPr txBox="true"/>
          <p:nvPr/>
        </p:nvSpPr>
        <p:spPr>
          <a:xfrm rot="0">
            <a:off x="3019701" y="2552714"/>
            <a:ext cx="12607326" cy="1231117"/>
          </a:xfrm>
          <a:prstGeom prst="rect">
            <a:avLst/>
          </a:prstGeom>
        </p:spPr>
        <p:txBody>
          <a:bodyPr anchor="t" rtlCol="false" tIns="0" lIns="0" bIns="0" rIns="0">
            <a:spAutoFit/>
          </a:bodyPr>
          <a:lstStyle/>
          <a:p>
            <a:pPr algn="ctr">
              <a:lnSpc>
                <a:spcPts val="4630"/>
              </a:lnSpc>
            </a:pPr>
            <a:r>
              <a:rPr lang="en-US" b="true" sz="3561">
                <a:solidFill>
                  <a:srgbClr val="040606"/>
                </a:solidFill>
                <a:latin typeface="Arial MT Pro Bold"/>
                <a:ea typeface="Arial MT Pro Bold"/>
                <a:cs typeface="Arial MT Pro Bold"/>
                <a:sym typeface="Arial MT Pro Bold"/>
              </a:rPr>
              <a:t>Rotate eye contact with various speakers in group settings or networking situations.</a:t>
            </a:r>
          </a:p>
        </p:txBody>
      </p:sp>
      <p:sp>
        <p:nvSpPr>
          <p:cNvPr name="TextBox 12" id="12"/>
          <p:cNvSpPr txBox="true"/>
          <p:nvPr/>
        </p:nvSpPr>
        <p:spPr>
          <a:xfrm rot="0">
            <a:off x="1337373" y="942975"/>
            <a:ext cx="15971982" cy="1019205"/>
          </a:xfrm>
          <a:prstGeom prst="rect">
            <a:avLst/>
          </a:prstGeom>
        </p:spPr>
        <p:txBody>
          <a:bodyPr anchor="t" rtlCol="false" tIns="0" lIns="0" bIns="0" rIns="0">
            <a:spAutoFit/>
          </a:bodyPr>
          <a:lstStyle/>
          <a:p>
            <a:pPr algn="l">
              <a:lnSpc>
                <a:spcPts val="3896"/>
              </a:lnSpc>
            </a:pPr>
            <a:r>
              <a:rPr lang="en-US" sz="2997" b="true">
                <a:solidFill>
                  <a:srgbClr val="FFFFFF"/>
                </a:solidFill>
                <a:latin typeface="Arial MT Pro Bold"/>
                <a:ea typeface="Arial MT Pro Bold"/>
                <a:cs typeface="Arial MT Pro Bold"/>
                <a:sym typeface="Arial MT Pro Bold"/>
              </a:rPr>
              <a:t>Non-verbal forms of Communication can be very effective; they can also derail the intent of the negotiation. Here are some tips on Non-Verbal Communication...</a:t>
            </a:r>
          </a:p>
        </p:txBody>
      </p:sp>
      <p:grpSp>
        <p:nvGrpSpPr>
          <p:cNvPr name="Group 13" id="13"/>
          <p:cNvGrpSpPr/>
          <p:nvPr/>
        </p:nvGrpSpPr>
        <p:grpSpPr>
          <a:xfrm rot="0">
            <a:off x="2491151" y="4060055"/>
            <a:ext cx="13305698" cy="1364415"/>
            <a:chOff x="0" y="0"/>
            <a:chExt cx="2141978" cy="219646"/>
          </a:xfrm>
        </p:grpSpPr>
        <p:sp>
          <p:nvSpPr>
            <p:cNvPr name="Freeform 14" id="14"/>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15" id="15"/>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16" id="16"/>
          <p:cNvSpPr txBox="true"/>
          <p:nvPr/>
        </p:nvSpPr>
        <p:spPr>
          <a:xfrm rot="0">
            <a:off x="3019701" y="4375067"/>
            <a:ext cx="12607326" cy="57315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Stay cal</a:t>
            </a:r>
            <a:r>
              <a:rPr lang="en-US" b="true" sz="3561">
                <a:solidFill>
                  <a:srgbClr val="040606"/>
                </a:solidFill>
                <a:latin typeface="Arial MT Pro Bold"/>
                <a:ea typeface="Arial MT Pro Bold"/>
                <a:cs typeface="Arial MT Pro Bold"/>
                <a:sym typeface="Arial MT Pro Bold"/>
              </a:rPr>
              <a:t>m even when you’</a:t>
            </a:r>
            <a:r>
              <a:rPr lang="en-US" b="true" sz="3561">
                <a:solidFill>
                  <a:srgbClr val="040606"/>
                </a:solidFill>
                <a:latin typeface="Arial MT Pro Bold"/>
                <a:ea typeface="Arial MT Pro Bold"/>
                <a:cs typeface="Arial MT Pro Bold"/>
                <a:sym typeface="Arial MT Pro Bold"/>
              </a:rPr>
              <a:t>re nervous.</a:t>
            </a:r>
          </a:p>
        </p:txBody>
      </p:sp>
      <p:sp>
        <p:nvSpPr>
          <p:cNvPr name="TextBox 17" id="17"/>
          <p:cNvSpPr txBox="true"/>
          <p:nvPr/>
        </p:nvSpPr>
        <p:spPr>
          <a:xfrm rot="0">
            <a:off x="2840337" y="6105851"/>
            <a:ext cx="12607326" cy="57315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Steer clear of monotone delivery</a:t>
            </a:r>
          </a:p>
        </p:txBody>
      </p:sp>
      <p:grpSp>
        <p:nvGrpSpPr>
          <p:cNvPr name="Group 18" id="18"/>
          <p:cNvGrpSpPr/>
          <p:nvPr/>
        </p:nvGrpSpPr>
        <p:grpSpPr>
          <a:xfrm rot="0">
            <a:off x="2491151" y="7398484"/>
            <a:ext cx="13305698" cy="1364415"/>
            <a:chOff x="0" y="0"/>
            <a:chExt cx="2141978" cy="219646"/>
          </a:xfrm>
        </p:grpSpPr>
        <p:sp>
          <p:nvSpPr>
            <p:cNvPr name="Freeform 19" id="19"/>
            <p:cNvSpPr/>
            <p:nvPr/>
          </p:nvSpPr>
          <p:spPr>
            <a:xfrm flipH="false" flipV="false" rot="0">
              <a:off x="0" y="0"/>
              <a:ext cx="2141978" cy="219646"/>
            </a:xfrm>
            <a:custGeom>
              <a:avLst/>
              <a:gdLst/>
              <a:ahLst/>
              <a:cxnLst/>
              <a:rect r="r" b="b" t="t" l="l"/>
              <a:pathLst>
                <a:path h="219646" w="2141978">
                  <a:moveTo>
                    <a:pt x="13964" y="0"/>
                  </a:moveTo>
                  <a:lnTo>
                    <a:pt x="2128013" y="0"/>
                  </a:lnTo>
                  <a:cubicBezTo>
                    <a:pt x="2131717" y="0"/>
                    <a:pt x="2135269" y="1471"/>
                    <a:pt x="2137888" y="4090"/>
                  </a:cubicBezTo>
                  <a:cubicBezTo>
                    <a:pt x="2140507" y="6709"/>
                    <a:pt x="2141978" y="10261"/>
                    <a:pt x="2141978" y="13964"/>
                  </a:cubicBezTo>
                  <a:lnTo>
                    <a:pt x="2141978" y="205682"/>
                  </a:lnTo>
                  <a:cubicBezTo>
                    <a:pt x="2141978" y="213394"/>
                    <a:pt x="2135726" y="219646"/>
                    <a:pt x="2128013" y="219646"/>
                  </a:cubicBezTo>
                  <a:lnTo>
                    <a:pt x="13964" y="219646"/>
                  </a:lnTo>
                  <a:cubicBezTo>
                    <a:pt x="10261" y="219646"/>
                    <a:pt x="6709" y="218175"/>
                    <a:pt x="4090" y="215556"/>
                  </a:cubicBezTo>
                  <a:cubicBezTo>
                    <a:pt x="1471" y="212937"/>
                    <a:pt x="0" y="209385"/>
                    <a:pt x="0" y="205682"/>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20" id="20"/>
            <p:cNvSpPr txBox="true"/>
            <p:nvPr/>
          </p:nvSpPr>
          <p:spPr>
            <a:xfrm>
              <a:off x="0" y="-38100"/>
              <a:ext cx="2141978" cy="257746"/>
            </a:xfrm>
            <a:prstGeom prst="rect">
              <a:avLst/>
            </a:prstGeom>
          </p:spPr>
          <p:txBody>
            <a:bodyPr anchor="ctr" rtlCol="false" tIns="50800" lIns="50800" bIns="50800" rIns="50800"/>
            <a:lstStyle/>
            <a:p>
              <a:pPr algn="ctr">
                <a:lnSpc>
                  <a:spcPts val="2378"/>
                </a:lnSpc>
              </a:pPr>
            </a:p>
          </p:txBody>
        </p:sp>
      </p:grpSp>
      <p:sp>
        <p:nvSpPr>
          <p:cNvPr name="TextBox 21" id="21"/>
          <p:cNvSpPr txBox="true"/>
          <p:nvPr/>
        </p:nvSpPr>
        <p:spPr>
          <a:xfrm rot="0">
            <a:off x="2840337" y="7775065"/>
            <a:ext cx="12607326" cy="573153"/>
          </a:xfrm>
          <a:prstGeom prst="rect">
            <a:avLst/>
          </a:prstGeom>
        </p:spPr>
        <p:txBody>
          <a:bodyPr anchor="t" rtlCol="false" tIns="0" lIns="0" bIns="0" rIns="0">
            <a:spAutoFit/>
          </a:bodyPr>
          <a:lstStyle/>
          <a:p>
            <a:pPr algn="ctr">
              <a:lnSpc>
                <a:spcPts val="3810"/>
              </a:lnSpc>
            </a:pPr>
            <a:r>
              <a:rPr lang="en-US" b="true" sz="3561">
                <a:solidFill>
                  <a:srgbClr val="040606"/>
                </a:solidFill>
                <a:latin typeface="Arial MT Pro Bold"/>
                <a:ea typeface="Arial MT Pro Bold"/>
                <a:cs typeface="Arial MT Pro Bold"/>
                <a:sym typeface="Arial MT Pro Bold"/>
              </a:rPr>
              <a:t>Wait until the person is done talking to respond.</a:t>
            </a:r>
          </a:p>
        </p:txBody>
      </p:sp>
    </p:spTree>
  </p:cSld>
  <p:clrMapOvr>
    <a:masterClrMapping/>
  </p:clrMapOvr>
  <p:transition spd="fast">
    <p:circle/>
  </p:transition>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0" y="3650594"/>
            <a:ext cx="18288000" cy="3863340"/>
          </a:xfrm>
          <a:custGeom>
            <a:avLst/>
            <a:gdLst/>
            <a:ahLst/>
            <a:cxnLst/>
            <a:rect r="r" b="b" t="t" l="l"/>
            <a:pathLst>
              <a:path h="3863340" w="18288000">
                <a:moveTo>
                  <a:pt x="0" y="0"/>
                </a:moveTo>
                <a:lnTo>
                  <a:pt x="18288000" y="0"/>
                </a:lnTo>
                <a:lnTo>
                  <a:pt x="18288000" y="3863340"/>
                </a:lnTo>
                <a:lnTo>
                  <a:pt x="0" y="3863340"/>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1992210" y="651268"/>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2891276" y="-271617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765513" y="9372401"/>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67196" y="9372401"/>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354364" y="9372401"/>
            <a:ext cx="278501" cy="278501"/>
          </a:xfrm>
          <a:prstGeom prst="rect">
            <a:avLst/>
          </a:prstGeom>
        </p:spPr>
      </p:pic>
      <p:sp>
        <p:nvSpPr>
          <p:cNvPr name="TextBox 9" id="9"/>
          <p:cNvSpPr txBox="true"/>
          <p:nvPr/>
        </p:nvSpPr>
        <p:spPr>
          <a:xfrm rot="0">
            <a:off x="2479928" y="6706666"/>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Two - Student Guide </a:t>
            </a:r>
          </a:p>
        </p:txBody>
      </p:sp>
      <p:sp>
        <p:nvSpPr>
          <p:cNvPr name="Freeform 10" id="10"/>
          <p:cNvSpPr/>
          <p:nvPr/>
        </p:nvSpPr>
        <p:spPr>
          <a:xfrm flipH="false" flipV="false" rot="0">
            <a:off x="7573967" y="4171814"/>
            <a:ext cx="5662273" cy="2604646"/>
          </a:xfrm>
          <a:custGeom>
            <a:avLst/>
            <a:gdLst/>
            <a:ahLst/>
            <a:cxnLst/>
            <a:rect r="r" b="b" t="t" l="l"/>
            <a:pathLst>
              <a:path h="2604646" w="5662273">
                <a:moveTo>
                  <a:pt x="0" y="0"/>
                </a:moveTo>
                <a:lnTo>
                  <a:pt x="5662273" y="0"/>
                </a:lnTo>
                <a:lnTo>
                  <a:pt x="5662273" y="2604646"/>
                </a:lnTo>
                <a:lnTo>
                  <a:pt x="0" y="26046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1" id="11"/>
          <p:cNvPicPr>
            <a:picLocks noChangeAspect="true"/>
          </p:cNvPicPr>
          <p:nvPr/>
        </p:nvPicPr>
        <p:blipFill>
          <a:blip r:embed="rId10"/>
          <a:stretch>
            <a:fillRect/>
          </a:stretch>
        </p:blipFill>
        <p:spPr>
          <a:xfrm rot="0">
            <a:off x="10688412" y="4210247"/>
            <a:ext cx="2527781" cy="2527781"/>
          </a:xfrm>
          <a:prstGeom prst="rect">
            <a:avLst/>
          </a:prstGeom>
        </p:spPr>
      </p:pic>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3" id="13"/>
          <p:cNvGrpSpPr/>
          <p:nvPr/>
        </p:nvGrpSpPr>
        <p:grpSpPr>
          <a:xfrm rot="0">
            <a:off x="4684332" y="3678522"/>
            <a:ext cx="2721815" cy="3279295"/>
            <a:chOff x="0" y="0"/>
            <a:chExt cx="3629086" cy="4372393"/>
          </a:xfrm>
        </p:grpSpPr>
        <p:sp>
          <p:nvSpPr>
            <p:cNvPr name="Freeform 14" id="14"/>
            <p:cNvSpPr/>
            <p:nvPr/>
          </p:nvSpPr>
          <p:spPr>
            <a:xfrm flipH="false" flipV="false" rot="0">
              <a:off x="0" y="0"/>
              <a:ext cx="3629086" cy="4372393"/>
            </a:xfrm>
            <a:custGeom>
              <a:avLst/>
              <a:gdLst/>
              <a:ahLst/>
              <a:cxnLst/>
              <a:rect r="r" b="b" t="t" l="l"/>
              <a:pathLst>
                <a:path h="4372393" w="3629086">
                  <a:moveTo>
                    <a:pt x="0" y="0"/>
                  </a:moveTo>
                  <a:lnTo>
                    <a:pt x="3629086" y="0"/>
                  </a:lnTo>
                  <a:lnTo>
                    <a:pt x="3629086" y="4372393"/>
                  </a:lnTo>
                  <a:lnTo>
                    <a:pt x="0" y="4372393"/>
                  </a:lnTo>
                  <a:lnTo>
                    <a:pt x="0" y="0"/>
                  </a:lnTo>
                  <a:close/>
                </a:path>
              </a:pathLst>
            </a:custGeom>
            <a:blipFill>
              <a:blip r:embed="rId11"/>
              <a:stretch>
                <a:fillRect l="0" t="0" r="0" b="0"/>
              </a:stretch>
            </a:blipFill>
          </p:spPr>
        </p:sp>
        <p:sp>
          <p:nvSpPr>
            <p:cNvPr name="Freeform 15" id="15"/>
            <p:cNvSpPr/>
            <p:nvPr/>
          </p:nvSpPr>
          <p:spPr>
            <a:xfrm flipH="false" flipV="false" rot="0">
              <a:off x="603557" y="1129685"/>
              <a:ext cx="2390538" cy="1730152"/>
            </a:xfrm>
            <a:custGeom>
              <a:avLst/>
              <a:gdLst/>
              <a:ahLst/>
              <a:cxnLst/>
              <a:rect r="r" b="b" t="t" l="l"/>
              <a:pathLst>
                <a:path h="1730152" w="2390538">
                  <a:moveTo>
                    <a:pt x="0" y="0"/>
                  </a:moveTo>
                  <a:lnTo>
                    <a:pt x="2390538" y="0"/>
                  </a:lnTo>
                  <a:lnTo>
                    <a:pt x="2390538" y="1730152"/>
                  </a:lnTo>
                  <a:lnTo>
                    <a:pt x="0" y="173015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F914D"/>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21.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sp>
        <p:nvSpPr>
          <p:cNvPr name="Freeform 3" id="3"/>
          <p:cNvSpPr/>
          <p:nvPr/>
        </p:nvSpPr>
        <p:spPr>
          <a:xfrm flipH="false" flipV="false" rot="0">
            <a:off x="7120277" y="-91647"/>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3">
              <a:alphaModFix amt="31999"/>
            </a:blip>
            <a:stretch>
              <a:fillRect l="0" t="0" r="0" b="0"/>
            </a:stretch>
          </a:blipFill>
        </p:spPr>
      </p:sp>
      <p:sp>
        <p:nvSpPr>
          <p:cNvPr name="Freeform 4" id="4"/>
          <p:cNvSpPr/>
          <p:nvPr/>
        </p:nvSpPr>
        <p:spPr>
          <a:xfrm flipH="false" flipV="false" rot="-9088373">
            <a:off x="9470932" y="219536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grpSp>
        <p:nvGrpSpPr>
          <p:cNvPr name="Group 5" id="5"/>
          <p:cNvGrpSpPr/>
          <p:nvPr/>
        </p:nvGrpSpPr>
        <p:grpSpPr>
          <a:xfrm rot="0">
            <a:off x="-96836" y="-518761"/>
            <a:ext cx="4754847" cy="10805761"/>
            <a:chOff x="0" y="0"/>
            <a:chExt cx="3093720" cy="7030720"/>
          </a:xfrm>
        </p:grpSpPr>
        <p:sp>
          <p:nvSpPr>
            <p:cNvPr name="Freeform 6" id="6"/>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5"/>
              <a:stretch>
                <a:fillRect l="-125731" t="-718" r="-125731" b="0"/>
              </a:stretch>
            </a:blipFill>
          </p:spPr>
        </p:sp>
      </p:grpSp>
      <p:sp>
        <p:nvSpPr>
          <p:cNvPr name="TextBox 7" id="7"/>
          <p:cNvSpPr txBox="true"/>
          <p:nvPr/>
        </p:nvSpPr>
        <p:spPr>
          <a:xfrm rot="0">
            <a:off x="5691436" y="3569828"/>
            <a:ext cx="10438809" cy="513207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Visual Communication</a:t>
            </a:r>
          </a:p>
          <a:p>
            <a:pPr algn="l">
              <a:lnSpc>
                <a:spcPts val="8250"/>
              </a:lnSpc>
            </a:pPr>
            <a:r>
              <a:rPr lang="en-US" sz="3300" spc="-132">
                <a:solidFill>
                  <a:srgbClr val="D8D8D8"/>
                </a:solidFill>
                <a:latin typeface="Poppins"/>
                <a:ea typeface="Poppins"/>
                <a:cs typeface="Poppins"/>
                <a:sym typeface="Poppins"/>
              </a:rPr>
              <a:t>Non-Verbal Forms of Communication</a:t>
            </a:r>
          </a:p>
          <a:p>
            <a:pPr algn="l">
              <a:lnSpc>
                <a:spcPts val="8250"/>
              </a:lnSpc>
            </a:pPr>
            <a:r>
              <a:rPr lang="en-US" sz="3300" spc="-132">
                <a:solidFill>
                  <a:srgbClr val="D8D8D8"/>
                </a:solidFill>
                <a:latin typeface="Poppins"/>
                <a:ea typeface="Poppins"/>
                <a:cs typeface="Poppins"/>
                <a:sym typeface="Poppins"/>
              </a:rPr>
              <a:t>Tips on Utilizing Non-Verbal Communication</a:t>
            </a:r>
          </a:p>
          <a:p>
            <a:pPr algn="l">
              <a:lnSpc>
                <a:spcPts val="8250"/>
              </a:lnSpc>
            </a:pPr>
          </a:p>
          <a:p>
            <a:pPr algn="l">
              <a:lnSpc>
                <a:spcPts val="8250"/>
              </a:lnSpc>
            </a:pPr>
          </a:p>
        </p:txBody>
      </p:sp>
      <p:sp>
        <p:nvSpPr>
          <p:cNvPr name="TextBox 8" id="8"/>
          <p:cNvSpPr txBox="true"/>
          <p:nvPr/>
        </p:nvSpPr>
        <p:spPr>
          <a:xfrm rot="0">
            <a:off x="5055512" y="3569828"/>
            <a:ext cx="635923" cy="3036570"/>
          </a:xfrm>
          <a:prstGeom prst="rect">
            <a:avLst/>
          </a:prstGeom>
        </p:spPr>
        <p:txBody>
          <a:bodyPr anchor="t" rtlCol="false" tIns="0" lIns="0" bIns="0" rIns="0">
            <a:spAutoFit/>
          </a:bodyPr>
          <a:lstStyle/>
          <a:p>
            <a:pPr algn="l">
              <a:lnSpc>
                <a:spcPts val="8250"/>
              </a:lnSpc>
            </a:pPr>
            <a:r>
              <a:rPr lang="en-US" sz="3300" spc="-132">
                <a:solidFill>
                  <a:srgbClr val="FF914D"/>
                </a:solidFill>
                <a:latin typeface="Poppins"/>
                <a:ea typeface="Poppins"/>
                <a:cs typeface="Poppins"/>
                <a:sym typeface="Poppins"/>
              </a:rPr>
              <a:t>1. </a:t>
            </a:r>
          </a:p>
          <a:p>
            <a:pPr algn="l">
              <a:lnSpc>
                <a:spcPts val="8250"/>
              </a:lnSpc>
            </a:pPr>
            <a:r>
              <a:rPr lang="en-US" sz="3300" spc="-132">
                <a:solidFill>
                  <a:srgbClr val="FF914D"/>
                </a:solidFill>
                <a:latin typeface="Poppins"/>
                <a:ea typeface="Poppins"/>
                <a:cs typeface="Poppins"/>
                <a:sym typeface="Poppins"/>
              </a:rPr>
              <a:t>2.</a:t>
            </a:r>
          </a:p>
          <a:p>
            <a:pPr algn="l">
              <a:lnSpc>
                <a:spcPts val="8250"/>
              </a:lnSpc>
            </a:pPr>
            <a:r>
              <a:rPr lang="en-US" sz="3300" spc="-132">
                <a:solidFill>
                  <a:srgbClr val="FF914D"/>
                </a:solidFill>
                <a:latin typeface="Poppins"/>
                <a:ea typeface="Poppins"/>
                <a:cs typeface="Poppins"/>
                <a:sym typeface="Poppins"/>
              </a:rPr>
              <a:t>3.</a:t>
            </a: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3"/>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F914D"/>
                </a:solidFill>
                <a:latin typeface="Agrandir"/>
                <a:ea typeface="Agrandir"/>
                <a:cs typeface="Agrandir"/>
                <a:sym typeface="Agrandir"/>
              </a:rPr>
              <a:t>Topics</a:t>
            </a:r>
            <a:r>
              <a:rPr lang="en-US" sz="9584" spc="-383">
                <a:solidFill>
                  <a:srgbClr val="FF914D"/>
                </a:solidFill>
                <a:latin typeface="Agrandir"/>
                <a:ea typeface="Agrandir"/>
                <a:cs typeface="Agrandir"/>
                <a:sym typeface="Agrandir"/>
              </a:rPr>
              <a:t>...</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485748" y="0"/>
            <a:ext cx="12753938" cy="10287000"/>
          </a:xfrm>
          <a:custGeom>
            <a:avLst/>
            <a:gdLst/>
            <a:ahLst/>
            <a:cxnLst/>
            <a:rect r="r" b="b" t="t" l="l"/>
            <a:pathLst>
              <a:path h="10287000" w="12753938">
                <a:moveTo>
                  <a:pt x="0" y="0"/>
                </a:moveTo>
                <a:lnTo>
                  <a:pt x="12753938" y="0"/>
                </a:lnTo>
                <a:lnTo>
                  <a:pt x="12753938" y="10287000"/>
                </a:lnTo>
                <a:lnTo>
                  <a:pt x="0" y="10287000"/>
                </a:lnTo>
                <a:lnTo>
                  <a:pt x="0" y="0"/>
                </a:lnTo>
                <a:close/>
              </a:path>
            </a:pathLst>
          </a:custGeom>
          <a:blipFill>
            <a:blip r:embed="rId8"/>
            <a:stretch>
              <a:fillRect l="0" t="0" r="-4410"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274827"/>
            <a:ext cx="9265159" cy="6462448"/>
          </a:xfrm>
          <a:custGeom>
            <a:avLst/>
            <a:gdLst/>
            <a:ahLst/>
            <a:cxnLst/>
            <a:rect r="r" b="b" t="t" l="l"/>
            <a:pathLst>
              <a:path h="6462448" w="9265159">
                <a:moveTo>
                  <a:pt x="0" y="0"/>
                </a:moveTo>
                <a:lnTo>
                  <a:pt x="9265158" y="0"/>
                </a:lnTo>
                <a:lnTo>
                  <a:pt x="9265158" y="6462448"/>
                </a:lnTo>
                <a:lnTo>
                  <a:pt x="0" y="6462448"/>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F914D"/>
                </a:solidFill>
                <a:latin typeface="Arial MT Pro Bold"/>
                <a:ea typeface="Arial MT Pro Bold"/>
                <a:cs typeface="Arial MT Pro Bold"/>
                <a:sym typeface="Arial MT Pro Bold"/>
              </a:rPr>
              <a:t>Visual Communication Skills...</a:t>
            </a:r>
          </a:p>
        </p:txBody>
      </p:sp>
      <p:sp>
        <p:nvSpPr>
          <p:cNvPr name="TextBox 7" id="7"/>
          <p:cNvSpPr txBox="true"/>
          <p:nvPr/>
        </p:nvSpPr>
        <p:spPr>
          <a:xfrm rot="0">
            <a:off x="10747257" y="2189102"/>
            <a:ext cx="5905424" cy="5920763"/>
          </a:xfrm>
          <a:prstGeom prst="rect">
            <a:avLst/>
          </a:prstGeom>
        </p:spPr>
        <p:txBody>
          <a:bodyPr anchor="t" rtlCol="false" tIns="0" lIns="0" bIns="0" rIns="0">
            <a:spAutoFit/>
          </a:bodyPr>
          <a:lstStyle/>
          <a:p>
            <a:pPr algn="l">
              <a:lnSpc>
                <a:spcPts val="3312"/>
              </a:lnSpc>
            </a:pPr>
            <a:r>
              <a:rPr lang="en-US" sz="2548">
                <a:solidFill>
                  <a:srgbClr val="FFFFFF"/>
                </a:solidFill>
                <a:latin typeface="Arial MT Pro"/>
                <a:ea typeface="Arial MT Pro"/>
                <a:cs typeface="Arial MT Pro"/>
                <a:sym typeface="Arial MT Pro"/>
              </a:rPr>
              <a:t>People use visua</a:t>
            </a:r>
            <a:r>
              <a:rPr lang="en-US" sz="2548">
                <a:solidFill>
                  <a:srgbClr val="FFFFFF"/>
                </a:solidFill>
                <a:latin typeface="Arial MT Pro"/>
                <a:ea typeface="Arial MT Pro"/>
                <a:cs typeface="Arial MT Pro"/>
                <a:sym typeface="Arial MT Pro"/>
              </a:rPr>
              <a:t>l communication in conversation to enhance understanding, reinforce messages, and express emotions. In this lesson we will review the many types of visual communication and learn how to use them positively in a negotiation.</a:t>
            </a:r>
          </a:p>
          <a:p>
            <a:pPr algn="l">
              <a:lnSpc>
                <a:spcPts val="3312"/>
              </a:lnSpc>
            </a:pPr>
          </a:p>
          <a:p>
            <a:pPr algn="l">
              <a:lnSpc>
                <a:spcPts val="3312"/>
              </a:lnSpc>
            </a:pPr>
            <a:r>
              <a:rPr lang="en-US" sz="2548">
                <a:solidFill>
                  <a:srgbClr val="FFFFFF"/>
                </a:solidFill>
                <a:latin typeface="Arial MT Pro"/>
                <a:ea typeface="Arial MT Pro"/>
                <a:cs typeface="Arial MT Pro"/>
                <a:sym typeface="Arial MT Pro"/>
              </a:rPr>
              <a:t>There are many forms of non-verbal communication. Here are a few. We often use Facial Expressions...Facial expressions are responsible for a considerable proportion of nonverbal communication...</a:t>
            </a: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2514692" y="517371"/>
            <a:ext cx="13305698" cy="1125182"/>
            <a:chOff x="0" y="0"/>
            <a:chExt cx="2141978" cy="181134"/>
          </a:xfrm>
        </p:grpSpPr>
        <p:sp>
          <p:nvSpPr>
            <p:cNvPr name="Freeform 4" id="4"/>
            <p:cNvSpPr/>
            <p:nvPr/>
          </p:nvSpPr>
          <p:spPr>
            <a:xfrm flipH="false" flipV="false" rot="0">
              <a:off x="0" y="0"/>
              <a:ext cx="2141978" cy="181134"/>
            </a:xfrm>
            <a:custGeom>
              <a:avLst/>
              <a:gdLst/>
              <a:ahLst/>
              <a:cxnLst/>
              <a:rect r="r" b="b" t="t" l="l"/>
              <a:pathLst>
                <a:path h="181134" w="2141978">
                  <a:moveTo>
                    <a:pt x="13964" y="0"/>
                  </a:moveTo>
                  <a:lnTo>
                    <a:pt x="2128013" y="0"/>
                  </a:lnTo>
                  <a:cubicBezTo>
                    <a:pt x="2131717" y="0"/>
                    <a:pt x="2135269" y="1471"/>
                    <a:pt x="2137888" y="4090"/>
                  </a:cubicBezTo>
                  <a:cubicBezTo>
                    <a:pt x="2140507" y="6709"/>
                    <a:pt x="2141978" y="10261"/>
                    <a:pt x="2141978" y="13964"/>
                  </a:cubicBezTo>
                  <a:lnTo>
                    <a:pt x="2141978" y="167170"/>
                  </a:lnTo>
                  <a:cubicBezTo>
                    <a:pt x="2141978" y="174882"/>
                    <a:pt x="2135726" y="181134"/>
                    <a:pt x="2128013" y="181134"/>
                  </a:cubicBezTo>
                  <a:lnTo>
                    <a:pt x="13964" y="181134"/>
                  </a:lnTo>
                  <a:cubicBezTo>
                    <a:pt x="10261" y="181134"/>
                    <a:pt x="6709" y="179663"/>
                    <a:pt x="4090" y="177044"/>
                  </a:cubicBezTo>
                  <a:cubicBezTo>
                    <a:pt x="1471" y="174425"/>
                    <a:pt x="0" y="170873"/>
                    <a:pt x="0" y="167170"/>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5" id="5"/>
            <p:cNvSpPr txBox="true"/>
            <p:nvPr/>
          </p:nvSpPr>
          <p:spPr>
            <a:xfrm>
              <a:off x="0" y="-38100"/>
              <a:ext cx="2141978" cy="219234"/>
            </a:xfrm>
            <a:prstGeom prst="rect">
              <a:avLst/>
            </a:prstGeom>
          </p:spPr>
          <p:txBody>
            <a:bodyPr anchor="ctr" rtlCol="false" tIns="50800" lIns="50800" bIns="50800" rIns="50800"/>
            <a:lstStyle/>
            <a:p>
              <a:pPr algn="ctr">
                <a:lnSpc>
                  <a:spcPts val="2378"/>
                </a:lnSpc>
              </a:pPr>
            </a:p>
          </p:txBody>
        </p:sp>
      </p:grpSp>
      <p:grpSp>
        <p:nvGrpSpPr>
          <p:cNvPr name="Group 6" id="6"/>
          <p:cNvGrpSpPr/>
          <p:nvPr/>
        </p:nvGrpSpPr>
        <p:grpSpPr>
          <a:xfrm rot="0">
            <a:off x="3787310" y="517371"/>
            <a:ext cx="12033080" cy="1125182"/>
            <a:chOff x="0" y="0"/>
            <a:chExt cx="1937109" cy="181134"/>
          </a:xfrm>
        </p:grpSpPr>
        <p:sp>
          <p:nvSpPr>
            <p:cNvPr name="Freeform 7" id="7"/>
            <p:cNvSpPr/>
            <p:nvPr/>
          </p:nvSpPr>
          <p:spPr>
            <a:xfrm flipH="false" flipV="false" rot="0">
              <a:off x="0" y="0"/>
              <a:ext cx="1937109" cy="181134"/>
            </a:xfrm>
            <a:custGeom>
              <a:avLst/>
              <a:gdLst/>
              <a:ahLst/>
              <a:cxnLst/>
              <a:rect r="r" b="b" t="t" l="l"/>
              <a:pathLst>
                <a:path h="181134" w="1937109">
                  <a:moveTo>
                    <a:pt x="15441" y="0"/>
                  </a:moveTo>
                  <a:lnTo>
                    <a:pt x="1921668" y="0"/>
                  </a:lnTo>
                  <a:cubicBezTo>
                    <a:pt x="1925763" y="0"/>
                    <a:pt x="1929691" y="1627"/>
                    <a:pt x="1932586" y="4523"/>
                  </a:cubicBezTo>
                  <a:cubicBezTo>
                    <a:pt x="1935482" y="7418"/>
                    <a:pt x="1937109" y="11346"/>
                    <a:pt x="1937109" y="15441"/>
                  </a:cubicBezTo>
                  <a:lnTo>
                    <a:pt x="1937109" y="165693"/>
                  </a:lnTo>
                  <a:cubicBezTo>
                    <a:pt x="1937109" y="169788"/>
                    <a:pt x="1935482" y="173716"/>
                    <a:pt x="1932586" y="176611"/>
                  </a:cubicBezTo>
                  <a:cubicBezTo>
                    <a:pt x="1929691" y="179507"/>
                    <a:pt x="1925763" y="181134"/>
                    <a:pt x="1921668" y="181134"/>
                  </a:cubicBezTo>
                  <a:lnTo>
                    <a:pt x="15441" y="181134"/>
                  </a:lnTo>
                  <a:cubicBezTo>
                    <a:pt x="11346" y="181134"/>
                    <a:pt x="7418" y="179507"/>
                    <a:pt x="4523" y="176611"/>
                  </a:cubicBezTo>
                  <a:cubicBezTo>
                    <a:pt x="1627" y="173716"/>
                    <a:pt x="0" y="169788"/>
                    <a:pt x="0" y="165693"/>
                  </a:cubicBezTo>
                  <a:lnTo>
                    <a:pt x="0" y="15441"/>
                  </a:lnTo>
                  <a:cubicBezTo>
                    <a:pt x="0" y="11346"/>
                    <a:pt x="1627" y="7418"/>
                    <a:pt x="4523" y="4523"/>
                  </a:cubicBezTo>
                  <a:cubicBezTo>
                    <a:pt x="7418" y="1627"/>
                    <a:pt x="11346" y="0"/>
                    <a:pt x="15441" y="0"/>
                  </a:cubicBezTo>
                  <a:close/>
                </a:path>
              </a:pathLst>
            </a:custGeom>
            <a:solidFill>
              <a:srgbClr val="5CE1E6">
                <a:alpha val="22745"/>
              </a:srgbClr>
            </a:solidFill>
            <a:ln w="9525" cap="rnd">
              <a:solidFill>
                <a:srgbClr val="000000">
                  <a:alpha val="22745"/>
                </a:srgbClr>
              </a:solidFill>
              <a:prstDash val="solid"/>
              <a:round/>
            </a:ln>
          </p:spPr>
        </p:sp>
        <p:sp>
          <p:nvSpPr>
            <p:cNvPr name="TextBox 8" id="8"/>
            <p:cNvSpPr txBox="true"/>
            <p:nvPr/>
          </p:nvSpPr>
          <p:spPr>
            <a:xfrm>
              <a:off x="0" y="-38100"/>
              <a:ext cx="1937109" cy="219234"/>
            </a:xfrm>
            <a:prstGeom prst="rect">
              <a:avLst/>
            </a:prstGeom>
          </p:spPr>
          <p:txBody>
            <a:bodyPr anchor="ctr" rtlCol="false" tIns="50800" lIns="50800" bIns="50800" rIns="50800"/>
            <a:lstStyle/>
            <a:p>
              <a:pPr algn="ctr">
                <a:lnSpc>
                  <a:spcPts val="2378"/>
                </a:lnSpc>
              </a:pPr>
            </a:p>
          </p:txBody>
        </p:sp>
      </p:grpSp>
      <p:grpSp>
        <p:nvGrpSpPr>
          <p:cNvPr name="Group 9" id="9"/>
          <p:cNvGrpSpPr/>
          <p:nvPr/>
        </p:nvGrpSpPr>
        <p:grpSpPr>
          <a:xfrm rot="0">
            <a:off x="2514692" y="3293695"/>
            <a:ext cx="13195184" cy="6201893"/>
            <a:chOff x="0" y="0"/>
            <a:chExt cx="2124187" cy="998393"/>
          </a:xfrm>
        </p:grpSpPr>
        <p:sp>
          <p:nvSpPr>
            <p:cNvPr name="Freeform 10" id="10"/>
            <p:cNvSpPr/>
            <p:nvPr/>
          </p:nvSpPr>
          <p:spPr>
            <a:xfrm flipH="false" flipV="false" rot="0">
              <a:off x="0" y="0"/>
              <a:ext cx="2124187" cy="998393"/>
            </a:xfrm>
            <a:custGeom>
              <a:avLst/>
              <a:gdLst/>
              <a:ahLst/>
              <a:cxnLst/>
              <a:rect r="r" b="b" t="t" l="l"/>
              <a:pathLst>
                <a:path h="998393" w="2124187">
                  <a:moveTo>
                    <a:pt x="14081" y="0"/>
                  </a:moveTo>
                  <a:lnTo>
                    <a:pt x="2110106" y="0"/>
                  </a:lnTo>
                  <a:cubicBezTo>
                    <a:pt x="2113840" y="0"/>
                    <a:pt x="2117422" y="1484"/>
                    <a:pt x="2120063" y="4124"/>
                  </a:cubicBezTo>
                  <a:cubicBezTo>
                    <a:pt x="2122703" y="6765"/>
                    <a:pt x="2124187" y="10347"/>
                    <a:pt x="2124187" y="14081"/>
                  </a:cubicBezTo>
                  <a:lnTo>
                    <a:pt x="2124187" y="984312"/>
                  </a:lnTo>
                  <a:cubicBezTo>
                    <a:pt x="2124187" y="992089"/>
                    <a:pt x="2117883" y="998393"/>
                    <a:pt x="2110106" y="998393"/>
                  </a:cubicBezTo>
                  <a:lnTo>
                    <a:pt x="14081" y="998393"/>
                  </a:lnTo>
                  <a:cubicBezTo>
                    <a:pt x="10347" y="998393"/>
                    <a:pt x="6765" y="996910"/>
                    <a:pt x="4124" y="994269"/>
                  </a:cubicBezTo>
                  <a:cubicBezTo>
                    <a:pt x="1484" y="991628"/>
                    <a:pt x="0" y="988046"/>
                    <a:pt x="0" y="984312"/>
                  </a:cubicBezTo>
                  <a:lnTo>
                    <a:pt x="0" y="14081"/>
                  </a:lnTo>
                  <a:cubicBezTo>
                    <a:pt x="0" y="10347"/>
                    <a:pt x="1484" y="6765"/>
                    <a:pt x="4124" y="4124"/>
                  </a:cubicBezTo>
                  <a:cubicBezTo>
                    <a:pt x="6765" y="1484"/>
                    <a:pt x="10347" y="0"/>
                    <a:pt x="14081" y="0"/>
                  </a:cubicBezTo>
                  <a:close/>
                </a:path>
              </a:pathLst>
            </a:custGeom>
            <a:solidFill>
              <a:srgbClr val="5CE1E6">
                <a:alpha val="95686"/>
              </a:srgbClr>
            </a:solidFill>
            <a:ln w="9525" cap="rnd">
              <a:solidFill>
                <a:srgbClr val="000000">
                  <a:alpha val="95686"/>
                </a:srgbClr>
              </a:solidFill>
              <a:prstDash val="solid"/>
              <a:round/>
            </a:ln>
          </p:spPr>
        </p:sp>
        <p:sp>
          <p:nvSpPr>
            <p:cNvPr name="TextBox 11" id="11"/>
            <p:cNvSpPr txBox="true"/>
            <p:nvPr/>
          </p:nvSpPr>
          <p:spPr>
            <a:xfrm>
              <a:off x="0" y="-38100"/>
              <a:ext cx="2124187" cy="1036493"/>
            </a:xfrm>
            <a:prstGeom prst="rect">
              <a:avLst/>
            </a:prstGeom>
          </p:spPr>
          <p:txBody>
            <a:bodyPr anchor="ctr" rtlCol="false" tIns="50800" lIns="50800" bIns="50800" rIns="50800"/>
            <a:lstStyle/>
            <a:p>
              <a:pPr algn="ctr">
                <a:lnSpc>
                  <a:spcPts val="2378"/>
                </a:lnSpc>
              </a:pPr>
            </a:p>
          </p:txBody>
        </p:sp>
      </p:grpSp>
      <p:sp>
        <p:nvSpPr>
          <p:cNvPr name="Freeform 12" id="12"/>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3" id="13"/>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4" id="14"/>
          <p:cNvGrpSpPr/>
          <p:nvPr/>
        </p:nvGrpSpPr>
        <p:grpSpPr>
          <a:xfrm rot="0">
            <a:off x="3051551" y="4842293"/>
            <a:ext cx="12253586" cy="1003736"/>
            <a:chOff x="0" y="0"/>
            <a:chExt cx="2322270" cy="190226"/>
          </a:xfrm>
        </p:grpSpPr>
        <p:sp>
          <p:nvSpPr>
            <p:cNvPr name="Freeform 15" id="15"/>
            <p:cNvSpPr/>
            <p:nvPr/>
          </p:nvSpPr>
          <p:spPr>
            <a:xfrm flipH="false" flipV="false" rot="0">
              <a:off x="0" y="0"/>
              <a:ext cx="2322270" cy="190226"/>
            </a:xfrm>
            <a:custGeom>
              <a:avLst/>
              <a:gdLst/>
              <a:ahLst/>
              <a:cxnLst/>
              <a:rect r="r" b="b" t="t" l="l"/>
              <a:pathLst>
                <a:path h="190226" w="2322270">
                  <a:moveTo>
                    <a:pt x="0" y="0"/>
                  </a:moveTo>
                  <a:lnTo>
                    <a:pt x="2322270" y="0"/>
                  </a:lnTo>
                  <a:lnTo>
                    <a:pt x="2322270" y="190226"/>
                  </a:lnTo>
                  <a:lnTo>
                    <a:pt x="0" y="190226"/>
                  </a:lnTo>
                  <a:close/>
                </a:path>
              </a:pathLst>
            </a:custGeom>
            <a:solidFill>
              <a:srgbClr val="FFFFFF"/>
            </a:solidFill>
            <a:ln w="9525" cap="sq">
              <a:solidFill>
                <a:srgbClr val="000000"/>
              </a:solidFill>
              <a:prstDash val="solid"/>
              <a:miter/>
            </a:ln>
          </p:spPr>
        </p:sp>
        <p:sp>
          <p:nvSpPr>
            <p:cNvPr name="TextBox 16" id="16"/>
            <p:cNvSpPr txBox="true"/>
            <p:nvPr/>
          </p:nvSpPr>
          <p:spPr>
            <a:xfrm>
              <a:off x="0" y="0"/>
              <a:ext cx="2322270" cy="190226"/>
            </a:xfrm>
            <a:prstGeom prst="rect">
              <a:avLst/>
            </a:prstGeom>
          </p:spPr>
          <p:txBody>
            <a:bodyPr anchor="ctr" rtlCol="false" tIns="50800" lIns="50800" bIns="50800" rIns="50800"/>
            <a:lstStyle/>
            <a:p>
              <a:pPr algn="ctr">
                <a:lnSpc>
                  <a:spcPts val="2378"/>
                </a:lnSpc>
              </a:pPr>
            </a:p>
          </p:txBody>
        </p:sp>
      </p:grpSp>
      <p:grpSp>
        <p:nvGrpSpPr>
          <p:cNvPr name="Group 17" id="17"/>
          <p:cNvGrpSpPr/>
          <p:nvPr/>
        </p:nvGrpSpPr>
        <p:grpSpPr>
          <a:xfrm rot="0">
            <a:off x="3051551" y="6868645"/>
            <a:ext cx="12253586" cy="1003736"/>
            <a:chOff x="0" y="0"/>
            <a:chExt cx="2322270" cy="190226"/>
          </a:xfrm>
        </p:grpSpPr>
        <p:sp>
          <p:nvSpPr>
            <p:cNvPr name="Freeform 18" id="18"/>
            <p:cNvSpPr/>
            <p:nvPr/>
          </p:nvSpPr>
          <p:spPr>
            <a:xfrm flipH="false" flipV="false" rot="0">
              <a:off x="0" y="0"/>
              <a:ext cx="2322270" cy="190226"/>
            </a:xfrm>
            <a:custGeom>
              <a:avLst/>
              <a:gdLst/>
              <a:ahLst/>
              <a:cxnLst/>
              <a:rect r="r" b="b" t="t" l="l"/>
              <a:pathLst>
                <a:path h="190226" w="2322270">
                  <a:moveTo>
                    <a:pt x="0" y="0"/>
                  </a:moveTo>
                  <a:lnTo>
                    <a:pt x="2322270" y="0"/>
                  </a:lnTo>
                  <a:lnTo>
                    <a:pt x="2322270" y="190226"/>
                  </a:lnTo>
                  <a:lnTo>
                    <a:pt x="0" y="190226"/>
                  </a:lnTo>
                  <a:close/>
                </a:path>
              </a:pathLst>
            </a:custGeom>
            <a:solidFill>
              <a:srgbClr val="FFFFFF"/>
            </a:solidFill>
            <a:ln w="9525" cap="sq">
              <a:solidFill>
                <a:srgbClr val="000000"/>
              </a:solidFill>
              <a:prstDash val="solid"/>
              <a:miter/>
            </a:ln>
          </p:spPr>
        </p:sp>
        <p:sp>
          <p:nvSpPr>
            <p:cNvPr name="TextBox 19" id="19"/>
            <p:cNvSpPr txBox="true"/>
            <p:nvPr/>
          </p:nvSpPr>
          <p:spPr>
            <a:xfrm>
              <a:off x="0" y="0"/>
              <a:ext cx="2322270" cy="190226"/>
            </a:xfrm>
            <a:prstGeom prst="rect">
              <a:avLst/>
            </a:prstGeom>
          </p:spPr>
          <p:txBody>
            <a:bodyPr anchor="ctr" rtlCol="false" tIns="50800" lIns="50800" bIns="50800" rIns="50800"/>
            <a:lstStyle/>
            <a:p>
              <a:pPr algn="ctr">
                <a:lnSpc>
                  <a:spcPts val="2378"/>
                </a:lnSpc>
              </a:pPr>
            </a:p>
          </p:txBody>
        </p:sp>
      </p:grpSp>
      <p:sp>
        <p:nvSpPr>
          <p:cNvPr name="TextBox 20" id="20"/>
          <p:cNvSpPr txBox="true"/>
          <p:nvPr/>
        </p:nvSpPr>
        <p:spPr>
          <a:xfrm rot="0">
            <a:off x="3293954" y="3998666"/>
            <a:ext cx="12177250" cy="6686545"/>
          </a:xfrm>
          <a:prstGeom prst="rect">
            <a:avLst/>
          </a:prstGeom>
        </p:spPr>
        <p:txBody>
          <a:bodyPr anchor="t" rtlCol="false" tIns="0" lIns="0" bIns="0" rIns="0">
            <a:spAutoFit/>
          </a:bodyPr>
          <a:lstStyle/>
          <a:p>
            <a:pPr algn="l">
              <a:lnSpc>
                <a:spcPts val="2869"/>
              </a:lnSpc>
            </a:pPr>
            <a:r>
              <a:rPr lang="en-US" sz="2207">
                <a:solidFill>
                  <a:srgbClr val="000000"/>
                </a:solidFill>
                <a:latin typeface="Arial MT Pro"/>
                <a:ea typeface="Arial MT Pro"/>
                <a:cs typeface="Arial MT Pro"/>
                <a:sym typeface="Arial MT Pro"/>
              </a:rPr>
              <a:t>Facial Expressions                     The most universal form—smiles, frowns,  raised eyebrows, all </a:t>
            </a:r>
          </a:p>
          <a:p>
            <a:pPr algn="l">
              <a:lnSpc>
                <a:spcPts val="2869"/>
              </a:lnSpc>
            </a:pPr>
            <a:r>
              <a:rPr lang="en-US" sz="2207">
                <a:solidFill>
                  <a:srgbClr val="000000"/>
                </a:solidFill>
                <a:latin typeface="Arial MT Pro"/>
                <a:ea typeface="Arial MT Pro"/>
                <a:cs typeface="Arial MT Pro"/>
                <a:sym typeface="Arial MT Pro"/>
              </a:rPr>
              <a:t>                                                   conv</a:t>
            </a:r>
            <a:r>
              <a:rPr lang="en-US" sz="2207">
                <a:solidFill>
                  <a:srgbClr val="000000"/>
                </a:solidFill>
                <a:latin typeface="Arial MT Pro"/>
                <a:ea typeface="Arial MT Pro"/>
                <a:cs typeface="Arial MT Pro"/>
                <a:sym typeface="Arial MT Pro"/>
              </a:rPr>
              <a:t>ey emotion instantly.</a:t>
            </a: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Gestures                                    Movements like waving, pointing, or thumbs-up, that add </a:t>
            </a:r>
          </a:p>
          <a:p>
            <a:pPr algn="l">
              <a:lnSpc>
                <a:spcPts val="2869"/>
              </a:lnSpc>
            </a:pPr>
            <a:r>
              <a:rPr lang="en-US" sz="2207">
                <a:solidFill>
                  <a:srgbClr val="000000"/>
                </a:solidFill>
                <a:latin typeface="Arial MT Pro"/>
                <a:ea typeface="Arial MT Pro"/>
                <a:cs typeface="Arial MT Pro"/>
                <a:sym typeface="Arial MT Pro"/>
              </a:rPr>
              <a:t>                                                   emphasis or replace words.</a:t>
            </a: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Paralinguistics                            Vocal elements such as tone, pitch, volume, and inflection that </a:t>
            </a:r>
          </a:p>
          <a:p>
            <a:pPr algn="l">
              <a:lnSpc>
                <a:spcPts val="2869"/>
              </a:lnSpc>
            </a:pPr>
            <a:r>
              <a:rPr lang="en-US" sz="2207">
                <a:solidFill>
                  <a:srgbClr val="000000"/>
                </a:solidFill>
                <a:latin typeface="Arial MT Pro"/>
                <a:ea typeface="Arial MT Pro"/>
                <a:cs typeface="Arial MT Pro"/>
                <a:sym typeface="Arial MT Pro"/>
              </a:rPr>
              <a:t>                                                   shape how words are received.</a:t>
            </a: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Body Language &amp; Posture         How we sit, stand, and move communicates confidence, </a:t>
            </a:r>
          </a:p>
          <a:p>
            <a:pPr algn="l">
              <a:lnSpc>
                <a:spcPts val="2869"/>
              </a:lnSpc>
            </a:pPr>
            <a:r>
              <a:rPr lang="en-US" sz="2207">
                <a:solidFill>
                  <a:srgbClr val="000000"/>
                </a:solidFill>
                <a:latin typeface="Arial MT Pro"/>
                <a:ea typeface="Arial MT Pro"/>
                <a:cs typeface="Arial MT Pro"/>
                <a:sym typeface="Arial MT Pro"/>
              </a:rPr>
              <a:t>                                                   openness, or defensiveness.</a:t>
            </a: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Proxemics (Personal Space)     The physical distance we maintain—intimate, personal, </a:t>
            </a:r>
          </a:p>
          <a:p>
            <a:pPr algn="l">
              <a:lnSpc>
                <a:spcPts val="2869"/>
              </a:lnSpc>
            </a:pPr>
            <a:r>
              <a:rPr lang="en-US" sz="2207">
                <a:solidFill>
                  <a:srgbClr val="000000"/>
                </a:solidFill>
                <a:latin typeface="Arial MT Pro"/>
                <a:ea typeface="Arial MT Pro"/>
                <a:cs typeface="Arial MT Pro"/>
                <a:sym typeface="Arial MT Pro"/>
              </a:rPr>
              <a:t>                                                   social, or public zones.</a:t>
            </a:r>
          </a:p>
          <a:p>
            <a:pPr algn="l">
              <a:lnSpc>
                <a:spcPts val="2869"/>
              </a:lnSpc>
            </a:pP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                                                 </a:t>
            </a:r>
          </a:p>
          <a:p>
            <a:pPr algn="l">
              <a:lnSpc>
                <a:spcPts val="2869"/>
              </a:lnSpc>
            </a:pPr>
          </a:p>
          <a:p>
            <a:pPr algn="l">
              <a:lnSpc>
                <a:spcPts val="2869"/>
              </a:lnSpc>
            </a:pPr>
          </a:p>
        </p:txBody>
      </p:sp>
      <p:grpSp>
        <p:nvGrpSpPr>
          <p:cNvPr name="Group 21" id="21"/>
          <p:cNvGrpSpPr/>
          <p:nvPr/>
        </p:nvGrpSpPr>
        <p:grpSpPr>
          <a:xfrm rot="0">
            <a:off x="3051551" y="3600450"/>
            <a:ext cx="12253586" cy="5496109"/>
            <a:chOff x="0" y="0"/>
            <a:chExt cx="3227282" cy="1447535"/>
          </a:xfrm>
        </p:grpSpPr>
        <p:sp>
          <p:nvSpPr>
            <p:cNvPr name="Freeform 22" id="22"/>
            <p:cNvSpPr/>
            <p:nvPr/>
          </p:nvSpPr>
          <p:spPr>
            <a:xfrm flipH="false" flipV="false" rot="0">
              <a:off x="0" y="0"/>
              <a:ext cx="3227282" cy="1447535"/>
            </a:xfrm>
            <a:custGeom>
              <a:avLst/>
              <a:gdLst/>
              <a:ahLst/>
              <a:cxnLst/>
              <a:rect r="r" b="b" t="t" l="l"/>
              <a:pathLst>
                <a:path h="1447535" w="3227282">
                  <a:moveTo>
                    <a:pt x="0" y="0"/>
                  </a:moveTo>
                  <a:lnTo>
                    <a:pt x="3227282" y="0"/>
                  </a:lnTo>
                  <a:lnTo>
                    <a:pt x="3227282" y="1447535"/>
                  </a:lnTo>
                  <a:lnTo>
                    <a:pt x="0" y="1447535"/>
                  </a:lnTo>
                  <a:close/>
                </a:path>
              </a:pathLst>
            </a:custGeom>
            <a:solidFill>
              <a:srgbClr val="000000">
                <a:alpha val="0"/>
              </a:srgbClr>
            </a:solidFill>
            <a:ln w="9525" cap="sq">
              <a:solidFill>
                <a:srgbClr val="000000"/>
              </a:solidFill>
              <a:prstDash val="solid"/>
              <a:miter/>
            </a:ln>
          </p:spPr>
        </p:sp>
        <p:sp>
          <p:nvSpPr>
            <p:cNvPr name="TextBox 23" id="23"/>
            <p:cNvSpPr txBox="true"/>
            <p:nvPr/>
          </p:nvSpPr>
          <p:spPr>
            <a:xfrm>
              <a:off x="0" y="-57150"/>
              <a:ext cx="3227282" cy="1504685"/>
            </a:xfrm>
            <a:prstGeom prst="rect">
              <a:avLst/>
            </a:prstGeom>
          </p:spPr>
          <p:txBody>
            <a:bodyPr anchor="ctr" rtlCol="false" tIns="50800" lIns="50800" bIns="50800" rIns="50800"/>
            <a:lstStyle/>
            <a:p>
              <a:pPr algn="ctr">
                <a:lnSpc>
                  <a:spcPts val="2380"/>
                </a:lnSpc>
              </a:pPr>
            </a:p>
          </p:txBody>
        </p:sp>
      </p:grpSp>
      <p:sp>
        <p:nvSpPr>
          <p:cNvPr name="TextBox 24" id="24"/>
          <p:cNvSpPr txBox="true"/>
          <p:nvPr/>
        </p:nvSpPr>
        <p:spPr>
          <a:xfrm rot="0">
            <a:off x="2863878" y="688241"/>
            <a:ext cx="12607326" cy="721212"/>
          </a:xfrm>
          <a:prstGeom prst="rect">
            <a:avLst/>
          </a:prstGeom>
        </p:spPr>
        <p:txBody>
          <a:bodyPr anchor="t" rtlCol="false" tIns="0" lIns="0" bIns="0" rIns="0">
            <a:spAutoFit/>
          </a:bodyPr>
          <a:lstStyle/>
          <a:p>
            <a:pPr algn="ctr">
              <a:lnSpc>
                <a:spcPts val="5150"/>
              </a:lnSpc>
            </a:pPr>
            <a:r>
              <a:rPr lang="en-US" b="true" sz="3961">
                <a:solidFill>
                  <a:srgbClr val="133F41"/>
                </a:solidFill>
                <a:latin typeface="Arial MT Pro Bold"/>
                <a:ea typeface="Arial MT Pro Bold"/>
                <a:cs typeface="Arial MT Pro Bold"/>
                <a:sym typeface="Arial MT Pro Bold"/>
              </a:rPr>
              <a:t>Nonverbal forms of Communication...</a:t>
            </a:r>
          </a:p>
        </p:txBody>
      </p:sp>
      <p:sp>
        <p:nvSpPr>
          <p:cNvPr name="TextBox 25" id="25"/>
          <p:cNvSpPr txBox="true"/>
          <p:nvPr/>
        </p:nvSpPr>
        <p:spPr>
          <a:xfrm rot="0">
            <a:off x="2669028" y="1819195"/>
            <a:ext cx="12886512" cy="1217325"/>
          </a:xfrm>
          <a:prstGeom prst="rect">
            <a:avLst/>
          </a:prstGeom>
        </p:spPr>
        <p:txBody>
          <a:bodyPr anchor="t" rtlCol="false" tIns="0" lIns="0" bIns="0" rIns="0">
            <a:spAutoFit/>
          </a:bodyPr>
          <a:lstStyle/>
          <a:p>
            <a:pPr algn="l">
              <a:lnSpc>
                <a:spcPts val="3116"/>
              </a:lnSpc>
            </a:pPr>
            <a:r>
              <a:rPr lang="en-US" sz="2397">
                <a:solidFill>
                  <a:srgbClr val="FFFFFF"/>
                </a:solidFill>
                <a:latin typeface="Arial MT Pro"/>
                <a:ea typeface="Arial MT Pro"/>
                <a:cs typeface="Arial MT Pro"/>
                <a:sym typeface="Arial MT Pro"/>
              </a:rPr>
              <a:t>Nonverbal communication is the silent powerhouse behind how we express ourselves—often saying more than words ever could. Here are the key types, each with its own unique role in shaping perception and connection:</a:t>
            </a:r>
          </a:p>
        </p:txBody>
      </p:sp>
      <p:grpSp>
        <p:nvGrpSpPr>
          <p:cNvPr name="Group 26" id="26"/>
          <p:cNvGrpSpPr/>
          <p:nvPr/>
        </p:nvGrpSpPr>
        <p:grpSpPr>
          <a:xfrm rot="0">
            <a:off x="7021806" y="3600450"/>
            <a:ext cx="8283331" cy="5496109"/>
            <a:chOff x="0" y="0"/>
            <a:chExt cx="2181618" cy="1447535"/>
          </a:xfrm>
        </p:grpSpPr>
        <p:sp>
          <p:nvSpPr>
            <p:cNvPr name="Freeform 27" id="27"/>
            <p:cNvSpPr/>
            <p:nvPr/>
          </p:nvSpPr>
          <p:spPr>
            <a:xfrm flipH="false" flipV="false" rot="0">
              <a:off x="0" y="0"/>
              <a:ext cx="2181618" cy="1447535"/>
            </a:xfrm>
            <a:custGeom>
              <a:avLst/>
              <a:gdLst/>
              <a:ahLst/>
              <a:cxnLst/>
              <a:rect r="r" b="b" t="t" l="l"/>
              <a:pathLst>
                <a:path h="1447535" w="2181618">
                  <a:moveTo>
                    <a:pt x="0" y="0"/>
                  </a:moveTo>
                  <a:lnTo>
                    <a:pt x="2181618" y="0"/>
                  </a:lnTo>
                  <a:lnTo>
                    <a:pt x="2181618" y="1447535"/>
                  </a:lnTo>
                  <a:lnTo>
                    <a:pt x="0" y="1447535"/>
                  </a:lnTo>
                  <a:close/>
                </a:path>
              </a:pathLst>
            </a:custGeom>
            <a:solidFill>
              <a:srgbClr val="000000">
                <a:alpha val="0"/>
              </a:srgbClr>
            </a:solidFill>
            <a:ln w="9525" cap="sq">
              <a:solidFill>
                <a:srgbClr val="000000"/>
              </a:solidFill>
              <a:prstDash val="solid"/>
              <a:miter/>
            </a:ln>
          </p:spPr>
        </p:sp>
        <p:sp>
          <p:nvSpPr>
            <p:cNvPr name="TextBox 28" id="28"/>
            <p:cNvSpPr txBox="true"/>
            <p:nvPr/>
          </p:nvSpPr>
          <p:spPr>
            <a:xfrm>
              <a:off x="0" y="-57150"/>
              <a:ext cx="2181618" cy="1504685"/>
            </a:xfrm>
            <a:prstGeom prst="rect">
              <a:avLst/>
            </a:prstGeom>
          </p:spPr>
          <p:txBody>
            <a:bodyPr anchor="ctr" rtlCol="false" tIns="50800" lIns="50800" bIns="50800" rIns="50800"/>
            <a:lstStyle/>
            <a:p>
              <a:pPr algn="ctr">
                <a:lnSpc>
                  <a:spcPts val="2380"/>
                </a:lnSpc>
              </a:pPr>
            </a:p>
          </p:txBody>
        </p:sp>
      </p:gr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2514692" y="517371"/>
            <a:ext cx="13305698" cy="1125182"/>
            <a:chOff x="0" y="0"/>
            <a:chExt cx="2141978" cy="181134"/>
          </a:xfrm>
        </p:grpSpPr>
        <p:sp>
          <p:nvSpPr>
            <p:cNvPr name="Freeform 4" id="4"/>
            <p:cNvSpPr/>
            <p:nvPr/>
          </p:nvSpPr>
          <p:spPr>
            <a:xfrm flipH="false" flipV="false" rot="0">
              <a:off x="0" y="0"/>
              <a:ext cx="2141978" cy="181134"/>
            </a:xfrm>
            <a:custGeom>
              <a:avLst/>
              <a:gdLst/>
              <a:ahLst/>
              <a:cxnLst/>
              <a:rect r="r" b="b" t="t" l="l"/>
              <a:pathLst>
                <a:path h="181134" w="2141978">
                  <a:moveTo>
                    <a:pt x="13964" y="0"/>
                  </a:moveTo>
                  <a:lnTo>
                    <a:pt x="2128013" y="0"/>
                  </a:lnTo>
                  <a:cubicBezTo>
                    <a:pt x="2131717" y="0"/>
                    <a:pt x="2135269" y="1471"/>
                    <a:pt x="2137888" y="4090"/>
                  </a:cubicBezTo>
                  <a:cubicBezTo>
                    <a:pt x="2140507" y="6709"/>
                    <a:pt x="2141978" y="10261"/>
                    <a:pt x="2141978" y="13964"/>
                  </a:cubicBezTo>
                  <a:lnTo>
                    <a:pt x="2141978" y="167170"/>
                  </a:lnTo>
                  <a:cubicBezTo>
                    <a:pt x="2141978" y="174882"/>
                    <a:pt x="2135726" y="181134"/>
                    <a:pt x="2128013" y="181134"/>
                  </a:cubicBezTo>
                  <a:lnTo>
                    <a:pt x="13964" y="181134"/>
                  </a:lnTo>
                  <a:cubicBezTo>
                    <a:pt x="10261" y="181134"/>
                    <a:pt x="6709" y="179663"/>
                    <a:pt x="4090" y="177044"/>
                  </a:cubicBezTo>
                  <a:cubicBezTo>
                    <a:pt x="1471" y="174425"/>
                    <a:pt x="0" y="170873"/>
                    <a:pt x="0" y="167170"/>
                  </a:cubicBezTo>
                  <a:lnTo>
                    <a:pt x="0" y="13964"/>
                  </a:lnTo>
                  <a:cubicBezTo>
                    <a:pt x="0" y="6252"/>
                    <a:pt x="6252" y="0"/>
                    <a:pt x="13964" y="0"/>
                  </a:cubicBezTo>
                  <a:close/>
                </a:path>
              </a:pathLst>
            </a:custGeom>
            <a:solidFill>
              <a:srgbClr val="5CE1E6"/>
            </a:solidFill>
            <a:ln w="9525" cap="rnd">
              <a:solidFill>
                <a:srgbClr val="000000"/>
              </a:solidFill>
              <a:prstDash val="solid"/>
              <a:round/>
            </a:ln>
          </p:spPr>
        </p:sp>
        <p:sp>
          <p:nvSpPr>
            <p:cNvPr name="TextBox 5" id="5"/>
            <p:cNvSpPr txBox="true"/>
            <p:nvPr/>
          </p:nvSpPr>
          <p:spPr>
            <a:xfrm>
              <a:off x="0" y="-38100"/>
              <a:ext cx="2141978" cy="219234"/>
            </a:xfrm>
            <a:prstGeom prst="rect">
              <a:avLst/>
            </a:prstGeom>
          </p:spPr>
          <p:txBody>
            <a:bodyPr anchor="ctr" rtlCol="false" tIns="50800" lIns="50800" bIns="50800" rIns="50800"/>
            <a:lstStyle/>
            <a:p>
              <a:pPr algn="ctr">
                <a:lnSpc>
                  <a:spcPts val="2378"/>
                </a:lnSpc>
              </a:pPr>
            </a:p>
          </p:txBody>
        </p:sp>
      </p:grpSp>
      <p:grpSp>
        <p:nvGrpSpPr>
          <p:cNvPr name="Group 6" id="6"/>
          <p:cNvGrpSpPr/>
          <p:nvPr/>
        </p:nvGrpSpPr>
        <p:grpSpPr>
          <a:xfrm rot="0">
            <a:off x="3787310" y="517371"/>
            <a:ext cx="12033080" cy="1125182"/>
            <a:chOff x="0" y="0"/>
            <a:chExt cx="1937109" cy="181134"/>
          </a:xfrm>
        </p:grpSpPr>
        <p:sp>
          <p:nvSpPr>
            <p:cNvPr name="Freeform 7" id="7"/>
            <p:cNvSpPr/>
            <p:nvPr/>
          </p:nvSpPr>
          <p:spPr>
            <a:xfrm flipH="false" flipV="false" rot="0">
              <a:off x="0" y="0"/>
              <a:ext cx="1937109" cy="181134"/>
            </a:xfrm>
            <a:custGeom>
              <a:avLst/>
              <a:gdLst/>
              <a:ahLst/>
              <a:cxnLst/>
              <a:rect r="r" b="b" t="t" l="l"/>
              <a:pathLst>
                <a:path h="181134" w="1937109">
                  <a:moveTo>
                    <a:pt x="15441" y="0"/>
                  </a:moveTo>
                  <a:lnTo>
                    <a:pt x="1921668" y="0"/>
                  </a:lnTo>
                  <a:cubicBezTo>
                    <a:pt x="1925763" y="0"/>
                    <a:pt x="1929691" y="1627"/>
                    <a:pt x="1932586" y="4523"/>
                  </a:cubicBezTo>
                  <a:cubicBezTo>
                    <a:pt x="1935482" y="7418"/>
                    <a:pt x="1937109" y="11346"/>
                    <a:pt x="1937109" y="15441"/>
                  </a:cubicBezTo>
                  <a:lnTo>
                    <a:pt x="1937109" y="165693"/>
                  </a:lnTo>
                  <a:cubicBezTo>
                    <a:pt x="1937109" y="169788"/>
                    <a:pt x="1935482" y="173716"/>
                    <a:pt x="1932586" y="176611"/>
                  </a:cubicBezTo>
                  <a:cubicBezTo>
                    <a:pt x="1929691" y="179507"/>
                    <a:pt x="1925763" y="181134"/>
                    <a:pt x="1921668" y="181134"/>
                  </a:cubicBezTo>
                  <a:lnTo>
                    <a:pt x="15441" y="181134"/>
                  </a:lnTo>
                  <a:cubicBezTo>
                    <a:pt x="11346" y="181134"/>
                    <a:pt x="7418" y="179507"/>
                    <a:pt x="4523" y="176611"/>
                  </a:cubicBezTo>
                  <a:cubicBezTo>
                    <a:pt x="1627" y="173716"/>
                    <a:pt x="0" y="169788"/>
                    <a:pt x="0" y="165693"/>
                  </a:cubicBezTo>
                  <a:lnTo>
                    <a:pt x="0" y="15441"/>
                  </a:lnTo>
                  <a:cubicBezTo>
                    <a:pt x="0" y="11346"/>
                    <a:pt x="1627" y="7418"/>
                    <a:pt x="4523" y="4523"/>
                  </a:cubicBezTo>
                  <a:cubicBezTo>
                    <a:pt x="7418" y="1627"/>
                    <a:pt x="11346" y="0"/>
                    <a:pt x="15441" y="0"/>
                  </a:cubicBezTo>
                  <a:close/>
                </a:path>
              </a:pathLst>
            </a:custGeom>
            <a:solidFill>
              <a:srgbClr val="5CE1E6">
                <a:alpha val="22745"/>
              </a:srgbClr>
            </a:solidFill>
            <a:ln w="9525" cap="rnd">
              <a:solidFill>
                <a:srgbClr val="000000">
                  <a:alpha val="22745"/>
                </a:srgbClr>
              </a:solidFill>
              <a:prstDash val="solid"/>
              <a:round/>
            </a:ln>
          </p:spPr>
        </p:sp>
        <p:sp>
          <p:nvSpPr>
            <p:cNvPr name="TextBox 8" id="8"/>
            <p:cNvSpPr txBox="true"/>
            <p:nvPr/>
          </p:nvSpPr>
          <p:spPr>
            <a:xfrm>
              <a:off x="0" y="-38100"/>
              <a:ext cx="1937109" cy="219234"/>
            </a:xfrm>
            <a:prstGeom prst="rect">
              <a:avLst/>
            </a:prstGeom>
          </p:spPr>
          <p:txBody>
            <a:bodyPr anchor="ctr" rtlCol="false" tIns="50800" lIns="50800" bIns="50800" rIns="50800"/>
            <a:lstStyle/>
            <a:p>
              <a:pPr algn="ctr">
                <a:lnSpc>
                  <a:spcPts val="2378"/>
                </a:lnSpc>
              </a:pPr>
            </a:p>
          </p:txBody>
        </p:sp>
      </p:grpSp>
      <p:grpSp>
        <p:nvGrpSpPr>
          <p:cNvPr name="Group 9" id="9"/>
          <p:cNvGrpSpPr/>
          <p:nvPr/>
        </p:nvGrpSpPr>
        <p:grpSpPr>
          <a:xfrm rot="0">
            <a:off x="2514692" y="3293695"/>
            <a:ext cx="13195184" cy="4328316"/>
            <a:chOff x="0" y="0"/>
            <a:chExt cx="2124187" cy="696781"/>
          </a:xfrm>
        </p:grpSpPr>
        <p:sp>
          <p:nvSpPr>
            <p:cNvPr name="Freeform 10" id="10"/>
            <p:cNvSpPr/>
            <p:nvPr/>
          </p:nvSpPr>
          <p:spPr>
            <a:xfrm flipH="false" flipV="false" rot="0">
              <a:off x="0" y="0"/>
              <a:ext cx="2124187" cy="696781"/>
            </a:xfrm>
            <a:custGeom>
              <a:avLst/>
              <a:gdLst/>
              <a:ahLst/>
              <a:cxnLst/>
              <a:rect r="r" b="b" t="t" l="l"/>
              <a:pathLst>
                <a:path h="696781" w="2124187">
                  <a:moveTo>
                    <a:pt x="14081" y="0"/>
                  </a:moveTo>
                  <a:lnTo>
                    <a:pt x="2110106" y="0"/>
                  </a:lnTo>
                  <a:cubicBezTo>
                    <a:pt x="2113840" y="0"/>
                    <a:pt x="2117422" y="1484"/>
                    <a:pt x="2120063" y="4124"/>
                  </a:cubicBezTo>
                  <a:cubicBezTo>
                    <a:pt x="2122703" y="6765"/>
                    <a:pt x="2124187" y="10347"/>
                    <a:pt x="2124187" y="14081"/>
                  </a:cubicBezTo>
                  <a:lnTo>
                    <a:pt x="2124187" y="682700"/>
                  </a:lnTo>
                  <a:cubicBezTo>
                    <a:pt x="2124187" y="686434"/>
                    <a:pt x="2122703" y="690016"/>
                    <a:pt x="2120063" y="692657"/>
                  </a:cubicBezTo>
                  <a:cubicBezTo>
                    <a:pt x="2117422" y="695297"/>
                    <a:pt x="2113840" y="696781"/>
                    <a:pt x="2110106" y="696781"/>
                  </a:cubicBezTo>
                  <a:lnTo>
                    <a:pt x="14081" y="696781"/>
                  </a:lnTo>
                  <a:cubicBezTo>
                    <a:pt x="6304" y="696781"/>
                    <a:pt x="0" y="690477"/>
                    <a:pt x="0" y="682700"/>
                  </a:cubicBezTo>
                  <a:lnTo>
                    <a:pt x="0" y="14081"/>
                  </a:lnTo>
                  <a:cubicBezTo>
                    <a:pt x="0" y="10347"/>
                    <a:pt x="1484" y="6765"/>
                    <a:pt x="4124" y="4124"/>
                  </a:cubicBezTo>
                  <a:cubicBezTo>
                    <a:pt x="6765" y="1484"/>
                    <a:pt x="10347" y="0"/>
                    <a:pt x="14081" y="0"/>
                  </a:cubicBezTo>
                  <a:close/>
                </a:path>
              </a:pathLst>
            </a:custGeom>
            <a:solidFill>
              <a:srgbClr val="5CE1E6">
                <a:alpha val="95686"/>
              </a:srgbClr>
            </a:solidFill>
            <a:ln w="9525" cap="rnd">
              <a:solidFill>
                <a:srgbClr val="000000">
                  <a:alpha val="95686"/>
                </a:srgbClr>
              </a:solidFill>
              <a:prstDash val="solid"/>
              <a:round/>
            </a:ln>
          </p:spPr>
        </p:sp>
        <p:sp>
          <p:nvSpPr>
            <p:cNvPr name="TextBox 11" id="11"/>
            <p:cNvSpPr txBox="true"/>
            <p:nvPr/>
          </p:nvSpPr>
          <p:spPr>
            <a:xfrm>
              <a:off x="0" y="-38100"/>
              <a:ext cx="2124187" cy="734881"/>
            </a:xfrm>
            <a:prstGeom prst="rect">
              <a:avLst/>
            </a:prstGeom>
          </p:spPr>
          <p:txBody>
            <a:bodyPr anchor="ctr" rtlCol="false" tIns="50800" lIns="50800" bIns="50800" rIns="50800"/>
            <a:lstStyle/>
            <a:p>
              <a:pPr algn="ctr">
                <a:lnSpc>
                  <a:spcPts val="2378"/>
                </a:lnSpc>
              </a:pPr>
            </a:p>
          </p:txBody>
        </p:sp>
      </p:grpSp>
      <p:sp>
        <p:nvSpPr>
          <p:cNvPr name="Freeform 12" id="12"/>
          <p:cNvSpPr/>
          <p:nvPr/>
        </p:nvSpPr>
        <p:spPr>
          <a:xfrm flipH="false" flipV="false" rot="0">
            <a:off x="16699609" y="8568874"/>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13" id="13"/>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4" id="14"/>
          <p:cNvGrpSpPr/>
          <p:nvPr/>
        </p:nvGrpSpPr>
        <p:grpSpPr>
          <a:xfrm rot="0">
            <a:off x="3051551" y="4727993"/>
            <a:ext cx="12253586" cy="1003736"/>
            <a:chOff x="0" y="0"/>
            <a:chExt cx="2322270" cy="190226"/>
          </a:xfrm>
        </p:grpSpPr>
        <p:sp>
          <p:nvSpPr>
            <p:cNvPr name="Freeform 15" id="15"/>
            <p:cNvSpPr/>
            <p:nvPr/>
          </p:nvSpPr>
          <p:spPr>
            <a:xfrm flipH="false" flipV="false" rot="0">
              <a:off x="0" y="0"/>
              <a:ext cx="2322270" cy="190226"/>
            </a:xfrm>
            <a:custGeom>
              <a:avLst/>
              <a:gdLst/>
              <a:ahLst/>
              <a:cxnLst/>
              <a:rect r="r" b="b" t="t" l="l"/>
              <a:pathLst>
                <a:path h="190226" w="2322270">
                  <a:moveTo>
                    <a:pt x="0" y="0"/>
                  </a:moveTo>
                  <a:lnTo>
                    <a:pt x="2322270" y="0"/>
                  </a:lnTo>
                  <a:lnTo>
                    <a:pt x="2322270" y="190226"/>
                  </a:lnTo>
                  <a:lnTo>
                    <a:pt x="0" y="190226"/>
                  </a:lnTo>
                  <a:close/>
                </a:path>
              </a:pathLst>
            </a:custGeom>
            <a:solidFill>
              <a:srgbClr val="FFFFFF"/>
            </a:solidFill>
            <a:ln w="9525" cap="sq">
              <a:solidFill>
                <a:srgbClr val="000000"/>
              </a:solidFill>
              <a:prstDash val="solid"/>
              <a:miter/>
            </a:ln>
          </p:spPr>
        </p:sp>
        <p:sp>
          <p:nvSpPr>
            <p:cNvPr name="TextBox 16" id="16"/>
            <p:cNvSpPr txBox="true"/>
            <p:nvPr/>
          </p:nvSpPr>
          <p:spPr>
            <a:xfrm>
              <a:off x="0" y="0"/>
              <a:ext cx="2322270" cy="190226"/>
            </a:xfrm>
            <a:prstGeom prst="rect">
              <a:avLst/>
            </a:prstGeom>
          </p:spPr>
          <p:txBody>
            <a:bodyPr anchor="ctr" rtlCol="false" tIns="50800" lIns="50800" bIns="50800" rIns="50800"/>
            <a:lstStyle/>
            <a:p>
              <a:pPr algn="ctr">
                <a:lnSpc>
                  <a:spcPts val="2378"/>
                </a:lnSpc>
              </a:pPr>
            </a:p>
          </p:txBody>
        </p:sp>
      </p:grpSp>
      <p:sp>
        <p:nvSpPr>
          <p:cNvPr name="TextBox 17" id="17"/>
          <p:cNvSpPr txBox="true"/>
          <p:nvPr/>
        </p:nvSpPr>
        <p:spPr>
          <a:xfrm rot="0">
            <a:off x="3400006" y="3852634"/>
            <a:ext cx="12071198" cy="4934591"/>
          </a:xfrm>
          <a:prstGeom prst="rect">
            <a:avLst/>
          </a:prstGeom>
        </p:spPr>
        <p:txBody>
          <a:bodyPr anchor="t" rtlCol="false" tIns="0" lIns="0" bIns="0" rIns="0">
            <a:spAutoFit/>
          </a:bodyPr>
          <a:lstStyle/>
          <a:p>
            <a:pPr algn="l">
              <a:lnSpc>
                <a:spcPts val="2869"/>
              </a:lnSpc>
            </a:pPr>
            <a:r>
              <a:rPr lang="en-US" sz="2207">
                <a:solidFill>
                  <a:srgbClr val="000000"/>
                </a:solidFill>
                <a:latin typeface="Arial MT Pro"/>
                <a:ea typeface="Arial MT Pro"/>
                <a:cs typeface="Arial MT Pro"/>
                <a:sym typeface="Arial MT Pro"/>
              </a:rPr>
              <a:t>Eye Contact                    (Oculesics) Signals atten</a:t>
            </a:r>
            <a:r>
              <a:rPr lang="en-US" sz="2207">
                <a:solidFill>
                  <a:srgbClr val="000000"/>
                </a:solidFill>
                <a:latin typeface="Arial MT Pro"/>
                <a:ea typeface="Arial MT Pro"/>
                <a:cs typeface="Arial MT Pro"/>
                <a:sym typeface="Arial MT Pro"/>
              </a:rPr>
              <a:t>tion, trust, aggression, or avoid an </a:t>
            </a:r>
          </a:p>
          <a:p>
            <a:pPr algn="l">
              <a:lnSpc>
                <a:spcPts val="2869"/>
              </a:lnSpc>
            </a:pPr>
            <a:r>
              <a:rPr lang="en-US" sz="2207">
                <a:solidFill>
                  <a:srgbClr val="000000"/>
                </a:solidFill>
                <a:latin typeface="Arial MT Pro"/>
                <a:ea typeface="Arial MT Pro"/>
                <a:cs typeface="Arial MT Pro"/>
                <a:sym typeface="Arial MT Pro"/>
              </a:rPr>
              <a:t>                                        depending on context and culture.</a:t>
            </a: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Haptics (Touch)              Touch conveys warmth, dominance, or comfort—think handshakes, </a:t>
            </a:r>
          </a:p>
          <a:p>
            <a:pPr algn="l">
              <a:lnSpc>
                <a:spcPts val="2869"/>
              </a:lnSpc>
            </a:pPr>
            <a:r>
              <a:rPr lang="en-US" sz="2207">
                <a:solidFill>
                  <a:srgbClr val="000000"/>
                </a:solidFill>
                <a:latin typeface="Arial MT Pro"/>
                <a:ea typeface="Arial MT Pro"/>
                <a:cs typeface="Arial MT Pro"/>
                <a:sym typeface="Arial MT Pro"/>
              </a:rPr>
              <a:t>                                        hugs, or pats on the back.</a:t>
            </a: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Appearance                    Clothing, grooming, and style choices send messages about </a:t>
            </a:r>
          </a:p>
          <a:p>
            <a:pPr algn="l">
              <a:lnSpc>
                <a:spcPts val="2869"/>
              </a:lnSpc>
            </a:pPr>
            <a:r>
              <a:rPr lang="en-US" sz="2207">
                <a:solidFill>
                  <a:srgbClr val="000000"/>
                </a:solidFill>
                <a:latin typeface="Arial MT Pro"/>
                <a:ea typeface="Arial MT Pro"/>
                <a:cs typeface="Arial MT Pro"/>
                <a:sym typeface="Arial MT Pro"/>
              </a:rPr>
              <a:t>                                       identity, professionalism, and mood</a:t>
            </a:r>
          </a:p>
          <a:p>
            <a:pPr algn="l">
              <a:lnSpc>
                <a:spcPts val="2869"/>
              </a:lnSpc>
            </a:pPr>
          </a:p>
          <a:p>
            <a:pPr algn="l">
              <a:lnSpc>
                <a:spcPts val="2869"/>
              </a:lnSpc>
            </a:pPr>
          </a:p>
          <a:p>
            <a:pPr algn="l">
              <a:lnSpc>
                <a:spcPts val="2869"/>
              </a:lnSpc>
            </a:pPr>
          </a:p>
          <a:p>
            <a:pPr algn="l">
              <a:lnSpc>
                <a:spcPts val="2869"/>
              </a:lnSpc>
            </a:pPr>
            <a:r>
              <a:rPr lang="en-US" sz="2207">
                <a:solidFill>
                  <a:srgbClr val="000000"/>
                </a:solidFill>
                <a:latin typeface="Arial MT Pro"/>
                <a:ea typeface="Arial MT Pro"/>
                <a:cs typeface="Arial MT Pro"/>
                <a:sym typeface="Arial MT Pro"/>
              </a:rPr>
              <a:t>                                                 </a:t>
            </a:r>
          </a:p>
          <a:p>
            <a:pPr algn="l">
              <a:lnSpc>
                <a:spcPts val="2869"/>
              </a:lnSpc>
            </a:pPr>
          </a:p>
          <a:p>
            <a:pPr algn="l">
              <a:lnSpc>
                <a:spcPts val="2869"/>
              </a:lnSpc>
            </a:pPr>
          </a:p>
        </p:txBody>
      </p:sp>
      <p:sp>
        <p:nvSpPr>
          <p:cNvPr name="TextBox 18" id="18"/>
          <p:cNvSpPr txBox="true"/>
          <p:nvPr/>
        </p:nvSpPr>
        <p:spPr>
          <a:xfrm rot="0">
            <a:off x="2863878" y="688241"/>
            <a:ext cx="12607326" cy="721212"/>
          </a:xfrm>
          <a:prstGeom prst="rect">
            <a:avLst/>
          </a:prstGeom>
        </p:spPr>
        <p:txBody>
          <a:bodyPr anchor="t" rtlCol="false" tIns="0" lIns="0" bIns="0" rIns="0">
            <a:spAutoFit/>
          </a:bodyPr>
          <a:lstStyle/>
          <a:p>
            <a:pPr algn="ctr">
              <a:lnSpc>
                <a:spcPts val="5150"/>
              </a:lnSpc>
            </a:pPr>
            <a:r>
              <a:rPr lang="en-US" b="true" sz="3961">
                <a:solidFill>
                  <a:srgbClr val="133F41"/>
                </a:solidFill>
                <a:latin typeface="Arial MT Pro Bold"/>
                <a:ea typeface="Arial MT Pro Bold"/>
                <a:cs typeface="Arial MT Pro Bold"/>
                <a:sym typeface="Arial MT Pro Bold"/>
              </a:rPr>
              <a:t>Nonverbal forms of Communication...</a:t>
            </a:r>
          </a:p>
        </p:txBody>
      </p:sp>
      <p:sp>
        <p:nvSpPr>
          <p:cNvPr name="TextBox 19" id="19"/>
          <p:cNvSpPr txBox="true"/>
          <p:nvPr/>
        </p:nvSpPr>
        <p:spPr>
          <a:xfrm rot="0">
            <a:off x="2669028" y="1819195"/>
            <a:ext cx="12886512" cy="1217325"/>
          </a:xfrm>
          <a:prstGeom prst="rect">
            <a:avLst/>
          </a:prstGeom>
        </p:spPr>
        <p:txBody>
          <a:bodyPr anchor="t" rtlCol="false" tIns="0" lIns="0" bIns="0" rIns="0">
            <a:spAutoFit/>
          </a:bodyPr>
          <a:lstStyle/>
          <a:p>
            <a:pPr algn="l">
              <a:lnSpc>
                <a:spcPts val="3116"/>
              </a:lnSpc>
            </a:pPr>
            <a:r>
              <a:rPr lang="en-US" sz="2397">
                <a:solidFill>
                  <a:srgbClr val="FFFFFF"/>
                </a:solidFill>
                <a:latin typeface="Arial MT Pro"/>
                <a:ea typeface="Arial MT Pro"/>
                <a:cs typeface="Arial MT Pro"/>
                <a:sym typeface="Arial MT Pro"/>
              </a:rPr>
              <a:t>Nonverbal communication is the silent powerhouse behind how we express ourselves—often saying more than words ever could. Here are the key types, each with its own unique role in shaping perception and connection:</a:t>
            </a:r>
          </a:p>
        </p:txBody>
      </p:sp>
      <p:grpSp>
        <p:nvGrpSpPr>
          <p:cNvPr name="Group 20" id="20"/>
          <p:cNvGrpSpPr/>
          <p:nvPr/>
        </p:nvGrpSpPr>
        <p:grpSpPr>
          <a:xfrm rot="0">
            <a:off x="3017207" y="3489296"/>
            <a:ext cx="12253586" cy="3481130"/>
            <a:chOff x="0" y="0"/>
            <a:chExt cx="3227282" cy="916841"/>
          </a:xfrm>
        </p:grpSpPr>
        <p:sp>
          <p:nvSpPr>
            <p:cNvPr name="Freeform 21" id="21"/>
            <p:cNvSpPr/>
            <p:nvPr/>
          </p:nvSpPr>
          <p:spPr>
            <a:xfrm flipH="false" flipV="false" rot="0">
              <a:off x="0" y="0"/>
              <a:ext cx="3227282" cy="916841"/>
            </a:xfrm>
            <a:custGeom>
              <a:avLst/>
              <a:gdLst/>
              <a:ahLst/>
              <a:cxnLst/>
              <a:rect r="r" b="b" t="t" l="l"/>
              <a:pathLst>
                <a:path h="916841" w="3227282">
                  <a:moveTo>
                    <a:pt x="0" y="0"/>
                  </a:moveTo>
                  <a:lnTo>
                    <a:pt x="3227282" y="0"/>
                  </a:lnTo>
                  <a:lnTo>
                    <a:pt x="3227282" y="916841"/>
                  </a:lnTo>
                  <a:lnTo>
                    <a:pt x="0" y="916841"/>
                  </a:lnTo>
                  <a:close/>
                </a:path>
              </a:pathLst>
            </a:custGeom>
            <a:solidFill>
              <a:srgbClr val="000000">
                <a:alpha val="0"/>
              </a:srgbClr>
            </a:solidFill>
            <a:ln w="9525" cap="sq">
              <a:solidFill>
                <a:srgbClr val="000000"/>
              </a:solidFill>
              <a:prstDash val="solid"/>
              <a:miter/>
            </a:ln>
          </p:spPr>
        </p:sp>
        <p:sp>
          <p:nvSpPr>
            <p:cNvPr name="TextBox 22" id="22"/>
            <p:cNvSpPr txBox="true"/>
            <p:nvPr/>
          </p:nvSpPr>
          <p:spPr>
            <a:xfrm>
              <a:off x="0" y="-57150"/>
              <a:ext cx="3227282" cy="973991"/>
            </a:xfrm>
            <a:prstGeom prst="rect">
              <a:avLst/>
            </a:prstGeom>
          </p:spPr>
          <p:txBody>
            <a:bodyPr anchor="ctr" rtlCol="false" tIns="50800" lIns="50800" bIns="50800" rIns="50800"/>
            <a:lstStyle/>
            <a:p>
              <a:pPr algn="ctr">
                <a:lnSpc>
                  <a:spcPts val="2380"/>
                </a:lnSpc>
              </a:pPr>
            </a:p>
          </p:txBody>
        </p:sp>
      </p:gr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grpSp>
        <p:nvGrpSpPr>
          <p:cNvPr name="Group 4" id="4"/>
          <p:cNvGrpSpPr/>
          <p:nvPr/>
        </p:nvGrpSpPr>
        <p:grpSpPr>
          <a:xfrm rot="0">
            <a:off x="10116119" y="-1079353"/>
            <a:ext cx="8286064" cy="11972436"/>
            <a:chOff x="0" y="0"/>
            <a:chExt cx="4356481" cy="6294628"/>
          </a:xfrm>
        </p:grpSpPr>
        <p:sp>
          <p:nvSpPr>
            <p:cNvPr name="Freeform 5" id="5"/>
            <p:cNvSpPr/>
            <p:nvPr/>
          </p:nvSpPr>
          <p:spPr>
            <a:xfrm flipH="false" flipV="false" rot="0">
              <a:off x="-31496" y="-27432"/>
              <a:ext cx="4387850" cy="6322060"/>
            </a:xfrm>
            <a:custGeom>
              <a:avLst/>
              <a:gdLst/>
              <a:ahLst/>
              <a:cxnLst/>
              <a:rect r="r" b="b" t="t" l="l"/>
              <a:pathLst>
                <a:path h="6322060" w="4387850">
                  <a:moveTo>
                    <a:pt x="4102481" y="509397"/>
                  </a:moveTo>
                  <a:cubicBezTo>
                    <a:pt x="4259453" y="543560"/>
                    <a:pt x="4387850" y="702945"/>
                    <a:pt x="4387850" y="863600"/>
                  </a:cubicBezTo>
                  <a:lnTo>
                    <a:pt x="4387850" y="6029960"/>
                  </a:lnTo>
                  <a:cubicBezTo>
                    <a:pt x="4387850" y="6190615"/>
                    <a:pt x="4256405" y="6322060"/>
                    <a:pt x="4095750" y="6322060"/>
                  </a:cubicBezTo>
                  <a:lnTo>
                    <a:pt x="258699" y="6322060"/>
                  </a:lnTo>
                  <a:cubicBezTo>
                    <a:pt x="98044" y="6322060"/>
                    <a:pt x="0" y="6194933"/>
                    <a:pt x="40767" y="6039485"/>
                  </a:cubicBezTo>
                  <a:lnTo>
                    <a:pt x="1560449" y="254508"/>
                  </a:lnTo>
                  <a:cubicBezTo>
                    <a:pt x="1601216" y="99187"/>
                    <a:pt x="1763141" y="0"/>
                    <a:pt x="1920113" y="34163"/>
                  </a:cubicBezTo>
                  <a:lnTo>
                    <a:pt x="4102481" y="509397"/>
                  </a:lnTo>
                  <a:close/>
                </a:path>
              </a:pathLst>
            </a:custGeom>
            <a:blipFill>
              <a:blip r:embed="rId3"/>
              <a:stretch>
                <a:fillRect l="-101901" t="-4315" r="-99557" b="0"/>
              </a:stretch>
            </a:blipFill>
          </p:spPr>
        </p:sp>
      </p:grpSp>
      <p:sp>
        <p:nvSpPr>
          <p:cNvPr name="TextBox 6" id="6"/>
          <p:cNvSpPr txBox="true"/>
          <p:nvPr/>
        </p:nvSpPr>
        <p:spPr>
          <a:xfrm rot="0">
            <a:off x="1028700" y="410895"/>
            <a:ext cx="8115300" cy="2662786"/>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Facial Expressions...</a:t>
            </a:r>
          </a:p>
        </p:txBody>
      </p:sp>
      <p:sp>
        <p:nvSpPr>
          <p:cNvPr name="TextBox 7" id="7"/>
          <p:cNvSpPr txBox="true"/>
          <p:nvPr/>
        </p:nvSpPr>
        <p:spPr>
          <a:xfrm rot="0">
            <a:off x="1550660" y="4271010"/>
            <a:ext cx="8781424" cy="872490"/>
          </a:xfrm>
          <a:prstGeom prst="rect">
            <a:avLst/>
          </a:prstGeom>
        </p:spPr>
        <p:txBody>
          <a:bodyPr anchor="t" rtlCol="false" tIns="0" lIns="0" bIns="0" rIns="0">
            <a:spAutoFit/>
          </a:bodyPr>
          <a:lstStyle/>
          <a:p>
            <a:pPr algn="l">
              <a:lnSpc>
                <a:spcPts val="3359"/>
              </a:lnSpc>
            </a:pPr>
            <a:r>
              <a:rPr lang="en-US" sz="2400" spc="-96">
                <a:solidFill>
                  <a:srgbClr val="D8D8D8"/>
                </a:solidFill>
                <a:latin typeface="Arial MT Pro"/>
                <a:ea typeface="Arial MT Pro"/>
                <a:cs typeface="Arial MT Pro"/>
                <a:sym typeface="Arial MT Pro"/>
              </a:rPr>
              <a:t>Facial expressions play a crucial role in communication, conveying emotions and intentions without words. </a:t>
            </a:r>
          </a:p>
        </p:txBody>
      </p:sp>
      <p:sp>
        <p:nvSpPr>
          <p:cNvPr name="TextBox 8" id="8"/>
          <p:cNvSpPr txBox="true"/>
          <p:nvPr/>
        </p:nvSpPr>
        <p:spPr>
          <a:xfrm rot="0">
            <a:off x="1289680" y="6238290"/>
            <a:ext cx="9303384" cy="3387090"/>
          </a:xfrm>
          <a:prstGeom prst="rect">
            <a:avLst/>
          </a:prstGeom>
        </p:spPr>
        <p:txBody>
          <a:bodyPr anchor="t" rtlCol="false" tIns="0" lIns="0" bIns="0" rIns="0">
            <a:spAutoFit/>
          </a:bodyPr>
          <a:lstStyle/>
          <a:p>
            <a:pPr algn="l">
              <a:lnSpc>
                <a:spcPts val="3359"/>
              </a:lnSpc>
            </a:pPr>
          </a:p>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S</a:t>
            </a:r>
            <a:r>
              <a:rPr lang="en-US" sz="2400" spc="-96">
                <a:solidFill>
                  <a:srgbClr val="D8D8D8"/>
                </a:solidFill>
                <a:latin typeface="Arial MT Pro"/>
                <a:ea typeface="Arial MT Pro"/>
                <a:cs typeface="Arial MT Pro"/>
                <a:sym typeface="Arial MT Pro"/>
              </a:rPr>
              <a:t>miles show happiness, friendliness, or agreement...</a:t>
            </a:r>
          </a:p>
          <a:p>
            <a:pPr algn="l">
              <a:lnSpc>
                <a:spcPts val="3359"/>
              </a:lnSpc>
            </a:pPr>
          </a:p>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Raised Eyebrows can Indicate surprise or curiosity.</a:t>
            </a:r>
          </a:p>
          <a:p>
            <a:pPr algn="l">
              <a:lnSpc>
                <a:spcPts val="3359"/>
              </a:lnSpc>
            </a:pPr>
          </a:p>
          <a:p>
            <a:pPr algn="l" marL="518160" indent="-259080" lvl="1">
              <a:lnSpc>
                <a:spcPts val="3359"/>
              </a:lnSpc>
              <a:buFont typeface="Arial"/>
              <a:buChar char="•"/>
            </a:pPr>
            <a:r>
              <a:rPr lang="en-US" sz="2400" spc="-96">
                <a:solidFill>
                  <a:srgbClr val="D8D8D8"/>
                </a:solidFill>
                <a:latin typeface="Arial MT Pro"/>
                <a:ea typeface="Arial MT Pro"/>
                <a:cs typeface="Arial MT Pro"/>
                <a:sym typeface="Arial MT Pro"/>
              </a:rPr>
              <a:t>Nodding with a Soft Expression can signal understanding or encouragement.</a:t>
            </a:r>
          </a:p>
          <a:p>
            <a:pPr algn="l">
              <a:lnSpc>
                <a:spcPts val="3359"/>
              </a:lnSpc>
            </a:pPr>
          </a:p>
        </p:txBody>
      </p:sp>
      <p:sp>
        <p:nvSpPr>
          <p:cNvPr name="TextBox 9" id="9"/>
          <p:cNvSpPr txBox="true"/>
          <p:nvPr/>
        </p:nvSpPr>
        <p:spPr>
          <a:xfrm rot="0">
            <a:off x="1550660" y="3567043"/>
            <a:ext cx="3999210" cy="630555"/>
          </a:xfrm>
          <a:prstGeom prst="rect">
            <a:avLst/>
          </a:prstGeom>
        </p:spPr>
        <p:txBody>
          <a:bodyPr anchor="t" rtlCol="false" tIns="0" lIns="0" bIns="0" rIns="0">
            <a:spAutoFit/>
          </a:bodyPr>
          <a:lstStyle/>
          <a:p>
            <a:pPr algn="l">
              <a:lnSpc>
                <a:spcPts val="4620"/>
              </a:lnSpc>
            </a:pPr>
            <a:r>
              <a:rPr lang="en-US" sz="3300" spc="-132">
                <a:solidFill>
                  <a:srgbClr val="F3DD52"/>
                </a:solidFill>
                <a:latin typeface="Arial MT Pro"/>
                <a:ea typeface="Arial MT Pro"/>
                <a:cs typeface="Arial MT Pro"/>
                <a:sym typeface="Arial MT Pro"/>
              </a:rPr>
              <a:t>Defining:</a:t>
            </a:r>
          </a:p>
        </p:txBody>
      </p:sp>
      <p:sp>
        <p:nvSpPr>
          <p:cNvPr name="TextBox 10" id="10"/>
          <p:cNvSpPr txBox="true"/>
          <p:nvPr/>
        </p:nvSpPr>
        <p:spPr>
          <a:xfrm rot="0">
            <a:off x="1550660" y="5702985"/>
            <a:ext cx="3999210" cy="630555"/>
          </a:xfrm>
          <a:prstGeom prst="rect">
            <a:avLst/>
          </a:prstGeom>
        </p:spPr>
        <p:txBody>
          <a:bodyPr anchor="t" rtlCol="false" tIns="0" lIns="0" bIns="0" rIns="0">
            <a:spAutoFit/>
          </a:bodyPr>
          <a:lstStyle/>
          <a:p>
            <a:pPr algn="l">
              <a:lnSpc>
                <a:spcPts val="4620"/>
              </a:lnSpc>
            </a:pPr>
            <a:r>
              <a:rPr lang="en-US" sz="3300" spc="-132">
                <a:solidFill>
                  <a:srgbClr val="F3DD52"/>
                </a:solidFill>
                <a:latin typeface="Arial MT Pro"/>
                <a:ea typeface="Arial MT Pro"/>
                <a:cs typeface="Arial MT Pro"/>
                <a:sym typeface="Arial MT Pro"/>
              </a:rPr>
              <a:t>Examples:</a:t>
            </a:r>
          </a:p>
        </p:txBody>
      </p:sp>
      <p:pic>
        <p:nvPicPr>
          <p:cNvPr name="Picture 11" id="11"/>
          <p:cNvPicPr>
            <a:picLocks noChangeAspect="true"/>
          </p:cNvPicPr>
          <p:nvPr/>
        </p:nvPicPr>
        <p:blipFill>
          <a:blip r:embed="rId4"/>
          <a:srcRect l="0" t="0" r="0" b="0"/>
          <a:stretch>
            <a:fillRect/>
          </a:stretch>
        </p:blipFill>
        <p:spPr>
          <a:xfrm flipH="false" flipV="false" rot="0">
            <a:off x="1028700" y="3830023"/>
            <a:ext cx="278501" cy="278501"/>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1028700" y="5965965"/>
            <a:ext cx="278501" cy="278501"/>
          </a:xfrm>
          <a:prstGeom prst="rect">
            <a:avLst/>
          </a:prstGeom>
        </p:spPr>
      </p:pic>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2">
              <a:alphaModFix amt="55000"/>
            </a:blip>
            <a:stretch>
              <a:fillRect l="0" t="0" r="0" b="0"/>
            </a:stretch>
          </a:blipFill>
        </p:spPr>
      </p:sp>
      <p:grpSp>
        <p:nvGrpSpPr>
          <p:cNvPr name="Group 4" id="4"/>
          <p:cNvGrpSpPr/>
          <p:nvPr/>
        </p:nvGrpSpPr>
        <p:grpSpPr>
          <a:xfrm rot="0">
            <a:off x="10116119" y="-1079353"/>
            <a:ext cx="8286064" cy="11972436"/>
            <a:chOff x="0" y="0"/>
            <a:chExt cx="4356481" cy="6294628"/>
          </a:xfrm>
        </p:grpSpPr>
        <p:sp>
          <p:nvSpPr>
            <p:cNvPr name="Freeform 5" id="5"/>
            <p:cNvSpPr/>
            <p:nvPr/>
          </p:nvSpPr>
          <p:spPr>
            <a:xfrm flipH="false" flipV="false" rot="0">
              <a:off x="-31496" y="-27432"/>
              <a:ext cx="4387850" cy="6322060"/>
            </a:xfrm>
            <a:custGeom>
              <a:avLst/>
              <a:gdLst/>
              <a:ahLst/>
              <a:cxnLst/>
              <a:rect r="r" b="b" t="t" l="l"/>
              <a:pathLst>
                <a:path h="6322060" w="4387850">
                  <a:moveTo>
                    <a:pt x="4102481" y="509397"/>
                  </a:moveTo>
                  <a:cubicBezTo>
                    <a:pt x="4259453" y="543560"/>
                    <a:pt x="4387850" y="702945"/>
                    <a:pt x="4387850" y="863600"/>
                  </a:cubicBezTo>
                  <a:lnTo>
                    <a:pt x="4387850" y="6029960"/>
                  </a:lnTo>
                  <a:cubicBezTo>
                    <a:pt x="4387850" y="6190615"/>
                    <a:pt x="4256405" y="6322060"/>
                    <a:pt x="4095750" y="6322060"/>
                  </a:cubicBezTo>
                  <a:lnTo>
                    <a:pt x="258699" y="6322060"/>
                  </a:lnTo>
                  <a:cubicBezTo>
                    <a:pt x="98044" y="6322060"/>
                    <a:pt x="0" y="6194933"/>
                    <a:pt x="40767" y="6039485"/>
                  </a:cubicBezTo>
                  <a:lnTo>
                    <a:pt x="1560449" y="254508"/>
                  </a:lnTo>
                  <a:cubicBezTo>
                    <a:pt x="1601216" y="99187"/>
                    <a:pt x="1763141" y="0"/>
                    <a:pt x="1920113" y="34163"/>
                  </a:cubicBezTo>
                  <a:lnTo>
                    <a:pt x="4102481" y="509397"/>
                  </a:lnTo>
                  <a:close/>
                </a:path>
              </a:pathLst>
            </a:custGeom>
            <a:blipFill>
              <a:blip r:embed="rId3"/>
              <a:stretch>
                <a:fillRect l="-58438" t="0" r="-58438" b="0"/>
              </a:stretch>
            </a:blipFill>
          </p:spPr>
        </p:sp>
      </p:grpSp>
      <p:sp>
        <p:nvSpPr>
          <p:cNvPr name="TextBox 6" id="6"/>
          <p:cNvSpPr txBox="true"/>
          <p:nvPr/>
        </p:nvSpPr>
        <p:spPr>
          <a:xfrm rot="0">
            <a:off x="1028700" y="1620570"/>
            <a:ext cx="8115300" cy="1453111"/>
          </a:xfrm>
          <a:prstGeom prst="rect">
            <a:avLst/>
          </a:prstGeom>
        </p:spPr>
        <p:txBody>
          <a:bodyPr anchor="t" rtlCol="false" tIns="0" lIns="0" bIns="0" rIns="0">
            <a:spAutoFit/>
          </a:bodyPr>
          <a:lstStyle/>
          <a:p>
            <a:pPr algn="l">
              <a:lnSpc>
                <a:spcPts val="9584"/>
              </a:lnSpc>
            </a:pPr>
            <a:r>
              <a:rPr lang="en-US" sz="9584" spc="-383">
                <a:solidFill>
                  <a:srgbClr val="F6F6F6"/>
                </a:solidFill>
                <a:latin typeface="Arial MT Pro"/>
                <a:ea typeface="Arial MT Pro"/>
                <a:cs typeface="Arial MT Pro"/>
                <a:sym typeface="Arial MT Pro"/>
              </a:rPr>
              <a:t>Gestures...</a:t>
            </a:r>
          </a:p>
        </p:txBody>
      </p:sp>
      <p:sp>
        <p:nvSpPr>
          <p:cNvPr name="TextBox 7" id="7"/>
          <p:cNvSpPr txBox="true"/>
          <p:nvPr/>
        </p:nvSpPr>
        <p:spPr>
          <a:xfrm rot="0">
            <a:off x="1550660" y="4323547"/>
            <a:ext cx="8781424" cy="1291590"/>
          </a:xfrm>
          <a:prstGeom prst="rect">
            <a:avLst/>
          </a:prstGeom>
        </p:spPr>
        <p:txBody>
          <a:bodyPr anchor="t" rtlCol="false" tIns="0" lIns="0" bIns="0" rIns="0">
            <a:spAutoFit/>
          </a:bodyPr>
          <a:lstStyle/>
          <a:p>
            <a:pPr algn="l">
              <a:lnSpc>
                <a:spcPts val="3359"/>
              </a:lnSpc>
            </a:pPr>
            <a:r>
              <a:rPr lang="en-US" sz="2400" spc="-96">
                <a:solidFill>
                  <a:srgbClr val="D8D8D8"/>
                </a:solidFill>
                <a:latin typeface="Arial MT Pro"/>
                <a:ea typeface="Arial MT Pro"/>
                <a:cs typeface="Arial MT Pro"/>
                <a:sym typeface="Arial MT Pro"/>
              </a:rPr>
              <a:t>Gestures are a powerful form of non-verbal communication that help convey emotions, reinforce spoken words, and enhance understanding. </a:t>
            </a:r>
          </a:p>
        </p:txBody>
      </p:sp>
      <p:sp>
        <p:nvSpPr>
          <p:cNvPr name="TextBox 8" id="8"/>
          <p:cNvSpPr txBox="true"/>
          <p:nvPr/>
        </p:nvSpPr>
        <p:spPr>
          <a:xfrm rot="0">
            <a:off x="1550660" y="6457365"/>
            <a:ext cx="9303384" cy="2548890"/>
          </a:xfrm>
          <a:prstGeom prst="rect">
            <a:avLst/>
          </a:prstGeom>
        </p:spPr>
        <p:txBody>
          <a:bodyPr anchor="t" rtlCol="false" tIns="0" lIns="0" bIns="0" rIns="0">
            <a:spAutoFit/>
          </a:bodyPr>
          <a:lstStyle/>
          <a:p>
            <a:pPr algn="l">
              <a:lnSpc>
                <a:spcPts val="3359"/>
              </a:lnSpc>
            </a:pPr>
            <a:r>
              <a:rPr lang="en-US" sz="2400" spc="-96">
                <a:solidFill>
                  <a:srgbClr val="D8D8D8"/>
                </a:solidFill>
                <a:latin typeface="Arial MT Pro"/>
                <a:ea typeface="Arial MT Pro"/>
                <a:cs typeface="Arial MT Pro"/>
                <a:sym typeface="Arial MT Pro"/>
              </a:rPr>
              <a:t>Open pal</a:t>
            </a:r>
            <a:r>
              <a:rPr lang="en-US" sz="2400" spc="-96">
                <a:solidFill>
                  <a:srgbClr val="D8D8D8"/>
                </a:solidFill>
                <a:latin typeface="Arial MT Pro"/>
                <a:ea typeface="Arial MT Pro"/>
                <a:cs typeface="Arial MT Pro"/>
                <a:sym typeface="Arial MT Pro"/>
              </a:rPr>
              <a:t>ms help to show honesty and openness.</a:t>
            </a:r>
          </a:p>
          <a:p>
            <a:pPr algn="l">
              <a:lnSpc>
                <a:spcPts val="3359"/>
              </a:lnSpc>
            </a:pPr>
          </a:p>
          <a:p>
            <a:pPr algn="l">
              <a:lnSpc>
                <a:spcPts val="3359"/>
              </a:lnSpc>
            </a:pPr>
            <a:r>
              <a:rPr lang="en-US" sz="2400" spc="-96">
                <a:solidFill>
                  <a:srgbClr val="D8D8D8"/>
                </a:solidFill>
                <a:latin typeface="Arial MT Pro"/>
                <a:ea typeface="Arial MT Pro"/>
                <a:cs typeface="Arial MT Pro"/>
                <a:sym typeface="Arial MT Pro"/>
              </a:rPr>
              <a:t>Clench</a:t>
            </a:r>
            <a:r>
              <a:rPr lang="en-US" sz="2400" spc="-96">
                <a:solidFill>
                  <a:srgbClr val="D8D8D8"/>
                </a:solidFill>
                <a:latin typeface="Arial MT Pro"/>
                <a:ea typeface="Arial MT Pro"/>
                <a:cs typeface="Arial MT Pro"/>
                <a:sym typeface="Arial MT Pro"/>
              </a:rPr>
              <a:t>ed fists can indicate determination or frustration.</a:t>
            </a:r>
          </a:p>
          <a:p>
            <a:pPr algn="l">
              <a:lnSpc>
                <a:spcPts val="3359"/>
              </a:lnSpc>
            </a:pPr>
          </a:p>
          <a:p>
            <a:pPr algn="l">
              <a:lnSpc>
                <a:spcPts val="3359"/>
              </a:lnSpc>
            </a:pPr>
            <a:r>
              <a:rPr lang="en-US" sz="2400" spc="-96">
                <a:solidFill>
                  <a:srgbClr val="D8D8D8"/>
                </a:solidFill>
                <a:latin typeface="Arial MT Pro"/>
                <a:ea typeface="Arial MT Pro"/>
                <a:cs typeface="Arial MT Pro"/>
                <a:sym typeface="Arial MT Pro"/>
              </a:rPr>
              <a:t>Han</a:t>
            </a:r>
            <a:r>
              <a:rPr lang="en-US" sz="2400" spc="-96">
                <a:solidFill>
                  <a:srgbClr val="D8D8D8"/>
                </a:solidFill>
                <a:latin typeface="Arial MT Pro"/>
                <a:ea typeface="Arial MT Pro"/>
                <a:cs typeface="Arial MT Pro"/>
                <a:sym typeface="Arial MT Pro"/>
              </a:rPr>
              <a:t>ds on heart can express sincerity or deep emotion.</a:t>
            </a:r>
          </a:p>
          <a:p>
            <a:pPr algn="l">
              <a:lnSpc>
                <a:spcPts val="3359"/>
              </a:lnSpc>
            </a:pPr>
          </a:p>
        </p:txBody>
      </p:sp>
      <p:sp>
        <p:nvSpPr>
          <p:cNvPr name="TextBox 9" id="9"/>
          <p:cNvSpPr txBox="true"/>
          <p:nvPr/>
        </p:nvSpPr>
        <p:spPr>
          <a:xfrm rot="0">
            <a:off x="1550660" y="3567043"/>
            <a:ext cx="3999210" cy="630555"/>
          </a:xfrm>
          <a:prstGeom prst="rect">
            <a:avLst/>
          </a:prstGeom>
        </p:spPr>
        <p:txBody>
          <a:bodyPr anchor="t" rtlCol="false" tIns="0" lIns="0" bIns="0" rIns="0">
            <a:spAutoFit/>
          </a:bodyPr>
          <a:lstStyle/>
          <a:p>
            <a:pPr algn="l">
              <a:lnSpc>
                <a:spcPts val="4620"/>
              </a:lnSpc>
            </a:pPr>
            <a:r>
              <a:rPr lang="en-US" sz="3300" spc="-132">
                <a:solidFill>
                  <a:srgbClr val="F3DD52"/>
                </a:solidFill>
                <a:latin typeface="Arial MT Pro"/>
                <a:ea typeface="Arial MT Pro"/>
                <a:cs typeface="Arial MT Pro"/>
                <a:sym typeface="Arial MT Pro"/>
              </a:rPr>
              <a:t>Defining:</a:t>
            </a:r>
          </a:p>
        </p:txBody>
      </p:sp>
      <p:sp>
        <p:nvSpPr>
          <p:cNvPr name="TextBox 10" id="10"/>
          <p:cNvSpPr txBox="true"/>
          <p:nvPr/>
        </p:nvSpPr>
        <p:spPr>
          <a:xfrm rot="0">
            <a:off x="1550660" y="5702985"/>
            <a:ext cx="3999210" cy="630555"/>
          </a:xfrm>
          <a:prstGeom prst="rect">
            <a:avLst/>
          </a:prstGeom>
        </p:spPr>
        <p:txBody>
          <a:bodyPr anchor="t" rtlCol="false" tIns="0" lIns="0" bIns="0" rIns="0">
            <a:spAutoFit/>
          </a:bodyPr>
          <a:lstStyle/>
          <a:p>
            <a:pPr algn="l">
              <a:lnSpc>
                <a:spcPts val="4620"/>
              </a:lnSpc>
            </a:pPr>
            <a:r>
              <a:rPr lang="en-US" sz="3300" spc="-132">
                <a:solidFill>
                  <a:srgbClr val="F3DD52"/>
                </a:solidFill>
                <a:latin typeface="Arial MT Pro"/>
                <a:ea typeface="Arial MT Pro"/>
                <a:cs typeface="Arial MT Pro"/>
                <a:sym typeface="Arial MT Pro"/>
              </a:rPr>
              <a:t>Examples:</a:t>
            </a:r>
          </a:p>
        </p:txBody>
      </p:sp>
      <p:pic>
        <p:nvPicPr>
          <p:cNvPr name="Picture 11" id="11"/>
          <p:cNvPicPr>
            <a:picLocks noChangeAspect="true"/>
          </p:cNvPicPr>
          <p:nvPr/>
        </p:nvPicPr>
        <p:blipFill>
          <a:blip r:embed="rId4"/>
          <a:srcRect l="0" t="0" r="0" b="0"/>
          <a:stretch>
            <a:fillRect/>
          </a:stretch>
        </p:blipFill>
        <p:spPr>
          <a:xfrm flipH="false" flipV="false" rot="0">
            <a:off x="1028700" y="3830023"/>
            <a:ext cx="278501" cy="278501"/>
          </a:xfrm>
          <a:prstGeom prst="rect">
            <a:avLst/>
          </a:prstGeom>
        </p:spPr>
      </p:pic>
      <p:pic>
        <p:nvPicPr>
          <p:cNvPr name="Picture 12" id="12"/>
          <p:cNvPicPr>
            <a:picLocks noChangeAspect="true"/>
          </p:cNvPicPr>
          <p:nvPr/>
        </p:nvPicPr>
        <p:blipFill>
          <a:blip r:embed="rId4"/>
          <a:srcRect l="0" t="0" r="0" b="0"/>
          <a:stretch>
            <a:fillRect/>
          </a:stretch>
        </p:blipFill>
        <p:spPr>
          <a:xfrm flipH="false" flipV="false" rot="0">
            <a:off x="1028700" y="5965965"/>
            <a:ext cx="278501" cy="27850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DAG2jXjPQpo</dc:identifier>
  <dcterms:modified xsi:type="dcterms:W3CDTF">2011-08-01T06:04:30Z</dcterms:modified>
  <cp:revision>1</cp:revision>
  <dc:title>M1 Basic MAB -  PPT - Slides - Book Two - Lesson 4 - Visual Communication Skils</dc:title>
</cp:coreProperties>
</file>