
<file path=[Content_Types].xml><?xml version="1.0" encoding="utf-8"?>
<Types xmlns="http://schemas.openxmlformats.org/package/2006/content-types">
  <Default ContentType="application/x-fontdata" Extension="fntdata"/>
  <Default ContentType="image/gif" Extension="gif"/>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x="18288000" cy="10287000"/>
  <p:notesSz cx="6858000" cy="9144000"/>
  <p:embeddedFontLst>
    <p:embeddedFont>
      <p:font typeface="Agrandir" charset="1" panose="00000500000000000000"/>
      <p:regular r:id="rId27"/>
    </p:embeddedFont>
    <p:embeddedFont>
      <p:font typeface="Poppins" charset="1" panose="00000500000000000000"/>
      <p:regular r:id="rId28"/>
    </p:embeddedFont>
    <p:embeddedFont>
      <p:font typeface="Poppins Bold" charset="1" panose="00000800000000000000"/>
      <p:regular r:id="rId29"/>
    </p:embeddedFont>
    <p:embeddedFont>
      <p:font typeface="Poppins Italics" charset="1" panose="00000500000000000000"/>
      <p:regular r:id="rId30"/>
    </p:embeddedFont>
    <p:embeddedFont>
      <p:font typeface="Arial MT Pro" charset="1" panose="020B0502020202020204"/>
      <p:regular r:id="rId31"/>
    </p:embeddedFont>
    <p:embeddedFont>
      <p:font typeface="Arial MT Pro Bold" charset="1" panose="020B0802020202020204"/>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gif"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21.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22.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23.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png" Type="http://schemas.openxmlformats.org/officeDocument/2006/relationships/image"/><Relationship Id="rId3" Target="../media/image25.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png" Type="http://schemas.openxmlformats.org/officeDocument/2006/relationships/image"/><Relationship Id="rId3" Target="../media/image27.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jpe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png" Type="http://schemas.openxmlformats.org/officeDocument/2006/relationships/image"/><Relationship Id="rId3" Target="../media/image31.jpe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4.png" Type="http://schemas.openxmlformats.org/officeDocument/2006/relationships/image"/><Relationship Id="rId11" Target="../media/image9.pn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2" Target="../media/image1.pn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 Id="rId5" Target="../media/image2.png" Type="http://schemas.openxmlformats.org/officeDocument/2006/relationships/image"/><Relationship Id="rId6" Target="../media/image3.png" Type="http://schemas.openxmlformats.org/officeDocument/2006/relationships/image"/><Relationship Id="rId7" Target="../media/image4.gif" Type="http://schemas.openxmlformats.org/officeDocument/2006/relationships/image"/><Relationship Id="rId8" Target="../media/image12.png" Type="http://schemas.openxmlformats.org/officeDocument/2006/relationships/image"/><Relationship Id="rId9" Target="../media/image13.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gif"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 Id="rId3" Target="../media/image1.png" Type="http://schemas.openxmlformats.org/officeDocument/2006/relationships/image"/><Relationship Id="rId4" Target="../media/image2.png" Type="http://schemas.openxmlformats.org/officeDocument/2006/relationships/image"/><Relationship Id="rId5" Target="../media/image16.jpeg" Type="http://schemas.openxmlformats.org/officeDocument/2006/relationships/image"/><Relationship Id="rId6" Target="../media/image7.png" Type="http://schemas.openxmlformats.org/officeDocument/2006/relationships/image"/><Relationship Id="rId7" Target="../media/image8.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png" Type="http://schemas.openxmlformats.org/officeDocument/2006/relationships/image"/><Relationship Id="rId4" Target="../media/image17.png" Type="http://schemas.openxmlformats.org/officeDocument/2006/relationships/image"/><Relationship Id="rId5" Target="../media/image12.png" Type="http://schemas.openxmlformats.org/officeDocument/2006/relationships/image"/><Relationship Id="rId6" Target="../media/image13.svg" Type="http://schemas.openxmlformats.org/officeDocument/2006/relationships/image"/><Relationship Id="rId7" Target="../media/image4.gif" Type="http://schemas.openxmlformats.org/officeDocument/2006/relationships/image"/><Relationship Id="rId8" Target="../media/image18.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20.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2984045" y="0"/>
            <a:ext cx="12098558" cy="10470294"/>
          </a:xfrm>
          <a:custGeom>
            <a:avLst/>
            <a:gdLst/>
            <a:ahLst/>
            <a:cxnLst/>
            <a:rect r="r" b="b" t="t" l="l"/>
            <a:pathLst>
              <a:path h="10470294" w="12098558">
                <a:moveTo>
                  <a:pt x="0" y="0"/>
                </a:moveTo>
                <a:lnTo>
                  <a:pt x="12098559" y="0"/>
                </a:lnTo>
                <a:lnTo>
                  <a:pt x="12098559" y="10470294"/>
                </a:lnTo>
                <a:lnTo>
                  <a:pt x="0" y="10470294"/>
                </a:lnTo>
                <a:lnTo>
                  <a:pt x="0" y="0"/>
                </a:lnTo>
                <a:close/>
              </a:path>
            </a:pathLst>
          </a:custGeom>
          <a:blipFill>
            <a:blip r:embed="rId2">
              <a:alphaModFix amt="39000"/>
            </a:blip>
            <a:stretch>
              <a:fillRect l="0" t="0" r="0" b="0"/>
            </a:stretch>
          </a:blipFill>
        </p:spPr>
      </p:sp>
      <p:sp>
        <p:nvSpPr>
          <p:cNvPr name="Freeform 3" id="3"/>
          <p:cNvSpPr/>
          <p:nvPr/>
        </p:nvSpPr>
        <p:spPr>
          <a:xfrm flipH="false" flipV="false" rot="-9088373">
            <a:off x="11992210" y="1055176"/>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4" id="4"/>
          <p:cNvSpPr/>
          <p:nvPr/>
        </p:nvSpPr>
        <p:spPr>
          <a:xfrm flipH="false" flipV="false" rot="-9088373">
            <a:off x="-4559317" y="-3897717"/>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4">
              <a:alphaModFix amt="65999"/>
            </a:blip>
            <a:stretch>
              <a:fillRect l="0" t="0" r="0" b="0"/>
            </a:stretch>
          </a:blipFill>
        </p:spPr>
      </p:sp>
      <p:pic>
        <p:nvPicPr>
          <p:cNvPr name="Picture 5" id="5"/>
          <p:cNvPicPr>
            <a:picLocks noChangeAspect="true"/>
          </p:cNvPicPr>
          <p:nvPr/>
        </p:nvPicPr>
        <p:blipFill>
          <a:blip r:embed="rId5"/>
          <a:srcRect l="0" t="0" r="0" b="0"/>
          <a:stretch>
            <a:fillRect/>
          </a:stretch>
        </p:blipFill>
        <p:spPr>
          <a:xfrm flipH="false" flipV="false" rot="0">
            <a:off x="16675535" y="9392627"/>
            <a:ext cx="278501" cy="278501"/>
          </a:xfrm>
          <a:prstGeom prst="rect">
            <a:avLst/>
          </a:prstGeom>
        </p:spPr>
      </p:pic>
      <p:pic>
        <p:nvPicPr>
          <p:cNvPr name="Picture 6" id="6"/>
          <p:cNvPicPr>
            <a:picLocks noChangeAspect="true"/>
          </p:cNvPicPr>
          <p:nvPr/>
        </p:nvPicPr>
        <p:blipFill>
          <a:blip r:embed="rId5"/>
          <a:srcRect l="0" t="0" r="0" b="0"/>
          <a:stretch>
            <a:fillRect/>
          </a:stretch>
        </p:blipFill>
        <p:spPr>
          <a:xfrm flipH="false" flipV="false" rot="0">
            <a:off x="17182636" y="9392627"/>
            <a:ext cx="278501" cy="278501"/>
          </a:xfrm>
          <a:prstGeom prst="rect">
            <a:avLst/>
          </a:prstGeom>
        </p:spPr>
      </p:pic>
      <p:pic>
        <p:nvPicPr>
          <p:cNvPr name="Picture 7" id="7"/>
          <p:cNvPicPr>
            <a:picLocks noChangeAspect="true"/>
          </p:cNvPicPr>
          <p:nvPr/>
        </p:nvPicPr>
        <p:blipFill>
          <a:blip r:embed="rId5"/>
          <a:srcRect l="0" t="0" r="0" b="0"/>
          <a:stretch>
            <a:fillRect/>
          </a:stretch>
        </p:blipFill>
        <p:spPr>
          <a:xfrm flipH="false" flipV="false" rot="0">
            <a:off x="16167967" y="9392627"/>
            <a:ext cx="278501" cy="278501"/>
          </a:xfrm>
          <a:prstGeom prst="rect">
            <a:avLst/>
          </a:prstGeom>
        </p:spPr>
      </p:pic>
      <p:sp>
        <p:nvSpPr>
          <p:cNvPr name="Freeform 8" id="8"/>
          <p:cNvSpPr/>
          <p:nvPr/>
        </p:nvSpPr>
        <p:spPr>
          <a:xfrm flipH="false" flipV="false" rot="0">
            <a:off x="-377158" y="3980321"/>
            <a:ext cx="19042315" cy="4022689"/>
          </a:xfrm>
          <a:custGeom>
            <a:avLst/>
            <a:gdLst/>
            <a:ahLst/>
            <a:cxnLst/>
            <a:rect r="r" b="b" t="t" l="l"/>
            <a:pathLst>
              <a:path h="4022689" w="19042315">
                <a:moveTo>
                  <a:pt x="0" y="0"/>
                </a:moveTo>
                <a:lnTo>
                  <a:pt x="19042316" y="0"/>
                </a:lnTo>
                <a:lnTo>
                  <a:pt x="19042316" y="4022689"/>
                </a:lnTo>
                <a:lnTo>
                  <a:pt x="0" y="4022689"/>
                </a:lnTo>
                <a:lnTo>
                  <a:pt x="0" y="0"/>
                </a:lnTo>
                <a:close/>
              </a:path>
            </a:pathLst>
          </a:custGeom>
          <a:blipFill>
            <a:blip r:embed="rId6">
              <a:alphaModFix amt="64000"/>
              <a:extLst>
                <a:ext uri="{96DAC541-7B7A-43D3-8B79-37D633B846F1}">
                  <asvg:svgBlip xmlns:asvg="http://schemas.microsoft.com/office/drawing/2016/SVG/main" r:embed="rId7"/>
                </a:ext>
              </a:extLst>
            </a:blip>
            <a:stretch>
              <a:fillRect l="0" t="0" r="0" b="0"/>
            </a:stretch>
          </a:blipFill>
        </p:spPr>
      </p:sp>
      <p:sp>
        <p:nvSpPr>
          <p:cNvPr name="TextBox 9" id="9"/>
          <p:cNvSpPr txBox="true"/>
          <p:nvPr/>
        </p:nvSpPr>
        <p:spPr>
          <a:xfrm rot="0">
            <a:off x="4222329" y="4461950"/>
            <a:ext cx="13036971" cy="2992755"/>
          </a:xfrm>
          <a:prstGeom prst="rect">
            <a:avLst/>
          </a:prstGeom>
        </p:spPr>
        <p:txBody>
          <a:bodyPr anchor="t" rtlCol="false" tIns="0" lIns="0" bIns="0" rIns="0">
            <a:spAutoFit/>
          </a:bodyPr>
          <a:lstStyle/>
          <a:p>
            <a:pPr algn="l">
              <a:lnSpc>
                <a:spcPts val="7200"/>
              </a:lnSpc>
            </a:pPr>
            <a:r>
              <a:rPr lang="en-US" sz="7200" spc="-288">
                <a:solidFill>
                  <a:srgbClr val="FF914D"/>
                </a:solidFill>
                <a:latin typeface="Agrandir"/>
                <a:ea typeface="Agrandir"/>
                <a:cs typeface="Agrandir"/>
                <a:sym typeface="Agrandir"/>
              </a:rPr>
              <a:t>M1 Basic MAB - Book Two: Lesson 3 - Verbal Communication Skills</a:t>
            </a:r>
          </a:p>
        </p:txBody>
      </p:sp>
      <p:sp>
        <p:nvSpPr>
          <p:cNvPr name="TextBox 10" id="10"/>
          <p:cNvSpPr txBox="true"/>
          <p:nvPr/>
        </p:nvSpPr>
        <p:spPr>
          <a:xfrm rot="0">
            <a:off x="2648220" y="2619968"/>
            <a:ext cx="12991559" cy="1360353"/>
          </a:xfrm>
          <a:prstGeom prst="rect">
            <a:avLst/>
          </a:prstGeom>
        </p:spPr>
        <p:txBody>
          <a:bodyPr anchor="t" rtlCol="false" tIns="0" lIns="0" bIns="0" rIns="0">
            <a:spAutoFit/>
          </a:bodyPr>
          <a:lstStyle/>
          <a:p>
            <a:pPr algn="ctr">
              <a:lnSpc>
                <a:spcPts val="5344"/>
              </a:lnSpc>
            </a:pPr>
            <a:r>
              <a:rPr lang="en-US" sz="3817" spc="-152">
                <a:solidFill>
                  <a:srgbClr val="F6F6F6"/>
                </a:solidFill>
                <a:latin typeface="Poppins"/>
                <a:ea typeface="Poppins"/>
                <a:cs typeface="Poppins"/>
                <a:sym typeface="Poppins"/>
              </a:rPr>
              <a:t>Management of Assaultive Behavior (MAB) </a:t>
            </a:r>
          </a:p>
          <a:p>
            <a:pPr algn="ctr">
              <a:lnSpc>
                <a:spcPts val="5344"/>
              </a:lnSpc>
            </a:pPr>
            <a:r>
              <a:rPr lang="en-US" sz="3817" spc="-152">
                <a:solidFill>
                  <a:srgbClr val="F6F6F6"/>
                </a:solidFill>
                <a:latin typeface="Poppins"/>
                <a:ea typeface="Poppins"/>
                <a:cs typeface="Poppins"/>
                <a:sym typeface="Poppins"/>
              </a:rPr>
              <a:t>Workplace Violence Prevention Course...</a:t>
            </a:r>
          </a:p>
        </p:txBody>
      </p:sp>
      <p:grpSp>
        <p:nvGrpSpPr>
          <p:cNvPr name="Group 11" id="11"/>
          <p:cNvGrpSpPr/>
          <p:nvPr/>
        </p:nvGrpSpPr>
        <p:grpSpPr>
          <a:xfrm rot="0">
            <a:off x="7432657" y="8248561"/>
            <a:ext cx="3086100" cy="720832"/>
            <a:chOff x="0" y="0"/>
            <a:chExt cx="4114800" cy="961110"/>
          </a:xfrm>
        </p:grpSpPr>
        <p:grpSp>
          <p:nvGrpSpPr>
            <p:cNvPr name="Group 12" id="12"/>
            <p:cNvGrpSpPr/>
            <p:nvPr/>
          </p:nvGrpSpPr>
          <p:grpSpPr>
            <a:xfrm rot="0">
              <a:off x="0" y="0"/>
              <a:ext cx="4114800" cy="961110"/>
              <a:chOff x="0" y="0"/>
              <a:chExt cx="812800" cy="189849"/>
            </a:xfrm>
          </p:grpSpPr>
          <p:sp>
            <p:nvSpPr>
              <p:cNvPr name="Freeform 13" id="13"/>
              <p:cNvSpPr/>
              <p:nvPr/>
            </p:nvSpPr>
            <p:spPr>
              <a:xfrm flipH="false" flipV="false" rot="0">
                <a:off x="0" y="0"/>
                <a:ext cx="812800" cy="189849"/>
              </a:xfrm>
              <a:custGeom>
                <a:avLst/>
                <a:gdLst/>
                <a:ahLst/>
                <a:cxnLst/>
                <a:rect r="r" b="b" t="t" l="l"/>
                <a:pathLst>
                  <a:path h="189849" w="812800">
                    <a:moveTo>
                      <a:pt x="94924" y="0"/>
                    </a:moveTo>
                    <a:lnTo>
                      <a:pt x="717876" y="0"/>
                    </a:lnTo>
                    <a:cubicBezTo>
                      <a:pt x="743051" y="0"/>
                      <a:pt x="767195" y="10001"/>
                      <a:pt x="784997" y="27803"/>
                    </a:cubicBezTo>
                    <a:cubicBezTo>
                      <a:pt x="802799" y="45605"/>
                      <a:pt x="812800" y="69749"/>
                      <a:pt x="812800" y="94924"/>
                    </a:cubicBezTo>
                    <a:lnTo>
                      <a:pt x="812800" y="94924"/>
                    </a:lnTo>
                    <a:cubicBezTo>
                      <a:pt x="812800" y="120100"/>
                      <a:pt x="802799" y="144244"/>
                      <a:pt x="784997" y="162046"/>
                    </a:cubicBezTo>
                    <a:cubicBezTo>
                      <a:pt x="767195" y="179848"/>
                      <a:pt x="743051" y="189849"/>
                      <a:pt x="717876" y="189849"/>
                    </a:cubicBezTo>
                    <a:lnTo>
                      <a:pt x="94924" y="189849"/>
                    </a:lnTo>
                    <a:cubicBezTo>
                      <a:pt x="69749" y="189849"/>
                      <a:pt x="45605" y="179848"/>
                      <a:pt x="27803" y="162046"/>
                    </a:cubicBezTo>
                    <a:cubicBezTo>
                      <a:pt x="10001" y="144244"/>
                      <a:pt x="0" y="120100"/>
                      <a:pt x="0" y="94924"/>
                    </a:cubicBezTo>
                    <a:lnTo>
                      <a:pt x="0" y="94924"/>
                    </a:lnTo>
                    <a:cubicBezTo>
                      <a:pt x="0" y="69749"/>
                      <a:pt x="10001" y="45605"/>
                      <a:pt x="27803" y="27803"/>
                    </a:cubicBezTo>
                    <a:cubicBezTo>
                      <a:pt x="45605" y="10001"/>
                      <a:pt x="69749" y="0"/>
                      <a:pt x="94924" y="0"/>
                    </a:cubicBezTo>
                    <a:close/>
                  </a:path>
                </a:pathLst>
              </a:custGeom>
              <a:solidFill>
                <a:srgbClr val="000000">
                  <a:alpha val="0"/>
                </a:srgbClr>
              </a:solidFill>
              <a:ln w="19050" cap="rnd">
                <a:solidFill>
                  <a:srgbClr val="FF914D"/>
                </a:solidFill>
                <a:prstDash val="solid"/>
                <a:round/>
              </a:ln>
            </p:spPr>
          </p:sp>
          <p:sp>
            <p:nvSpPr>
              <p:cNvPr name="TextBox 14" id="14"/>
              <p:cNvSpPr txBox="true"/>
              <p:nvPr/>
            </p:nvSpPr>
            <p:spPr>
              <a:xfrm>
                <a:off x="0" y="-38100"/>
                <a:ext cx="812800" cy="227949"/>
              </a:xfrm>
              <a:prstGeom prst="rect">
                <a:avLst/>
              </a:prstGeom>
            </p:spPr>
            <p:txBody>
              <a:bodyPr anchor="ctr" rtlCol="false" tIns="50800" lIns="50800" bIns="50800" rIns="50800"/>
              <a:lstStyle/>
              <a:p>
                <a:pPr algn="ctr">
                  <a:lnSpc>
                    <a:spcPts val="2659"/>
                  </a:lnSpc>
                </a:pPr>
              </a:p>
            </p:txBody>
          </p:sp>
        </p:grpSp>
        <p:sp>
          <p:nvSpPr>
            <p:cNvPr name="Freeform 15" id="15"/>
            <p:cNvSpPr/>
            <p:nvPr/>
          </p:nvSpPr>
          <p:spPr>
            <a:xfrm flipH="false" flipV="false" rot="0">
              <a:off x="3482059" y="379124"/>
              <a:ext cx="328805" cy="256879"/>
            </a:xfrm>
            <a:custGeom>
              <a:avLst/>
              <a:gdLst/>
              <a:ahLst/>
              <a:cxnLst/>
              <a:rect r="r" b="b" t="t" l="l"/>
              <a:pathLst>
                <a:path h="256879" w="328805">
                  <a:moveTo>
                    <a:pt x="0" y="0"/>
                  </a:moveTo>
                  <a:lnTo>
                    <a:pt x="328806" y="0"/>
                  </a:lnTo>
                  <a:lnTo>
                    <a:pt x="328806" y="256879"/>
                  </a:lnTo>
                  <a:lnTo>
                    <a:pt x="0" y="25687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6" id="16"/>
            <p:cNvSpPr txBox="true"/>
            <p:nvPr/>
          </p:nvSpPr>
          <p:spPr>
            <a:xfrm rot="0">
              <a:off x="493086" y="260337"/>
              <a:ext cx="2678101" cy="437303"/>
            </a:xfrm>
            <a:prstGeom prst="rect">
              <a:avLst/>
            </a:prstGeom>
          </p:spPr>
          <p:txBody>
            <a:bodyPr anchor="t" rtlCol="false" tIns="0" lIns="0" bIns="0" rIns="0">
              <a:spAutoFit/>
            </a:bodyPr>
            <a:lstStyle/>
            <a:p>
              <a:pPr algn="ctr">
                <a:lnSpc>
                  <a:spcPts val="2659"/>
                </a:lnSpc>
              </a:pPr>
              <a:r>
                <a:rPr lang="en-US" b="true" sz="1899" spc="245">
                  <a:solidFill>
                    <a:srgbClr val="FF914D"/>
                  </a:solidFill>
                  <a:latin typeface="Poppins Bold"/>
                  <a:ea typeface="Poppins Bold"/>
                  <a:cs typeface="Poppins Bold"/>
                  <a:sym typeface="Poppins Bold"/>
                </a:rPr>
                <a:t>GET STARTED</a:t>
              </a:r>
            </a:p>
          </p:txBody>
        </p:sp>
      </p:grpSp>
      <p:sp>
        <p:nvSpPr>
          <p:cNvPr name="TextBox 17" id="17"/>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grpSp>
        <p:nvGrpSpPr>
          <p:cNvPr name="Group 18" id="18"/>
          <p:cNvGrpSpPr/>
          <p:nvPr/>
        </p:nvGrpSpPr>
        <p:grpSpPr>
          <a:xfrm rot="0">
            <a:off x="1796652" y="4503652"/>
            <a:ext cx="1920385" cy="2313717"/>
            <a:chOff x="0" y="0"/>
            <a:chExt cx="2560514" cy="3084956"/>
          </a:xfrm>
        </p:grpSpPr>
        <p:sp>
          <p:nvSpPr>
            <p:cNvPr name="Freeform 19" id="19"/>
            <p:cNvSpPr/>
            <p:nvPr/>
          </p:nvSpPr>
          <p:spPr>
            <a:xfrm flipH="false" flipV="false" rot="0">
              <a:off x="0" y="0"/>
              <a:ext cx="2560514" cy="3084956"/>
            </a:xfrm>
            <a:custGeom>
              <a:avLst/>
              <a:gdLst/>
              <a:ahLst/>
              <a:cxnLst/>
              <a:rect r="r" b="b" t="t" l="l"/>
              <a:pathLst>
                <a:path h="3084956" w="2560514">
                  <a:moveTo>
                    <a:pt x="0" y="0"/>
                  </a:moveTo>
                  <a:lnTo>
                    <a:pt x="2560514" y="0"/>
                  </a:lnTo>
                  <a:lnTo>
                    <a:pt x="2560514" y="3084956"/>
                  </a:lnTo>
                  <a:lnTo>
                    <a:pt x="0" y="3084956"/>
                  </a:lnTo>
                  <a:lnTo>
                    <a:pt x="0" y="0"/>
                  </a:lnTo>
                  <a:close/>
                </a:path>
              </a:pathLst>
            </a:custGeom>
            <a:blipFill>
              <a:blip r:embed="rId10"/>
              <a:stretch>
                <a:fillRect l="0" t="0" r="0" b="0"/>
              </a:stretch>
            </a:blipFill>
          </p:spPr>
        </p:sp>
        <p:sp>
          <p:nvSpPr>
            <p:cNvPr name="Freeform 20" id="20"/>
            <p:cNvSpPr/>
            <p:nvPr/>
          </p:nvSpPr>
          <p:spPr>
            <a:xfrm flipH="false" flipV="false" rot="0">
              <a:off x="425842" y="797053"/>
              <a:ext cx="1686652" cy="1220714"/>
            </a:xfrm>
            <a:custGeom>
              <a:avLst/>
              <a:gdLst/>
              <a:ahLst/>
              <a:cxnLst/>
              <a:rect r="r" b="b" t="t" l="l"/>
              <a:pathLst>
                <a:path h="1220714" w="1686652">
                  <a:moveTo>
                    <a:pt x="0" y="0"/>
                  </a:moveTo>
                  <a:lnTo>
                    <a:pt x="1686652" y="0"/>
                  </a:lnTo>
                  <a:lnTo>
                    <a:pt x="1686652" y="1220714"/>
                  </a:lnTo>
                  <a:lnTo>
                    <a:pt x="0" y="1220714"/>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Freeform 5" id="5"/>
          <p:cNvSpPr/>
          <p:nvPr/>
        </p:nvSpPr>
        <p:spPr>
          <a:xfrm flipH="false" flipV="false" rot="0">
            <a:off x="10929912" y="898970"/>
            <a:ext cx="5079410" cy="7623879"/>
          </a:xfrm>
          <a:custGeom>
            <a:avLst/>
            <a:gdLst/>
            <a:ahLst/>
            <a:cxnLst/>
            <a:rect r="r" b="b" t="t" l="l"/>
            <a:pathLst>
              <a:path h="7623879" w="5079410">
                <a:moveTo>
                  <a:pt x="0" y="0"/>
                </a:moveTo>
                <a:lnTo>
                  <a:pt x="5079410" y="0"/>
                </a:lnTo>
                <a:lnTo>
                  <a:pt x="5079410" y="7623879"/>
                </a:lnTo>
                <a:lnTo>
                  <a:pt x="0" y="7623879"/>
                </a:lnTo>
                <a:lnTo>
                  <a:pt x="0" y="0"/>
                </a:lnTo>
                <a:close/>
              </a:path>
            </a:pathLst>
          </a:custGeom>
          <a:blipFill>
            <a:blip r:embed="rId4"/>
            <a:stretch>
              <a:fillRect l="0" t="0" r="0" b="0"/>
            </a:stretch>
          </a:blipFill>
        </p:spPr>
      </p:sp>
      <p:sp>
        <p:nvSpPr>
          <p:cNvPr name="TextBox 6" id="6"/>
          <p:cNvSpPr txBox="true"/>
          <p:nvPr/>
        </p:nvSpPr>
        <p:spPr>
          <a:xfrm rot="0">
            <a:off x="1028700" y="1205480"/>
            <a:ext cx="14695123" cy="707390"/>
          </a:xfrm>
          <a:prstGeom prst="rect">
            <a:avLst/>
          </a:prstGeom>
        </p:spPr>
        <p:txBody>
          <a:bodyPr anchor="t" rtlCol="false" tIns="0" lIns="0" bIns="0" rIns="0">
            <a:spAutoFit/>
          </a:bodyPr>
          <a:lstStyle/>
          <a:p>
            <a:pPr algn="l">
              <a:lnSpc>
                <a:spcPts val="5109"/>
              </a:lnSpc>
            </a:pPr>
            <a:r>
              <a:rPr lang="en-US" sz="3649" b="true">
                <a:solidFill>
                  <a:srgbClr val="FF914D"/>
                </a:solidFill>
                <a:latin typeface="Arial MT Pro Bold"/>
                <a:ea typeface="Arial MT Pro Bold"/>
                <a:cs typeface="Arial MT Pro Bold"/>
                <a:sym typeface="Arial MT Pro Bold"/>
              </a:rPr>
              <a:t>Trigger Words...</a:t>
            </a:r>
          </a:p>
        </p:txBody>
      </p:sp>
      <p:sp>
        <p:nvSpPr>
          <p:cNvPr name="TextBox 7" id="7"/>
          <p:cNvSpPr txBox="true"/>
          <p:nvPr/>
        </p:nvSpPr>
        <p:spPr>
          <a:xfrm rot="0">
            <a:off x="813607" y="1982200"/>
            <a:ext cx="9742201" cy="5501663"/>
          </a:xfrm>
          <a:prstGeom prst="rect">
            <a:avLst/>
          </a:prstGeom>
        </p:spPr>
        <p:txBody>
          <a:bodyPr anchor="t" rtlCol="false" tIns="0" lIns="0" bIns="0" rIns="0">
            <a:spAutoFit/>
          </a:bodyPr>
          <a:lstStyle/>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Now Let's turn our attention to trigger</a:t>
            </a:r>
            <a:r>
              <a:rPr lang="en-US" sz="2548">
                <a:solidFill>
                  <a:srgbClr val="FFFFFF"/>
                </a:solidFill>
                <a:latin typeface="Arial MT Pro"/>
                <a:ea typeface="Arial MT Pro"/>
                <a:cs typeface="Arial MT Pro"/>
                <a:sym typeface="Arial MT Pro"/>
              </a:rPr>
              <a:t> words as well as persuasive things we can say to help navigate negotiations...</a:t>
            </a:r>
          </a:p>
          <a:p>
            <a:pPr algn="l">
              <a:lnSpc>
                <a:spcPts val="3312"/>
              </a:lnSpc>
            </a:pPr>
          </a:p>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Trigger words are specific words or phrases that evoke strong emotional or psychological responses in people. These can be positive or negative, depending on the context and the individual's personal experiences.</a:t>
            </a:r>
          </a:p>
          <a:p>
            <a:pPr algn="l">
              <a:lnSpc>
                <a:spcPts val="3312"/>
              </a:lnSpc>
            </a:pPr>
          </a:p>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Du</a:t>
            </a:r>
            <a:r>
              <a:rPr lang="en-US" sz="2548">
                <a:solidFill>
                  <a:srgbClr val="FFFFFF"/>
                </a:solidFill>
                <a:latin typeface="Arial MT Pro"/>
                <a:ea typeface="Arial MT Pro"/>
                <a:cs typeface="Arial MT Pro"/>
                <a:sym typeface="Arial MT Pro"/>
              </a:rPr>
              <a:t>ring personal interactions, words like "failure" or "rejection" might trigger self-doubt, whereas words like "achievement" or "success" can be motivating...</a:t>
            </a:r>
          </a:p>
          <a:p>
            <a:pPr algn="l">
              <a:lnSpc>
                <a:spcPts val="3312"/>
              </a:lnSpc>
            </a:pPr>
          </a:p>
          <a:p>
            <a:pPr algn="l">
              <a:lnSpc>
                <a:spcPts val="3312"/>
              </a:lnSpc>
            </a:pPr>
          </a:p>
        </p:txBody>
      </p:sp>
      <p:sp>
        <p:nvSpPr>
          <p:cNvPr name="TextBox 8" id="8"/>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Tree>
  </p:cSld>
  <p:clrMapOvr>
    <a:masterClrMapping/>
  </p:clrMapOvr>
  <p:transition spd="fast">
    <p:circle/>
  </p:transition>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Freeform 5" id="5"/>
          <p:cNvSpPr/>
          <p:nvPr/>
        </p:nvSpPr>
        <p:spPr>
          <a:xfrm flipH="false" flipV="false" rot="0">
            <a:off x="9040601" y="2053870"/>
            <a:ext cx="8385795" cy="5597518"/>
          </a:xfrm>
          <a:custGeom>
            <a:avLst/>
            <a:gdLst/>
            <a:ahLst/>
            <a:cxnLst/>
            <a:rect r="r" b="b" t="t" l="l"/>
            <a:pathLst>
              <a:path h="5597518" w="8385795">
                <a:moveTo>
                  <a:pt x="0" y="0"/>
                </a:moveTo>
                <a:lnTo>
                  <a:pt x="8385795" y="0"/>
                </a:lnTo>
                <a:lnTo>
                  <a:pt x="8385795" y="5597518"/>
                </a:lnTo>
                <a:lnTo>
                  <a:pt x="0" y="5597518"/>
                </a:lnTo>
                <a:lnTo>
                  <a:pt x="0" y="0"/>
                </a:lnTo>
                <a:close/>
              </a:path>
            </a:pathLst>
          </a:custGeom>
          <a:blipFill>
            <a:blip r:embed="rId4"/>
            <a:stretch>
              <a:fillRect l="0" t="0" r="0" b="0"/>
            </a:stretch>
          </a:blipFill>
        </p:spPr>
      </p:sp>
      <p:sp>
        <p:nvSpPr>
          <p:cNvPr name="TextBox 6" id="6"/>
          <p:cNvSpPr txBox="true"/>
          <p:nvPr/>
        </p:nvSpPr>
        <p:spPr>
          <a:xfrm rot="0">
            <a:off x="1028700" y="1205480"/>
            <a:ext cx="14695123" cy="707390"/>
          </a:xfrm>
          <a:prstGeom prst="rect">
            <a:avLst/>
          </a:prstGeom>
        </p:spPr>
        <p:txBody>
          <a:bodyPr anchor="t" rtlCol="false" tIns="0" lIns="0" bIns="0" rIns="0">
            <a:spAutoFit/>
          </a:bodyPr>
          <a:lstStyle/>
          <a:p>
            <a:pPr algn="l">
              <a:lnSpc>
                <a:spcPts val="5109"/>
              </a:lnSpc>
            </a:pPr>
            <a:r>
              <a:rPr lang="en-US" sz="3649" b="true">
                <a:solidFill>
                  <a:srgbClr val="FF914D"/>
                </a:solidFill>
                <a:latin typeface="Arial MT Pro Bold"/>
                <a:ea typeface="Arial MT Pro Bold"/>
                <a:cs typeface="Arial MT Pro Bold"/>
                <a:sym typeface="Arial MT Pro Bold"/>
              </a:rPr>
              <a:t>Trigger Words...</a:t>
            </a:r>
          </a:p>
        </p:txBody>
      </p:sp>
      <p:sp>
        <p:nvSpPr>
          <p:cNvPr name="TextBox 7" id="7"/>
          <p:cNvSpPr txBox="true"/>
          <p:nvPr/>
        </p:nvSpPr>
        <p:spPr>
          <a:xfrm rot="0">
            <a:off x="706178" y="2058935"/>
            <a:ext cx="7578001" cy="5501663"/>
          </a:xfrm>
          <a:prstGeom prst="rect">
            <a:avLst/>
          </a:prstGeom>
        </p:spPr>
        <p:txBody>
          <a:bodyPr anchor="t" rtlCol="false" tIns="0" lIns="0" bIns="0" rIns="0">
            <a:spAutoFit/>
          </a:bodyPr>
          <a:lstStyle/>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Trigger words tend to shut</a:t>
            </a:r>
            <a:r>
              <a:rPr lang="en-US" sz="2548">
                <a:solidFill>
                  <a:srgbClr val="FFFFFF"/>
                </a:solidFill>
                <a:latin typeface="Arial MT Pro"/>
                <a:ea typeface="Arial MT Pro"/>
                <a:cs typeface="Arial MT Pro"/>
                <a:sym typeface="Arial MT Pro"/>
              </a:rPr>
              <a:t> down communication and escalate conflict.</a:t>
            </a:r>
          </a:p>
          <a:p>
            <a:pPr algn="l">
              <a:lnSpc>
                <a:spcPts val="3312"/>
              </a:lnSpc>
            </a:pPr>
          </a:p>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Minimizing trigger words is crucial for effective communication. It fosters understanding and builds stronger relationships. This is true in both personal and professional settings.</a:t>
            </a:r>
          </a:p>
          <a:p>
            <a:pPr algn="l">
              <a:lnSpc>
                <a:spcPts val="3312"/>
              </a:lnSpc>
            </a:pPr>
          </a:p>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Pe</a:t>
            </a:r>
            <a:r>
              <a:rPr lang="en-US" sz="2548">
                <a:solidFill>
                  <a:srgbClr val="FFFFFF"/>
                </a:solidFill>
                <a:latin typeface="Arial MT Pro"/>
                <a:ea typeface="Arial MT Pro"/>
                <a:cs typeface="Arial MT Pro"/>
                <a:sym typeface="Arial MT Pro"/>
              </a:rPr>
              <a:t>rsuasive language, conversely, aims to influence positively. It encourages agreement and action. It does so by appealing to logic and emotion.</a:t>
            </a:r>
          </a:p>
          <a:p>
            <a:pPr algn="l">
              <a:lnSpc>
                <a:spcPts val="3312"/>
              </a:lnSpc>
            </a:pPr>
          </a:p>
        </p:txBody>
      </p:sp>
      <p:sp>
        <p:nvSpPr>
          <p:cNvPr name="TextBox 8" id="8"/>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Tree>
  </p:cSld>
  <p:clrMapOvr>
    <a:masterClrMapping/>
  </p:clrMapOvr>
  <p:transition spd="fast">
    <p:circle/>
  </p:transition>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2145894" y="1781812"/>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grpSp>
        <p:nvGrpSpPr>
          <p:cNvPr name="Group 3" id="3"/>
          <p:cNvGrpSpPr/>
          <p:nvPr/>
        </p:nvGrpSpPr>
        <p:grpSpPr>
          <a:xfrm rot="0">
            <a:off x="8832232" y="2499888"/>
            <a:ext cx="8251054" cy="5922495"/>
            <a:chOff x="0" y="0"/>
            <a:chExt cx="1328271" cy="953415"/>
          </a:xfrm>
        </p:grpSpPr>
        <p:sp>
          <p:nvSpPr>
            <p:cNvPr name="Freeform 4" id="4"/>
            <p:cNvSpPr/>
            <p:nvPr/>
          </p:nvSpPr>
          <p:spPr>
            <a:xfrm flipH="false" flipV="false" rot="0">
              <a:off x="0" y="0"/>
              <a:ext cx="1328271" cy="953415"/>
            </a:xfrm>
            <a:custGeom>
              <a:avLst/>
              <a:gdLst/>
              <a:ahLst/>
              <a:cxnLst/>
              <a:rect r="r" b="b" t="t" l="l"/>
              <a:pathLst>
                <a:path h="953415" w="1328271">
                  <a:moveTo>
                    <a:pt x="22519" y="0"/>
                  </a:moveTo>
                  <a:lnTo>
                    <a:pt x="1305752" y="0"/>
                  </a:lnTo>
                  <a:cubicBezTo>
                    <a:pt x="1318189" y="0"/>
                    <a:pt x="1328271" y="10082"/>
                    <a:pt x="1328271" y="22519"/>
                  </a:cubicBezTo>
                  <a:lnTo>
                    <a:pt x="1328271" y="930896"/>
                  </a:lnTo>
                  <a:cubicBezTo>
                    <a:pt x="1328271" y="936868"/>
                    <a:pt x="1325899" y="942596"/>
                    <a:pt x="1321675" y="946819"/>
                  </a:cubicBezTo>
                  <a:cubicBezTo>
                    <a:pt x="1317452" y="951043"/>
                    <a:pt x="1311724" y="953415"/>
                    <a:pt x="1305752" y="953415"/>
                  </a:cubicBezTo>
                  <a:lnTo>
                    <a:pt x="22519" y="953415"/>
                  </a:lnTo>
                  <a:cubicBezTo>
                    <a:pt x="16547" y="953415"/>
                    <a:pt x="10819" y="951043"/>
                    <a:pt x="6596" y="946819"/>
                  </a:cubicBezTo>
                  <a:cubicBezTo>
                    <a:pt x="2373" y="942596"/>
                    <a:pt x="0" y="936868"/>
                    <a:pt x="0" y="930896"/>
                  </a:cubicBezTo>
                  <a:lnTo>
                    <a:pt x="0" y="22519"/>
                  </a:lnTo>
                  <a:cubicBezTo>
                    <a:pt x="0" y="16547"/>
                    <a:pt x="2373" y="10819"/>
                    <a:pt x="6596" y="6596"/>
                  </a:cubicBezTo>
                  <a:cubicBezTo>
                    <a:pt x="10819" y="2373"/>
                    <a:pt x="16547" y="0"/>
                    <a:pt x="22519" y="0"/>
                  </a:cubicBezTo>
                  <a:close/>
                </a:path>
              </a:pathLst>
            </a:custGeom>
            <a:solidFill>
              <a:srgbClr val="FF1C00">
                <a:alpha val="22745"/>
              </a:srgbClr>
            </a:solidFill>
            <a:ln w="9525" cap="rnd">
              <a:solidFill>
                <a:srgbClr val="000000">
                  <a:alpha val="22745"/>
                </a:srgbClr>
              </a:solidFill>
              <a:prstDash val="solid"/>
              <a:round/>
            </a:ln>
          </p:spPr>
        </p:sp>
        <p:sp>
          <p:nvSpPr>
            <p:cNvPr name="TextBox 5" id="5"/>
            <p:cNvSpPr txBox="true"/>
            <p:nvPr/>
          </p:nvSpPr>
          <p:spPr>
            <a:xfrm>
              <a:off x="0" y="-38100"/>
              <a:ext cx="1328271" cy="991515"/>
            </a:xfrm>
            <a:prstGeom prst="rect">
              <a:avLst/>
            </a:prstGeom>
          </p:spPr>
          <p:txBody>
            <a:bodyPr anchor="ctr" rtlCol="false" tIns="50800" lIns="50800" bIns="50800" rIns="50800"/>
            <a:lstStyle/>
            <a:p>
              <a:pPr algn="ctr">
                <a:lnSpc>
                  <a:spcPts val="2378"/>
                </a:lnSpc>
              </a:pPr>
            </a:p>
          </p:txBody>
        </p:sp>
      </p:grpSp>
      <p:grpSp>
        <p:nvGrpSpPr>
          <p:cNvPr name="Group 6" id="6"/>
          <p:cNvGrpSpPr/>
          <p:nvPr/>
        </p:nvGrpSpPr>
        <p:grpSpPr>
          <a:xfrm rot="0">
            <a:off x="8832232" y="2476033"/>
            <a:ext cx="8251054" cy="5922495"/>
            <a:chOff x="0" y="0"/>
            <a:chExt cx="1328271" cy="953415"/>
          </a:xfrm>
        </p:grpSpPr>
        <p:sp>
          <p:nvSpPr>
            <p:cNvPr name="Freeform 7" id="7"/>
            <p:cNvSpPr/>
            <p:nvPr/>
          </p:nvSpPr>
          <p:spPr>
            <a:xfrm flipH="false" flipV="false" rot="0">
              <a:off x="0" y="0"/>
              <a:ext cx="1328271" cy="953415"/>
            </a:xfrm>
            <a:custGeom>
              <a:avLst/>
              <a:gdLst/>
              <a:ahLst/>
              <a:cxnLst/>
              <a:rect r="r" b="b" t="t" l="l"/>
              <a:pathLst>
                <a:path h="953415" w="1328271">
                  <a:moveTo>
                    <a:pt x="22519" y="0"/>
                  </a:moveTo>
                  <a:lnTo>
                    <a:pt x="1305752" y="0"/>
                  </a:lnTo>
                  <a:cubicBezTo>
                    <a:pt x="1318189" y="0"/>
                    <a:pt x="1328271" y="10082"/>
                    <a:pt x="1328271" y="22519"/>
                  </a:cubicBezTo>
                  <a:lnTo>
                    <a:pt x="1328271" y="930896"/>
                  </a:lnTo>
                  <a:cubicBezTo>
                    <a:pt x="1328271" y="936868"/>
                    <a:pt x="1325899" y="942596"/>
                    <a:pt x="1321675" y="946819"/>
                  </a:cubicBezTo>
                  <a:cubicBezTo>
                    <a:pt x="1317452" y="951043"/>
                    <a:pt x="1311724" y="953415"/>
                    <a:pt x="1305752" y="953415"/>
                  </a:cubicBezTo>
                  <a:lnTo>
                    <a:pt x="22519" y="953415"/>
                  </a:lnTo>
                  <a:cubicBezTo>
                    <a:pt x="16547" y="953415"/>
                    <a:pt x="10819" y="951043"/>
                    <a:pt x="6596" y="946819"/>
                  </a:cubicBezTo>
                  <a:cubicBezTo>
                    <a:pt x="2373" y="942596"/>
                    <a:pt x="0" y="936868"/>
                    <a:pt x="0" y="930896"/>
                  </a:cubicBezTo>
                  <a:lnTo>
                    <a:pt x="0" y="22519"/>
                  </a:lnTo>
                  <a:cubicBezTo>
                    <a:pt x="0" y="16547"/>
                    <a:pt x="2373" y="10819"/>
                    <a:pt x="6596" y="6596"/>
                  </a:cubicBezTo>
                  <a:cubicBezTo>
                    <a:pt x="10819" y="2373"/>
                    <a:pt x="16547" y="0"/>
                    <a:pt x="22519" y="0"/>
                  </a:cubicBezTo>
                  <a:close/>
                </a:path>
              </a:pathLst>
            </a:custGeom>
            <a:solidFill>
              <a:srgbClr val="FF1C00">
                <a:alpha val="22745"/>
              </a:srgbClr>
            </a:solidFill>
            <a:ln w="9525" cap="rnd">
              <a:solidFill>
                <a:srgbClr val="000000">
                  <a:alpha val="22745"/>
                </a:srgbClr>
              </a:solidFill>
              <a:prstDash val="solid"/>
              <a:round/>
            </a:ln>
          </p:spPr>
        </p:sp>
        <p:sp>
          <p:nvSpPr>
            <p:cNvPr name="TextBox 8" id="8"/>
            <p:cNvSpPr txBox="true"/>
            <p:nvPr/>
          </p:nvSpPr>
          <p:spPr>
            <a:xfrm>
              <a:off x="0" y="-38100"/>
              <a:ext cx="1328271" cy="991515"/>
            </a:xfrm>
            <a:prstGeom prst="rect">
              <a:avLst/>
            </a:prstGeom>
          </p:spPr>
          <p:txBody>
            <a:bodyPr anchor="ctr" rtlCol="false" tIns="50800" lIns="50800" bIns="50800" rIns="50800"/>
            <a:lstStyle/>
            <a:p>
              <a:pPr algn="ctr">
                <a:lnSpc>
                  <a:spcPts val="2378"/>
                </a:lnSpc>
              </a:pPr>
            </a:p>
          </p:txBody>
        </p:sp>
      </p:grpSp>
      <p:grpSp>
        <p:nvGrpSpPr>
          <p:cNvPr name="Group 9" id="9"/>
          <p:cNvGrpSpPr/>
          <p:nvPr/>
        </p:nvGrpSpPr>
        <p:grpSpPr>
          <a:xfrm rot="0">
            <a:off x="1081577" y="517371"/>
            <a:ext cx="16001709" cy="1125182"/>
            <a:chOff x="0" y="0"/>
            <a:chExt cx="2575987" cy="181134"/>
          </a:xfrm>
        </p:grpSpPr>
        <p:sp>
          <p:nvSpPr>
            <p:cNvPr name="Freeform 10" id="10"/>
            <p:cNvSpPr/>
            <p:nvPr/>
          </p:nvSpPr>
          <p:spPr>
            <a:xfrm flipH="false" flipV="false" rot="0">
              <a:off x="0" y="0"/>
              <a:ext cx="2575987" cy="181134"/>
            </a:xfrm>
            <a:custGeom>
              <a:avLst/>
              <a:gdLst/>
              <a:ahLst/>
              <a:cxnLst/>
              <a:rect r="r" b="b" t="t" l="l"/>
              <a:pathLst>
                <a:path h="181134" w="2575987">
                  <a:moveTo>
                    <a:pt x="11612" y="0"/>
                  </a:moveTo>
                  <a:lnTo>
                    <a:pt x="2564375" y="0"/>
                  </a:lnTo>
                  <a:cubicBezTo>
                    <a:pt x="2570788" y="0"/>
                    <a:pt x="2575987" y="5199"/>
                    <a:pt x="2575987" y="11612"/>
                  </a:cubicBezTo>
                  <a:lnTo>
                    <a:pt x="2575987" y="169522"/>
                  </a:lnTo>
                  <a:cubicBezTo>
                    <a:pt x="2575987" y="172602"/>
                    <a:pt x="2574764" y="175555"/>
                    <a:pt x="2572586" y="177733"/>
                  </a:cubicBezTo>
                  <a:cubicBezTo>
                    <a:pt x="2570408" y="179911"/>
                    <a:pt x="2567455" y="181134"/>
                    <a:pt x="2564375" y="181134"/>
                  </a:cubicBezTo>
                  <a:lnTo>
                    <a:pt x="11612" y="181134"/>
                  </a:lnTo>
                  <a:cubicBezTo>
                    <a:pt x="8532" y="181134"/>
                    <a:pt x="5579" y="179911"/>
                    <a:pt x="3401" y="177733"/>
                  </a:cubicBezTo>
                  <a:cubicBezTo>
                    <a:pt x="1223" y="175555"/>
                    <a:pt x="0" y="172602"/>
                    <a:pt x="0" y="169522"/>
                  </a:cubicBezTo>
                  <a:lnTo>
                    <a:pt x="0" y="11612"/>
                  </a:lnTo>
                  <a:cubicBezTo>
                    <a:pt x="0" y="8532"/>
                    <a:pt x="1223" y="5579"/>
                    <a:pt x="3401" y="3401"/>
                  </a:cubicBezTo>
                  <a:cubicBezTo>
                    <a:pt x="5579" y="1223"/>
                    <a:pt x="8532" y="0"/>
                    <a:pt x="11612" y="0"/>
                  </a:cubicBezTo>
                  <a:close/>
                </a:path>
              </a:pathLst>
            </a:custGeom>
            <a:solidFill>
              <a:srgbClr val="FF1C00">
                <a:alpha val="22745"/>
              </a:srgbClr>
            </a:solidFill>
            <a:ln w="9525" cap="rnd">
              <a:solidFill>
                <a:srgbClr val="000000">
                  <a:alpha val="22745"/>
                </a:srgbClr>
              </a:solidFill>
              <a:prstDash val="solid"/>
              <a:round/>
            </a:ln>
          </p:spPr>
        </p:sp>
        <p:sp>
          <p:nvSpPr>
            <p:cNvPr name="TextBox 11" id="11"/>
            <p:cNvSpPr txBox="true"/>
            <p:nvPr/>
          </p:nvSpPr>
          <p:spPr>
            <a:xfrm>
              <a:off x="0" y="-38100"/>
              <a:ext cx="2575987" cy="219234"/>
            </a:xfrm>
            <a:prstGeom prst="rect">
              <a:avLst/>
            </a:prstGeom>
          </p:spPr>
          <p:txBody>
            <a:bodyPr anchor="ctr" rtlCol="false" tIns="50800" lIns="50800" bIns="50800" rIns="50800"/>
            <a:lstStyle/>
            <a:p>
              <a:pPr algn="ctr">
                <a:lnSpc>
                  <a:spcPts val="2378"/>
                </a:lnSpc>
              </a:pPr>
            </a:p>
          </p:txBody>
        </p:sp>
      </p:grpSp>
      <p:grpSp>
        <p:nvGrpSpPr>
          <p:cNvPr name="Group 12" id="12"/>
          <p:cNvGrpSpPr/>
          <p:nvPr/>
        </p:nvGrpSpPr>
        <p:grpSpPr>
          <a:xfrm rot="0">
            <a:off x="1081577" y="517371"/>
            <a:ext cx="16001709" cy="1125182"/>
            <a:chOff x="0" y="0"/>
            <a:chExt cx="2575987" cy="181134"/>
          </a:xfrm>
        </p:grpSpPr>
        <p:sp>
          <p:nvSpPr>
            <p:cNvPr name="Freeform 13" id="13"/>
            <p:cNvSpPr/>
            <p:nvPr/>
          </p:nvSpPr>
          <p:spPr>
            <a:xfrm flipH="false" flipV="false" rot="0">
              <a:off x="0" y="0"/>
              <a:ext cx="2575987" cy="181134"/>
            </a:xfrm>
            <a:custGeom>
              <a:avLst/>
              <a:gdLst/>
              <a:ahLst/>
              <a:cxnLst/>
              <a:rect r="r" b="b" t="t" l="l"/>
              <a:pathLst>
                <a:path h="181134" w="2575987">
                  <a:moveTo>
                    <a:pt x="11612" y="0"/>
                  </a:moveTo>
                  <a:lnTo>
                    <a:pt x="2564375" y="0"/>
                  </a:lnTo>
                  <a:cubicBezTo>
                    <a:pt x="2570788" y="0"/>
                    <a:pt x="2575987" y="5199"/>
                    <a:pt x="2575987" y="11612"/>
                  </a:cubicBezTo>
                  <a:lnTo>
                    <a:pt x="2575987" y="169522"/>
                  </a:lnTo>
                  <a:cubicBezTo>
                    <a:pt x="2575987" y="172602"/>
                    <a:pt x="2574764" y="175555"/>
                    <a:pt x="2572586" y="177733"/>
                  </a:cubicBezTo>
                  <a:cubicBezTo>
                    <a:pt x="2570408" y="179911"/>
                    <a:pt x="2567455" y="181134"/>
                    <a:pt x="2564375" y="181134"/>
                  </a:cubicBezTo>
                  <a:lnTo>
                    <a:pt x="11612" y="181134"/>
                  </a:lnTo>
                  <a:cubicBezTo>
                    <a:pt x="8532" y="181134"/>
                    <a:pt x="5579" y="179911"/>
                    <a:pt x="3401" y="177733"/>
                  </a:cubicBezTo>
                  <a:cubicBezTo>
                    <a:pt x="1223" y="175555"/>
                    <a:pt x="0" y="172602"/>
                    <a:pt x="0" y="169522"/>
                  </a:cubicBezTo>
                  <a:lnTo>
                    <a:pt x="0" y="11612"/>
                  </a:lnTo>
                  <a:cubicBezTo>
                    <a:pt x="0" y="8532"/>
                    <a:pt x="1223" y="5579"/>
                    <a:pt x="3401" y="3401"/>
                  </a:cubicBezTo>
                  <a:cubicBezTo>
                    <a:pt x="5579" y="1223"/>
                    <a:pt x="8532" y="0"/>
                    <a:pt x="11612" y="0"/>
                  </a:cubicBezTo>
                  <a:close/>
                </a:path>
              </a:pathLst>
            </a:custGeom>
            <a:solidFill>
              <a:srgbClr val="FF1C00">
                <a:alpha val="22745"/>
              </a:srgbClr>
            </a:solidFill>
            <a:ln w="9525" cap="rnd">
              <a:solidFill>
                <a:srgbClr val="000000">
                  <a:alpha val="22745"/>
                </a:srgbClr>
              </a:solidFill>
              <a:prstDash val="solid"/>
              <a:round/>
            </a:ln>
          </p:spPr>
        </p:sp>
        <p:sp>
          <p:nvSpPr>
            <p:cNvPr name="TextBox 14" id="14"/>
            <p:cNvSpPr txBox="true"/>
            <p:nvPr/>
          </p:nvSpPr>
          <p:spPr>
            <a:xfrm>
              <a:off x="0" y="-38100"/>
              <a:ext cx="2575987" cy="219234"/>
            </a:xfrm>
            <a:prstGeom prst="rect">
              <a:avLst/>
            </a:prstGeom>
          </p:spPr>
          <p:txBody>
            <a:bodyPr anchor="ctr" rtlCol="false" tIns="50800" lIns="50800" bIns="50800" rIns="50800"/>
            <a:lstStyle/>
            <a:p>
              <a:pPr algn="ctr">
                <a:lnSpc>
                  <a:spcPts val="2378"/>
                </a:lnSpc>
              </a:pPr>
            </a:p>
          </p:txBody>
        </p:sp>
      </p:grpSp>
      <p:grpSp>
        <p:nvGrpSpPr>
          <p:cNvPr name="Group 15" id="15"/>
          <p:cNvGrpSpPr/>
          <p:nvPr/>
        </p:nvGrpSpPr>
        <p:grpSpPr>
          <a:xfrm rot="0">
            <a:off x="1081577" y="2476033"/>
            <a:ext cx="7314881" cy="5946350"/>
            <a:chOff x="0" y="0"/>
            <a:chExt cx="1177564" cy="957255"/>
          </a:xfrm>
        </p:grpSpPr>
        <p:sp>
          <p:nvSpPr>
            <p:cNvPr name="Freeform 16" id="16"/>
            <p:cNvSpPr/>
            <p:nvPr/>
          </p:nvSpPr>
          <p:spPr>
            <a:xfrm flipH="false" flipV="false" rot="0">
              <a:off x="0" y="0"/>
              <a:ext cx="1177564" cy="957255"/>
            </a:xfrm>
            <a:custGeom>
              <a:avLst/>
              <a:gdLst/>
              <a:ahLst/>
              <a:cxnLst/>
              <a:rect r="r" b="b" t="t" l="l"/>
              <a:pathLst>
                <a:path h="957255" w="1177564">
                  <a:moveTo>
                    <a:pt x="25401" y="0"/>
                  </a:moveTo>
                  <a:lnTo>
                    <a:pt x="1152163" y="0"/>
                  </a:lnTo>
                  <a:cubicBezTo>
                    <a:pt x="1158900" y="0"/>
                    <a:pt x="1165361" y="2676"/>
                    <a:pt x="1170124" y="7440"/>
                  </a:cubicBezTo>
                  <a:cubicBezTo>
                    <a:pt x="1174888" y="12203"/>
                    <a:pt x="1177564" y="18664"/>
                    <a:pt x="1177564" y="25401"/>
                  </a:cubicBezTo>
                  <a:lnTo>
                    <a:pt x="1177564" y="931854"/>
                  </a:lnTo>
                  <a:cubicBezTo>
                    <a:pt x="1177564" y="945883"/>
                    <a:pt x="1166192" y="957255"/>
                    <a:pt x="1152163" y="957255"/>
                  </a:cubicBezTo>
                  <a:lnTo>
                    <a:pt x="25401" y="957255"/>
                  </a:lnTo>
                  <a:cubicBezTo>
                    <a:pt x="11372" y="957255"/>
                    <a:pt x="0" y="945883"/>
                    <a:pt x="0" y="931854"/>
                  </a:cubicBezTo>
                  <a:lnTo>
                    <a:pt x="0" y="25401"/>
                  </a:lnTo>
                  <a:cubicBezTo>
                    <a:pt x="0" y="11372"/>
                    <a:pt x="11372" y="0"/>
                    <a:pt x="25401" y="0"/>
                  </a:cubicBezTo>
                  <a:close/>
                </a:path>
              </a:pathLst>
            </a:custGeom>
            <a:solidFill>
              <a:srgbClr val="FF1C00">
                <a:alpha val="22745"/>
              </a:srgbClr>
            </a:solidFill>
            <a:ln w="9525" cap="rnd">
              <a:solidFill>
                <a:srgbClr val="000000">
                  <a:alpha val="22745"/>
                </a:srgbClr>
              </a:solidFill>
              <a:prstDash val="solid"/>
              <a:round/>
            </a:ln>
          </p:spPr>
        </p:sp>
        <p:sp>
          <p:nvSpPr>
            <p:cNvPr name="TextBox 17" id="17"/>
            <p:cNvSpPr txBox="true"/>
            <p:nvPr/>
          </p:nvSpPr>
          <p:spPr>
            <a:xfrm>
              <a:off x="0" y="-38100"/>
              <a:ext cx="1177564" cy="995355"/>
            </a:xfrm>
            <a:prstGeom prst="rect">
              <a:avLst/>
            </a:prstGeom>
          </p:spPr>
          <p:txBody>
            <a:bodyPr anchor="ctr" rtlCol="false" tIns="50800" lIns="50800" bIns="50800" rIns="50800"/>
            <a:lstStyle/>
            <a:p>
              <a:pPr algn="ctr">
                <a:lnSpc>
                  <a:spcPts val="2378"/>
                </a:lnSpc>
              </a:pPr>
            </a:p>
          </p:txBody>
        </p:sp>
      </p:grpSp>
      <p:sp>
        <p:nvSpPr>
          <p:cNvPr name="Freeform 18" id="18"/>
          <p:cNvSpPr/>
          <p:nvPr/>
        </p:nvSpPr>
        <p:spPr>
          <a:xfrm flipH="false" flipV="false" rot="0">
            <a:off x="16699609" y="8568874"/>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TextBox 19" id="19"/>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grpSp>
        <p:nvGrpSpPr>
          <p:cNvPr name="Group 20" id="20"/>
          <p:cNvGrpSpPr/>
          <p:nvPr/>
        </p:nvGrpSpPr>
        <p:grpSpPr>
          <a:xfrm rot="0">
            <a:off x="1081577" y="2452178"/>
            <a:ext cx="7314881" cy="5946350"/>
            <a:chOff x="0" y="0"/>
            <a:chExt cx="1177564" cy="957255"/>
          </a:xfrm>
        </p:grpSpPr>
        <p:sp>
          <p:nvSpPr>
            <p:cNvPr name="Freeform 21" id="21"/>
            <p:cNvSpPr/>
            <p:nvPr/>
          </p:nvSpPr>
          <p:spPr>
            <a:xfrm flipH="false" flipV="false" rot="0">
              <a:off x="0" y="0"/>
              <a:ext cx="1177564" cy="957255"/>
            </a:xfrm>
            <a:custGeom>
              <a:avLst/>
              <a:gdLst/>
              <a:ahLst/>
              <a:cxnLst/>
              <a:rect r="r" b="b" t="t" l="l"/>
              <a:pathLst>
                <a:path h="957255" w="1177564">
                  <a:moveTo>
                    <a:pt x="25401" y="0"/>
                  </a:moveTo>
                  <a:lnTo>
                    <a:pt x="1152163" y="0"/>
                  </a:lnTo>
                  <a:cubicBezTo>
                    <a:pt x="1158900" y="0"/>
                    <a:pt x="1165361" y="2676"/>
                    <a:pt x="1170124" y="7440"/>
                  </a:cubicBezTo>
                  <a:cubicBezTo>
                    <a:pt x="1174888" y="12203"/>
                    <a:pt x="1177564" y="18664"/>
                    <a:pt x="1177564" y="25401"/>
                  </a:cubicBezTo>
                  <a:lnTo>
                    <a:pt x="1177564" y="931854"/>
                  </a:lnTo>
                  <a:cubicBezTo>
                    <a:pt x="1177564" y="945883"/>
                    <a:pt x="1166192" y="957255"/>
                    <a:pt x="1152163" y="957255"/>
                  </a:cubicBezTo>
                  <a:lnTo>
                    <a:pt x="25401" y="957255"/>
                  </a:lnTo>
                  <a:cubicBezTo>
                    <a:pt x="11372" y="957255"/>
                    <a:pt x="0" y="945883"/>
                    <a:pt x="0" y="931854"/>
                  </a:cubicBezTo>
                  <a:lnTo>
                    <a:pt x="0" y="25401"/>
                  </a:lnTo>
                  <a:cubicBezTo>
                    <a:pt x="0" y="11372"/>
                    <a:pt x="11372" y="0"/>
                    <a:pt x="25401" y="0"/>
                  </a:cubicBezTo>
                  <a:close/>
                </a:path>
              </a:pathLst>
            </a:custGeom>
            <a:solidFill>
              <a:srgbClr val="FF1C00">
                <a:alpha val="22745"/>
              </a:srgbClr>
            </a:solidFill>
            <a:ln w="9525" cap="rnd">
              <a:solidFill>
                <a:srgbClr val="000000">
                  <a:alpha val="22745"/>
                </a:srgbClr>
              </a:solidFill>
              <a:prstDash val="solid"/>
              <a:round/>
            </a:ln>
          </p:spPr>
        </p:sp>
        <p:sp>
          <p:nvSpPr>
            <p:cNvPr name="TextBox 22" id="22"/>
            <p:cNvSpPr txBox="true"/>
            <p:nvPr/>
          </p:nvSpPr>
          <p:spPr>
            <a:xfrm>
              <a:off x="0" y="-38100"/>
              <a:ext cx="1177564" cy="995355"/>
            </a:xfrm>
            <a:prstGeom prst="rect">
              <a:avLst/>
            </a:prstGeom>
          </p:spPr>
          <p:txBody>
            <a:bodyPr anchor="ctr" rtlCol="false" tIns="50800" lIns="50800" bIns="50800" rIns="50800"/>
            <a:lstStyle/>
            <a:p>
              <a:pPr algn="ctr">
                <a:lnSpc>
                  <a:spcPts val="2378"/>
                </a:lnSpc>
              </a:pPr>
            </a:p>
          </p:txBody>
        </p:sp>
      </p:grpSp>
      <p:sp>
        <p:nvSpPr>
          <p:cNvPr name="TextBox 23" id="23"/>
          <p:cNvSpPr txBox="true"/>
          <p:nvPr/>
        </p:nvSpPr>
        <p:spPr>
          <a:xfrm rot="0">
            <a:off x="1600190" y="2861934"/>
            <a:ext cx="2481171" cy="5079395"/>
          </a:xfrm>
          <a:prstGeom prst="rect">
            <a:avLst/>
          </a:prstGeom>
        </p:spPr>
        <p:txBody>
          <a:bodyPr anchor="t" rtlCol="false" tIns="0" lIns="0" bIns="0" rIns="0">
            <a:spAutoFit/>
          </a:bodyPr>
          <a:lstStyle/>
          <a:p>
            <a:pPr algn="l" marL="604009" indent="-302005" lvl="1">
              <a:lnSpc>
                <a:spcPts val="3636"/>
              </a:lnSpc>
              <a:buFont typeface="Arial"/>
              <a:buChar char="•"/>
            </a:pPr>
            <a:r>
              <a:rPr lang="en-US" b="true" sz="2797">
                <a:solidFill>
                  <a:srgbClr val="FFFFFF"/>
                </a:solidFill>
                <a:latin typeface="Arial MT Pro Bold"/>
                <a:ea typeface="Arial MT Pro Bold"/>
                <a:cs typeface="Arial MT Pro Bold"/>
                <a:sym typeface="Arial MT Pro Bold"/>
              </a:rPr>
              <a:t>No</a:t>
            </a:r>
          </a:p>
          <a:p>
            <a:pPr algn="l" marL="604009" indent="-302005" lvl="1">
              <a:lnSpc>
                <a:spcPts val="3636"/>
              </a:lnSpc>
              <a:buFont typeface="Arial"/>
              <a:buChar char="•"/>
            </a:pPr>
            <a:r>
              <a:rPr lang="en-US" b="true" sz="2797">
                <a:solidFill>
                  <a:srgbClr val="FFFFFF"/>
                </a:solidFill>
                <a:latin typeface="Arial MT Pro Bold"/>
                <a:ea typeface="Arial MT Pro Bold"/>
                <a:cs typeface="Arial MT Pro Bold"/>
                <a:sym typeface="Arial MT Pro Bold"/>
              </a:rPr>
              <a:t>L</a:t>
            </a:r>
            <a:r>
              <a:rPr lang="en-US" b="true" sz="2797">
                <a:solidFill>
                  <a:srgbClr val="FFFFFF"/>
                </a:solidFill>
                <a:latin typeface="Arial MT Pro Bold"/>
                <a:ea typeface="Arial MT Pro Bold"/>
                <a:cs typeface="Arial MT Pro Bold"/>
                <a:sym typeface="Arial MT Pro Bold"/>
              </a:rPr>
              <a:t>ater</a:t>
            </a:r>
          </a:p>
          <a:p>
            <a:pPr algn="l" marL="604009" indent="-302005" lvl="1">
              <a:lnSpc>
                <a:spcPts val="3636"/>
              </a:lnSpc>
              <a:buFont typeface="Arial"/>
              <a:buChar char="•"/>
            </a:pPr>
            <a:r>
              <a:rPr lang="en-US" b="true" sz="2797">
                <a:solidFill>
                  <a:srgbClr val="FFFFFF"/>
                </a:solidFill>
                <a:latin typeface="Arial MT Pro Bold"/>
                <a:ea typeface="Arial MT Pro Bold"/>
                <a:cs typeface="Arial MT Pro Bold"/>
                <a:sym typeface="Arial MT Pro Bold"/>
              </a:rPr>
              <a:t>se</a:t>
            </a:r>
            <a:r>
              <a:rPr lang="en-US" b="true" sz="2797">
                <a:solidFill>
                  <a:srgbClr val="FFFFFF"/>
                </a:solidFill>
                <a:latin typeface="Arial MT Pro Bold"/>
                <a:ea typeface="Arial MT Pro Bold"/>
                <a:cs typeface="Arial MT Pro Bold"/>
                <a:sym typeface="Arial MT Pro Bold"/>
              </a:rPr>
              <a:t>riously</a:t>
            </a:r>
          </a:p>
          <a:p>
            <a:pPr algn="l" marL="604009" indent="-302005" lvl="1">
              <a:lnSpc>
                <a:spcPts val="3636"/>
              </a:lnSpc>
              <a:buFont typeface="Arial"/>
              <a:buChar char="•"/>
            </a:pPr>
            <a:r>
              <a:rPr lang="en-US" b="true" sz="2797">
                <a:solidFill>
                  <a:srgbClr val="FFFFFF"/>
                </a:solidFill>
                <a:latin typeface="Arial MT Pro Bold"/>
                <a:ea typeface="Arial MT Pro Bold"/>
                <a:cs typeface="Arial MT Pro Bold"/>
                <a:sym typeface="Arial MT Pro Bold"/>
              </a:rPr>
              <a:t>OMG</a:t>
            </a:r>
          </a:p>
          <a:p>
            <a:pPr algn="l" marL="604009" indent="-302005" lvl="1">
              <a:lnSpc>
                <a:spcPts val="3636"/>
              </a:lnSpc>
              <a:buFont typeface="Arial"/>
              <a:buChar char="•"/>
            </a:pPr>
            <a:r>
              <a:rPr lang="en-US" b="true" sz="2797">
                <a:solidFill>
                  <a:srgbClr val="FFFFFF"/>
                </a:solidFill>
                <a:latin typeface="Arial MT Pro Bold"/>
                <a:ea typeface="Arial MT Pro Bold"/>
                <a:cs typeface="Arial MT Pro Bold"/>
                <a:sym typeface="Arial MT Pro Bold"/>
              </a:rPr>
              <a:t>S</a:t>
            </a:r>
            <a:r>
              <a:rPr lang="en-US" b="true" sz="2797">
                <a:solidFill>
                  <a:srgbClr val="FFFFFF"/>
                </a:solidFill>
                <a:latin typeface="Arial MT Pro Bold"/>
                <a:ea typeface="Arial MT Pro Bold"/>
                <a:cs typeface="Arial MT Pro Bold"/>
                <a:sym typeface="Arial MT Pro Bold"/>
              </a:rPr>
              <a:t>t</a:t>
            </a:r>
            <a:r>
              <a:rPr lang="en-US" b="true" sz="2797">
                <a:solidFill>
                  <a:srgbClr val="FFFFFF"/>
                </a:solidFill>
                <a:latin typeface="Arial MT Pro Bold"/>
                <a:ea typeface="Arial MT Pro Bold"/>
                <a:cs typeface="Arial MT Pro Bold"/>
                <a:sym typeface="Arial MT Pro Bold"/>
              </a:rPr>
              <a:t>op it!</a:t>
            </a:r>
          </a:p>
          <a:p>
            <a:pPr algn="l" marL="604009" indent="-302005" lvl="1">
              <a:lnSpc>
                <a:spcPts val="3636"/>
              </a:lnSpc>
              <a:buFont typeface="Arial"/>
              <a:buChar char="•"/>
            </a:pPr>
            <a:r>
              <a:rPr lang="en-US" b="true" sz="2797">
                <a:solidFill>
                  <a:srgbClr val="FFFFFF"/>
                </a:solidFill>
                <a:latin typeface="Arial MT Pro Bold"/>
                <a:ea typeface="Arial MT Pro Bold"/>
                <a:cs typeface="Arial MT Pro Bold"/>
                <a:sym typeface="Arial MT Pro Bold"/>
              </a:rPr>
              <a:t>Why?</a:t>
            </a:r>
          </a:p>
          <a:p>
            <a:pPr algn="l" marL="604009" indent="-302005" lvl="1">
              <a:lnSpc>
                <a:spcPts val="3636"/>
              </a:lnSpc>
              <a:buFont typeface="Arial"/>
              <a:buChar char="•"/>
            </a:pPr>
            <a:r>
              <a:rPr lang="en-US" b="true" sz="2797">
                <a:solidFill>
                  <a:srgbClr val="FFFFFF"/>
                </a:solidFill>
                <a:latin typeface="Arial MT Pro Bold"/>
                <a:ea typeface="Arial MT Pro Bold"/>
                <a:cs typeface="Arial MT Pro Bold"/>
                <a:sym typeface="Arial MT Pro Bold"/>
              </a:rPr>
              <a:t>Easy!</a:t>
            </a:r>
          </a:p>
          <a:p>
            <a:pPr algn="l" marL="604009" indent="-302005" lvl="1">
              <a:lnSpc>
                <a:spcPts val="3636"/>
              </a:lnSpc>
              <a:buFont typeface="Arial"/>
              <a:buChar char="•"/>
            </a:pPr>
            <a:r>
              <a:rPr lang="en-US" b="true" sz="2797">
                <a:solidFill>
                  <a:srgbClr val="FFFFFF"/>
                </a:solidFill>
                <a:latin typeface="Arial MT Pro Bold"/>
                <a:ea typeface="Arial MT Pro Bold"/>
                <a:cs typeface="Arial MT Pro Bold"/>
                <a:sym typeface="Arial MT Pro Bold"/>
              </a:rPr>
              <a:t>R</a:t>
            </a:r>
            <a:r>
              <a:rPr lang="en-US" b="true" sz="2797">
                <a:solidFill>
                  <a:srgbClr val="FFFFFF"/>
                </a:solidFill>
                <a:latin typeface="Arial MT Pro Bold"/>
                <a:ea typeface="Arial MT Pro Bold"/>
                <a:cs typeface="Arial MT Pro Bold"/>
                <a:sym typeface="Arial MT Pro Bold"/>
              </a:rPr>
              <a:t>elax!</a:t>
            </a:r>
          </a:p>
          <a:p>
            <a:pPr algn="l" marL="604009" indent="-302005" lvl="1">
              <a:lnSpc>
                <a:spcPts val="3636"/>
              </a:lnSpc>
              <a:buFont typeface="Arial"/>
              <a:buChar char="•"/>
            </a:pPr>
            <a:r>
              <a:rPr lang="en-US" b="true" sz="2797">
                <a:solidFill>
                  <a:srgbClr val="FFFFFF"/>
                </a:solidFill>
                <a:latin typeface="Arial MT Pro Bold"/>
                <a:ea typeface="Arial MT Pro Bold"/>
                <a:cs typeface="Arial MT Pro Bold"/>
                <a:sym typeface="Arial MT Pro Bold"/>
              </a:rPr>
              <a:t>Stupid</a:t>
            </a:r>
          </a:p>
          <a:p>
            <a:pPr algn="l" marL="604009" indent="-302005" lvl="1">
              <a:lnSpc>
                <a:spcPts val="3636"/>
              </a:lnSpc>
              <a:buFont typeface="Arial"/>
              <a:buChar char="•"/>
            </a:pPr>
            <a:r>
              <a:rPr lang="en-US" b="true" sz="2797">
                <a:solidFill>
                  <a:srgbClr val="FFFFFF"/>
                </a:solidFill>
                <a:latin typeface="Arial MT Pro Bold"/>
                <a:ea typeface="Arial MT Pro Bold"/>
                <a:cs typeface="Arial MT Pro Bold"/>
                <a:sym typeface="Arial MT Pro Bold"/>
              </a:rPr>
              <a:t>Nope!</a:t>
            </a:r>
          </a:p>
          <a:p>
            <a:pPr algn="l">
              <a:lnSpc>
                <a:spcPts val="3636"/>
              </a:lnSpc>
            </a:pPr>
          </a:p>
        </p:txBody>
      </p:sp>
      <p:sp>
        <p:nvSpPr>
          <p:cNvPr name="TextBox 24" id="24"/>
          <p:cNvSpPr txBox="true"/>
          <p:nvPr/>
        </p:nvSpPr>
        <p:spPr>
          <a:xfrm rot="0">
            <a:off x="1873469" y="745886"/>
            <a:ext cx="13436070" cy="650092"/>
          </a:xfrm>
          <a:prstGeom prst="rect">
            <a:avLst/>
          </a:prstGeom>
        </p:spPr>
        <p:txBody>
          <a:bodyPr anchor="t" rtlCol="false" tIns="0" lIns="0" bIns="0" rIns="0">
            <a:spAutoFit/>
          </a:bodyPr>
          <a:lstStyle/>
          <a:p>
            <a:pPr algn="ctr">
              <a:lnSpc>
                <a:spcPts val="4630"/>
              </a:lnSpc>
            </a:pPr>
            <a:r>
              <a:rPr lang="en-US" b="true" sz="3561">
                <a:solidFill>
                  <a:srgbClr val="FFFFFF"/>
                </a:solidFill>
                <a:latin typeface="Arial MT Pro Bold"/>
                <a:ea typeface="Arial MT Pro Bold"/>
                <a:cs typeface="Arial MT Pro Bold"/>
                <a:sym typeface="Arial MT Pro Bold"/>
              </a:rPr>
              <a:t>The Core</a:t>
            </a:r>
            <a:r>
              <a:rPr lang="en-US" b="true" sz="3561">
                <a:solidFill>
                  <a:srgbClr val="FFFFFF"/>
                </a:solidFill>
                <a:latin typeface="Arial MT Pro Bold"/>
                <a:ea typeface="Arial MT Pro Bold"/>
                <a:cs typeface="Arial MT Pro Bold"/>
                <a:sym typeface="Arial MT Pro Bold"/>
              </a:rPr>
              <a:t> Elemen</a:t>
            </a:r>
            <a:r>
              <a:rPr lang="en-US" b="true" sz="3561">
                <a:solidFill>
                  <a:srgbClr val="FFFFFF"/>
                </a:solidFill>
                <a:latin typeface="Arial MT Pro Bold"/>
                <a:ea typeface="Arial MT Pro Bold"/>
                <a:cs typeface="Arial MT Pro Bold"/>
                <a:sym typeface="Arial MT Pro Bold"/>
              </a:rPr>
              <a:t>ts of Effective Verbal Communication:</a:t>
            </a:r>
          </a:p>
        </p:txBody>
      </p:sp>
      <p:sp>
        <p:nvSpPr>
          <p:cNvPr name="TextBox 25" id="25"/>
          <p:cNvSpPr txBox="true"/>
          <p:nvPr/>
        </p:nvSpPr>
        <p:spPr>
          <a:xfrm rot="0">
            <a:off x="1081577" y="1310253"/>
            <a:ext cx="13436070" cy="1542902"/>
          </a:xfrm>
          <a:prstGeom prst="rect">
            <a:avLst/>
          </a:prstGeom>
        </p:spPr>
        <p:txBody>
          <a:bodyPr anchor="t" rtlCol="false" tIns="0" lIns="0" bIns="0" rIns="0">
            <a:spAutoFit/>
          </a:bodyPr>
          <a:lstStyle/>
          <a:p>
            <a:pPr algn="l">
              <a:lnSpc>
                <a:spcPts val="3980"/>
              </a:lnSpc>
            </a:pPr>
          </a:p>
          <a:p>
            <a:pPr algn="l">
              <a:lnSpc>
                <a:spcPts val="3980"/>
              </a:lnSpc>
            </a:pPr>
            <a:r>
              <a:rPr lang="en-US" sz="3061" b="true">
                <a:solidFill>
                  <a:srgbClr val="FFFFFF"/>
                </a:solidFill>
                <a:latin typeface="Arial MT Pro Bold"/>
                <a:ea typeface="Arial MT Pro Bold"/>
                <a:cs typeface="Arial MT Pro Bold"/>
                <a:sym typeface="Arial MT Pro Bold"/>
              </a:rPr>
              <a:t>S</a:t>
            </a:r>
            <a:r>
              <a:rPr lang="en-US" sz="3061" b="true">
                <a:solidFill>
                  <a:srgbClr val="FFFFFF"/>
                </a:solidFill>
                <a:latin typeface="Arial MT Pro Bold"/>
                <a:ea typeface="Arial MT Pro Bold"/>
                <a:cs typeface="Arial MT Pro Bold"/>
                <a:sym typeface="Arial MT Pro Bold"/>
              </a:rPr>
              <a:t>ome</a:t>
            </a:r>
            <a:r>
              <a:rPr lang="en-US" b="true" sz="3061">
                <a:solidFill>
                  <a:srgbClr val="FFFFFF"/>
                </a:solidFill>
                <a:latin typeface="Arial MT Pro Bold"/>
                <a:ea typeface="Arial MT Pro Bold"/>
                <a:cs typeface="Arial MT Pro Bold"/>
                <a:sym typeface="Arial MT Pro Bold"/>
              </a:rPr>
              <a:t> Potentially Triggering Words:</a:t>
            </a:r>
          </a:p>
          <a:p>
            <a:pPr algn="l">
              <a:lnSpc>
                <a:spcPts val="3850"/>
              </a:lnSpc>
            </a:pPr>
          </a:p>
        </p:txBody>
      </p:sp>
      <p:sp>
        <p:nvSpPr>
          <p:cNvPr name="TextBox 26" id="26"/>
          <p:cNvSpPr txBox="true"/>
          <p:nvPr/>
        </p:nvSpPr>
        <p:spPr>
          <a:xfrm rot="0">
            <a:off x="8897436" y="2861934"/>
            <a:ext cx="3969841" cy="5536595"/>
          </a:xfrm>
          <a:prstGeom prst="rect">
            <a:avLst/>
          </a:prstGeom>
        </p:spPr>
        <p:txBody>
          <a:bodyPr anchor="t" rtlCol="false" tIns="0" lIns="0" bIns="0" rIns="0">
            <a:spAutoFit/>
          </a:bodyPr>
          <a:lstStyle/>
          <a:p>
            <a:pPr algn="l" marL="604009" indent="-302005" lvl="1">
              <a:lnSpc>
                <a:spcPts val="3636"/>
              </a:lnSpc>
              <a:buFont typeface="Arial"/>
              <a:buChar char="•"/>
            </a:pPr>
            <a:r>
              <a:rPr lang="en-US" b="true" sz="2797">
                <a:solidFill>
                  <a:srgbClr val="FFFFFF"/>
                </a:solidFill>
                <a:latin typeface="Arial MT Pro Bold"/>
                <a:ea typeface="Arial MT Pro Bold"/>
                <a:cs typeface="Arial MT Pro Bold"/>
                <a:sym typeface="Arial MT Pro Bold"/>
              </a:rPr>
              <a:t>I</a:t>
            </a:r>
            <a:r>
              <a:rPr lang="en-US" b="true" sz="2797">
                <a:solidFill>
                  <a:srgbClr val="FFFFFF"/>
                </a:solidFill>
                <a:latin typeface="Arial MT Pro Bold"/>
                <a:ea typeface="Arial MT Pro Bold"/>
                <a:cs typeface="Arial MT Pro Bold"/>
                <a:sym typeface="Arial MT Pro Bold"/>
              </a:rPr>
              <a:t>gnored war</a:t>
            </a:r>
            <a:r>
              <a:rPr lang="en-US" b="true" sz="2797">
                <a:solidFill>
                  <a:srgbClr val="FFFFFF"/>
                </a:solidFill>
                <a:latin typeface="Arial MT Pro Bold"/>
                <a:ea typeface="Arial MT Pro Bold"/>
                <a:cs typeface="Arial MT Pro Bold"/>
                <a:sym typeface="Arial MT Pro Bold"/>
              </a:rPr>
              <a:t>nings</a:t>
            </a:r>
          </a:p>
          <a:p>
            <a:pPr algn="l">
              <a:lnSpc>
                <a:spcPts val="3636"/>
              </a:lnSpc>
            </a:pPr>
          </a:p>
          <a:p>
            <a:pPr algn="l" marL="604009" indent="-302005" lvl="1">
              <a:lnSpc>
                <a:spcPts val="3636"/>
              </a:lnSpc>
              <a:buFont typeface="Arial"/>
              <a:buChar char="•"/>
            </a:pPr>
            <a:r>
              <a:rPr lang="en-US" b="true" sz="2797">
                <a:solidFill>
                  <a:srgbClr val="FFFFFF"/>
                </a:solidFill>
                <a:latin typeface="Arial MT Pro Bold"/>
                <a:ea typeface="Arial MT Pro Bold"/>
                <a:cs typeface="Arial MT Pro Bold"/>
                <a:sym typeface="Arial MT Pro Bold"/>
              </a:rPr>
              <a:t>T</a:t>
            </a:r>
            <a:r>
              <a:rPr lang="en-US" b="true" sz="2797">
                <a:solidFill>
                  <a:srgbClr val="FFFFFF"/>
                </a:solidFill>
                <a:latin typeface="Arial MT Pro Bold"/>
                <a:ea typeface="Arial MT Pro Bold"/>
                <a:cs typeface="Arial MT Pro Bold"/>
                <a:sym typeface="Arial MT Pro Bold"/>
              </a:rPr>
              <a:t>hey c</a:t>
            </a:r>
            <a:r>
              <a:rPr lang="en-US" b="true" sz="2797">
                <a:solidFill>
                  <a:srgbClr val="FFFFFF"/>
                </a:solidFill>
                <a:latin typeface="Arial MT Pro Bold"/>
                <a:ea typeface="Arial MT Pro Bold"/>
                <a:cs typeface="Arial MT Pro Bold"/>
                <a:sym typeface="Arial MT Pro Bold"/>
              </a:rPr>
              <a:t>aused this</a:t>
            </a:r>
          </a:p>
          <a:p>
            <a:pPr algn="l">
              <a:lnSpc>
                <a:spcPts val="3636"/>
              </a:lnSpc>
            </a:pPr>
          </a:p>
          <a:p>
            <a:pPr algn="l" marL="604009" indent="-302005" lvl="1">
              <a:lnSpc>
                <a:spcPts val="3636"/>
              </a:lnSpc>
              <a:buFont typeface="Arial"/>
              <a:buChar char="•"/>
            </a:pPr>
            <a:r>
              <a:rPr lang="en-US" b="true" sz="2797">
                <a:solidFill>
                  <a:srgbClr val="FFFFFF"/>
                </a:solidFill>
                <a:latin typeface="Arial MT Pro Bold"/>
                <a:ea typeface="Arial MT Pro Bold"/>
                <a:cs typeface="Arial MT Pro Bold"/>
                <a:sym typeface="Arial MT Pro Bold"/>
              </a:rPr>
              <a:t>You should have…</a:t>
            </a:r>
          </a:p>
          <a:p>
            <a:pPr algn="l">
              <a:lnSpc>
                <a:spcPts val="3636"/>
              </a:lnSpc>
            </a:pPr>
          </a:p>
          <a:p>
            <a:pPr algn="l" marL="604009" indent="-302005" lvl="1">
              <a:lnSpc>
                <a:spcPts val="3636"/>
              </a:lnSpc>
              <a:buFont typeface="Arial"/>
              <a:buChar char="•"/>
            </a:pPr>
            <a:r>
              <a:rPr lang="en-US" b="true" sz="2797">
                <a:solidFill>
                  <a:srgbClr val="FFFFFF"/>
                </a:solidFill>
                <a:latin typeface="Arial MT Pro Bold"/>
                <a:ea typeface="Arial MT Pro Bold"/>
                <a:cs typeface="Arial MT Pro Bold"/>
                <a:sym typeface="Arial MT Pro Bold"/>
              </a:rPr>
              <a:t>Out of control</a:t>
            </a:r>
          </a:p>
          <a:p>
            <a:pPr algn="l">
              <a:lnSpc>
                <a:spcPts val="3636"/>
              </a:lnSpc>
            </a:pPr>
          </a:p>
          <a:p>
            <a:pPr algn="l" marL="604009" indent="-302005" lvl="1">
              <a:lnSpc>
                <a:spcPts val="3636"/>
              </a:lnSpc>
              <a:buFont typeface="Arial"/>
              <a:buChar char="•"/>
            </a:pPr>
            <a:r>
              <a:rPr lang="en-US" b="true" sz="2797">
                <a:solidFill>
                  <a:srgbClr val="FFFFFF"/>
                </a:solidFill>
                <a:latin typeface="Arial MT Pro Bold"/>
                <a:ea typeface="Arial MT Pro Bold"/>
                <a:cs typeface="Arial MT Pro Bold"/>
                <a:sym typeface="Arial MT Pro Bold"/>
              </a:rPr>
              <a:t>You Always...</a:t>
            </a:r>
          </a:p>
          <a:p>
            <a:pPr algn="l">
              <a:lnSpc>
                <a:spcPts val="3636"/>
              </a:lnSpc>
            </a:pPr>
          </a:p>
          <a:p>
            <a:pPr algn="l" marL="604009" indent="-302005" lvl="1">
              <a:lnSpc>
                <a:spcPts val="3636"/>
              </a:lnSpc>
              <a:buFont typeface="Arial"/>
              <a:buChar char="•"/>
            </a:pPr>
            <a:r>
              <a:rPr lang="en-US" b="true" sz="2797">
                <a:solidFill>
                  <a:srgbClr val="FFFFFF"/>
                </a:solidFill>
                <a:latin typeface="Arial MT Pro Bold"/>
                <a:ea typeface="Arial MT Pro Bold"/>
                <a:cs typeface="Arial MT Pro Bold"/>
                <a:sym typeface="Arial MT Pro Bold"/>
              </a:rPr>
              <a:t>Calm Down!</a:t>
            </a:r>
          </a:p>
          <a:p>
            <a:pPr algn="l">
              <a:lnSpc>
                <a:spcPts val="3636"/>
              </a:lnSpc>
            </a:pPr>
          </a:p>
        </p:txBody>
      </p:sp>
      <p:sp>
        <p:nvSpPr>
          <p:cNvPr name="TextBox 27" id="27"/>
          <p:cNvSpPr txBox="true"/>
          <p:nvPr/>
        </p:nvSpPr>
        <p:spPr>
          <a:xfrm rot="0">
            <a:off x="8897436" y="1098565"/>
            <a:ext cx="13436070" cy="1812142"/>
          </a:xfrm>
          <a:prstGeom prst="rect">
            <a:avLst/>
          </a:prstGeom>
        </p:spPr>
        <p:txBody>
          <a:bodyPr anchor="t" rtlCol="false" tIns="0" lIns="0" bIns="0" rIns="0">
            <a:spAutoFit/>
          </a:bodyPr>
          <a:lstStyle/>
          <a:p>
            <a:pPr algn="l">
              <a:lnSpc>
                <a:spcPts val="4630"/>
              </a:lnSpc>
            </a:pPr>
          </a:p>
          <a:p>
            <a:pPr algn="l">
              <a:lnSpc>
                <a:spcPts val="4630"/>
              </a:lnSpc>
            </a:pPr>
            <a:r>
              <a:rPr lang="en-US" sz="3561" b="true">
                <a:solidFill>
                  <a:srgbClr val="FFFFFF"/>
                </a:solidFill>
                <a:latin typeface="Arial MT Pro Bold"/>
                <a:ea typeface="Arial MT Pro Bold"/>
                <a:cs typeface="Arial MT Pro Bold"/>
                <a:sym typeface="Arial MT Pro Bold"/>
              </a:rPr>
              <a:t>Some Poten</a:t>
            </a:r>
            <a:r>
              <a:rPr lang="en-US" sz="3561" b="true">
                <a:solidFill>
                  <a:srgbClr val="FFFFFF"/>
                </a:solidFill>
                <a:latin typeface="Arial MT Pro Bold"/>
                <a:ea typeface="Arial MT Pro Bold"/>
                <a:cs typeface="Arial MT Pro Bold"/>
                <a:sym typeface="Arial MT Pro Bold"/>
              </a:rPr>
              <a:t>tially Trigger</a:t>
            </a:r>
            <a:r>
              <a:rPr lang="en-US" sz="3561" b="true">
                <a:solidFill>
                  <a:srgbClr val="FFFFFF"/>
                </a:solidFill>
                <a:latin typeface="Arial MT Pro Bold"/>
                <a:ea typeface="Arial MT Pro Bold"/>
                <a:cs typeface="Arial MT Pro Bold"/>
                <a:sym typeface="Arial MT Pro Bold"/>
              </a:rPr>
              <a:t>ing Phrases:</a:t>
            </a:r>
          </a:p>
          <a:p>
            <a:pPr algn="l">
              <a:lnSpc>
                <a:spcPts val="4630"/>
              </a:lnSpc>
            </a:pPr>
          </a:p>
        </p:txBody>
      </p:sp>
      <p:sp>
        <p:nvSpPr>
          <p:cNvPr name="TextBox 28" id="28"/>
          <p:cNvSpPr txBox="true"/>
          <p:nvPr/>
        </p:nvSpPr>
        <p:spPr>
          <a:xfrm rot="0">
            <a:off x="4739018" y="2861934"/>
            <a:ext cx="2689552" cy="3250595"/>
          </a:xfrm>
          <a:prstGeom prst="rect">
            <a:avLst/>
          </a:prstGeom>
        </p:spPr>
        <p:txBody>
          <a:bodyPr anchor="t" rtlCol="false" tIns="0" lIns="0" bIns="0" rIns="0">
            <a:spAutoFit/>
          </a:bodyPr>
          <a:lstStyle/>
          <a:p>
            <a:pPr algn="l" marL="604009" indent="-302005" lvl="1">
              <a:lnSpc>
                <a:spcPts val="3636"/>
              </a:lnSpc>
              <a:buFont typeface="Arial"/>
              <a:buChar char="•"/>
            </a:pPr>
            <a:r>
              <a:rPr lang="en-US" b="true" sz="2797">
                <a:solidFill>
                  <a:srgbClr val="FFFFFF"/>
                </a:solidFill>
                <a:latin typeface="Arial MT Pro Bold"/>
                <a:ea typeface="Arial MT Pro Bold"/>
                <a:cs typeface="Arial MT Pro Bold"/>
                <a:sym typeface="Arial MT Pro Bold"/>
              </a:rPr>
              <a:t>Fo</a:t>
            </a:r>
            <a:r>
              <a:rPr lang="en-US" b="true" sz="2797">
                <a:solidFill>
                  <a:srgbClr val="FFFFFF"/>
                </a:solidFill>
                <a:latin typeface="Arial MT Pro Bold"/>
                <a:ea typeface="Arial MT Pro Bold"/>
                <a:cs typeface="Arial MT Pro Bold"/>
                <a:sym typeface="Arial MT Pro Bold"/>
              </a:rPr>
              <a:t>rge</a:t>
            </a:r>
            <a:r>
              <a:rPr lang="en-US" b="true" sz="2797">
                <a:solidFill>
                  <a:srgbClr val="FFFFFF"/>
                </a:solidFill>
                <a:latin typeface="Arial MT Pro Bold"/>
                <a:ea typeface="Arial MT Pro Bold"/>
                <a:cs typeface="Arial MT Pro Bold"/>
                <a:sym typeface="Arial MT Pro Bold"/>
              </a:rPr>
              <a:t>t</a:t>
            </a:r>
            <a:r>
              <a:rPr lang="en-US" b="true" sz="2797">
                <a:solidFill>
                  <a:srgbClr val="FFFFFF"/>
                </a:solidFill>
                <a:latin typeface="Arial MT Pro Bold"/>
                <a:ea typeface="Arial MT Pro Bold"/>
                <a:cs typeface="Arial MT Pro Bold"/>
                <a:sym typeface="Arial MT Pro Bold"/>
              </a:rPr>
              <a:t> it</a:t>
            </a:r>
          </a:p>
          <a:p>
            <a:pPr algn="l" marL="604009" indent="-302005" lvl="1">
              <a:lnSpc>
                <a:spcPts val="3636"/>
              </a:lnSpc>
              <a:buFont typeface="Arial"/>
              <a:buChar char="•"/>
            </a:pPr>
            <a:r>
              <a:rPr lang="en-US" b="true" sz="2797">
                <a:solidFill>
                  <a:srgbClr val="FFFFFF"/>
                </a:solidFill>
                <a:latin typeface="Arial MT Pro Bold"/>
                <a:ea typeface="Arial MT Pro Bold"/>
                <a:cs typeface="Arial MT Pro Bold"/>
                <a:sym typeface="Arial MT Pro Bold"/>
              </a:rPr>
              <a:t>Never</a:t>
            </a:r>
          </a:p>
          <a:p>
            <a:pPr algn="l" marL="604009" indent="-302005" lvl="1">
              <a:lnSpc>
                <a:spcPts val="3636"/>
              </a:lnSpc>
              <a:buFont typeface="Arial"/>
              <a:buChar char="•"/>
            </a:pPr>
            <a:r>
              <a:rPr lang="en-US" b="true" sz="2797">
                <a:solidFill>
                  <a:srgbClr val="FFFFFF"/>
                </a:solidFill>
                <a:latin typeface="Arial MT Pro Bold"/>
                <a:ea typeface="Arial MT Pro Bold"/>
                <a:cs typeface="Arial MT Pro Bold"/>
                <a:sym typeface="Arial MT Pro Bold"/>
              </a:rPr>
              <a:t>Ch</a:t>
            </a:r>
            <a:r>
              <a:rPr lang="en-US" b="true" sz="2797">
                <a:solidFill>
                  <a:srgbClr val="FFFFFF"/>
                </a:solidFill>
                <a:latin typeface="Arial MT Pro Bold"/>
                <a:ea typeface="Arial MT Pro Bold"/>
                <a:cs typeface="Arial MT Pro Bold"/>
                <a:sym typeface="Arial MT Pro Bold"/>
              </a:rPr>
              <a:t>aos</a:t>
            </a:r>
          </a:p>
          <a:p>
            <a:pPr algn="l" marL="604009" indent="-302005" lvl="1">
              <a:lnSpc>
                <a:spcPts val="3636"/>
              </a:lnSpc>
              <a:buFont typeface="Arial"/>
              <a:buChar char="•"/>
            </a:pPr>
            <a:r>
              <a:rPr lang="en-US" b="true" sz="2797">
                <a:solidFill>
                  <a:srgbClr val="FFFFFF"/>
                </a:solidFill>
                <a:latin typeface="Arial MT Pro Bold"/>
                <a:ea typeface="Arial MT Pro Bold"/>
                <a:cs typeface="Arial MT Pro Bold"/>
                <a:sym typeface="Arial MT Pro Bold"/>
              </a:rPr>
              <a:t>Failure</a:t>
            </a:r>
          </a:p>
          <a:p>
            <a:pPr algn="l" marL="604009" indent="-302005" lvl="1">
              <a:lnSpc>
                <a:spcPts val="3636"/>
              </a:lnSpc>
              <a:buFont typeface="Arial"/>
              <a:buChar char="•"/>
            </a:pPr>
            <a:r>
              <a:rPr lang="en-US" b="true" sz="2797">
                <a:solidFill>
                  <a:srgbClr val="FFFFFF"/>
                </a:solidFill>
                <a:latin typeface="Arial MT Pro Bold"/>
                <a:ea typeface="Arial MT Pro Bold"/>
                <a:cs typeface="Arial MT Pro Bold"/>
                <a:sym typeface="Arial MT Pro Bold"/>
              </a:rPr>
              <a:t>N</a:t>
            </a:r>
            <a:r>
              <a:rPr lang="en-US" b="true" sz="2797">
                <a:solidFill>
                  <a:srgbClr val="FFFFFF"/>
                </a:solidFill>
                <a:latin typeface="Arial MT Pro Bold"/>
                <a:ea typeface="Arial MT Pro Bold"/>
                <a:cs typeface="Arial MT Pro Bold"/>
                <a:sym typeface="Arial MT Pro Bold"/>
              </a:rPr>
              <a:t>egligence</a:t>
            </a:r>
          </a:p>
          <a:p>
            <a:pPr algn="l" marL="604009" indent="-302005" lvl="1">
              <a:lnSpc>
                <a:spcPts val="3636"/>
              </a:lnSpc>
              <a:buFont typeface="Arial"/>
              <a:buChar char="•"/>
            </a:pPr>
            <a:r>
              <a:rPr lang="en-US" b="true" sz="2797">
                <a:solidFill>
                  <a:srgbClr val="FFFFFF"/>
                </a:solidFill>
                <a:latin typeface="Arial MT Pro Bold"/>
                <a:ea typeface="Arial MT Pro Bold"/>
                <a:cs typeface="Arial MT Pro Bold"/>
                <a:sym typeface="Arial MT Pro Bold"/>
              </a:rPr>
              <a:t>D</a:t>
            </a:r>
            <a:r>
              <a:rPr lang="en-US" b="true" sz="2797">
                <a:solidFill>
                  <a:srgbClr val="FFFFFF"/>
                </a:solidFill>
                <a:latin typeface="Arial MT Pro Bold"/>
                <a:ea typeface="Arial MT Pro Bold"/>
                <a:cs typeface="Arial MT Pro Bold"/>
                <a:sym typeface="Arial MT Pro Bold"/>
              </a:rPr>
              <a:t>on’t</a:t>
            </a:r>
          </a:p>
          <a:p>
            <a:pPr algn="l">
              <a:lnSpc>
                <a:spcPts val="3636"/>
              </a:lnSpc>
            </a:pPr>
          </a:p>
        </p:txBody>
      </p:sp>
      <p:sp>
        <p:nvSpPr>
          <p:cNvPr name="TextBox 29" id="29"/>
          <p:cNvSpPr txBox="true"/>
          <p:nvPr/>
        </p:nvSpPr>
        <p:spPr>
          <a:xfrm rot="0">
            <a:off x="12867276" y="2861934"/>
            <a:ext cx="3969841" cy="3707795"/>
          </a:xfrm>
          <a:prstGeom prst="rect">
            <a:avLst/>
          </a:prstGeom>
        </p:spPr>
        <p:txBody>
          <a:bodyPr anchor="t" rtlCol="false" tIns="0" lIns="0" bIns="0" rIns="0">
            <a:spAutoFit/>
          </a:bodyPr>
          <a:lstStyle/>
          <a:p>
            <a:pPr algn="l" marL="604009" indent="-302005" lvl="1">
              <a:lnSpc>
                <a:spcPts val="3636"/>
              </a:lnSpc>
              <a:buFont typeface="Arial"/>
              <a:buChar char="•"/>
            </a:pPr>
            <a:r>
              <a:rPr lang="en-US" b="true" sz="2797">
                <a:solidFill>
                  <a:srgbClr val="FFFFFF"/>
                </a:solidFill>
                <a:latin typeface="Arial MT Pro Bold"/>
                <a:ea typeface="Arial MT Pro Bold"/>
                <a:cs typeface="Arial MT Pro Bold"/>
                <a:sym typeface="Arial MT Pro Bold"/>
              </a:rPr>
              <a:t>Y</a:t>
            </a:r>
            <a:r>
              <a:rPr lang="en-US" b="true" sz="2797">
                <a:solidFill>
                  <a:srgbClr val="FFFFFF"/>
                </a:solidFill>
                <a:latin typeface="Arial MT Pro Bold"/>
                <a:ea typeface="Arial MT Pro Bold"/>
                <a:cs typeface="Arial MT Pro Bold"/>
                <a:sym typeface="Arial MT Pro Bold"/>
              </a:rPr>
              <a:t>ou need to...</a:t>
            </a:r>
          </a:p>
          <a:p>
            <a:pPr algn="l">
              <a:lnSpc>
                <a:spcPts val="3636"/>
              </a:lnSpc>
            </a:pPr>
          </a:p>
          <a:p>
            <a:pPr algn="l" marL="604009" indent="-302005" lvl="1">
              <a:lnSpc>
                <a:spcPts val="3636"/>
              </a:lnSpc>
              <a:buFont typeface="Arial"/>
              <a:buChar char="•"/>
            </a:pPr>
            <a:r>
              <a:rPr lang="en-US" b="true" sz="2797">
                <a:solidFill>
                  <a:srgbClr val="FFFFFF"/>
                </a:solidFill>
                <a:latin typeface="Arial MT Pro Bold"/>
                <a:ea typeface="Arial MT Pro Bold"/>
                <a:cs typeface="Arial MT Pro Bold"/>
                <a:sym typeface="Arial MT Pro Bold"/>
              </a:rPr>
              <a:t>What </a:t>
            </a:r>
            <a:r>
              <a:rPr lang="en-US" b="true" sz="2797">
                <a:solidFill>
                  <a:srgbClr val="FFFFFF"/>
                </a:solidFill>
                <a:latin typeface="Arial MT Pro Bold"/>
                <a:ea typeface="Arial MT Pro Bold"/>
                <a:cs typeface="Arial MT Pro Bold"/>
                <a:sym typeface="Arial MT Pro Bold"/>
              </a:rPr>
              <a:t>is now?</a:t>
            </a:r>
          </a:p>
          <a:p>
            <a:pPr algn="l">
              <a:lnSpc>
                <a:spcPts val="3636"/>
              </a:lnSpc>
            </a:pPr>
          </a:p>
          <a:p>
            <a:pPr algn="l" marL="604009" indent="-302005" lvl="1">
              <a:lnSpc>
                <a:spcPts val="3636"/>
              </a:lnSpc>
              <a:buFont typeface="Arial"/>
              <a:buChar char="•"/>
            </a:pPr>
            <a:r>
              <a:rPr lang="en-US" b="true" sz="2797">
                <a:solidFill>
                  <a:srgbClr val="FFFFFF"/>
                </a:solidFill>
                <a:latin typeface="Arial MT Pro Bold"/>
                <a:ea typeface="Arial MT Pro Bold"/>
                <a:cs typeface="Arial MT Pro Bold"/>
                <a:sym typeface="Arial MT Pro Bold"/>
              </a:rPr>
              <a:t>T</a:t>
            </a:r>
            <a:r>
              <a:rPr lang="en-US" b="true" sz="2797">
                <a:solidFill>
                  <a:srgbClr val="FFFFFF"/>
                </a:solidFill>
                <a:latin typeface="Arial MT Pro Bold"/>
                <a:ea typeface="Arial MT Pro Bold"/>
                <a:cs typeface="Arial MT Pro Bold"/>
                <a:sym typeface="Arial MT Pro Bold"/>
              </a:rPr>
              <a:t>h</a:t>
            </a:r>
            <a:r>
              <a:rPr lang="en-US" b="true" sz="2797">
                <a:solidFill>
                  <a:srgbClr val="FFFFFF"/>
                </a:solidFill>
                <a:latin typeface="Arial MT Pro Bold"/>
                <a:ea typeface="Arial MT Pro Bold"/>
                <a:cs typeface="Arial MT Pro Bold"/>
                <a:sym typeface="Arial MT Pro Bold"/>
              </a:rPr>
              <a:t>at’s not my job</a:t>
            </a:r>
          </a:p>
          <a:p>
            <a:pPr algn="l">
              <a:lnSpc>
                <a:spcPts val="3636"/>
              </a:lnSpc>
            </a:pPr>
          </a:p>
          <a:p>
            <a:pPr algn="l" marL="604009" indent="-302005" lvl="1">
              <a:lnSpc>
                <a:spcPts val="3636"/>
              </a:lnSpc>
              <a:buFont typeface="Arial"/>
              <a:buChar char="•"/>
            </a:pPr>
            <a:r>
              <a:rPr lang="en-US" b="true" sz="2797">
                <a:solidFill>
                  <a:srgbClr val="FFFFFF"/>
                </a:solidFill>
                <a:latin typeface="Arial MT Pro Bold"/>
                <a:ea typeface="Arial MT Pro Bold"/>
                <a:cs typeface="Arial MT Pro Bold"/>
                <a:sym typeface="Arial MT Pro Bold"/>
              </a:rPr>
              <a:t>Because I said so!</a:t>
            </a:r>
          </a:p>
          <a:p>
            <a:pPr algn="l">
              <a:lnSpc>
                <a:spcPts val="3636"/>
              </a:lnSpc>
            </a:pPr>
          </a:p>
        </p:txBody>
      </p:sp>
    </p:spTree>
  </p:cSld>
  <p:clrMapOvr>
    <a:masterClrMapping/>
  </p:clrMapOvr>
  <p:transition spd="fast">
    <p:circle/>
  </p:transition>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59902" y="1664880"/>
            <a:ext cx="10589272" cy="11265182"/>
          </a:xfrm>
          <a:custGeom>
            <a:avLst/>
            <a:gdLst/>
            <a:ahLst/>
            <a:cxnLst/>
            <a:rect r="r" b="b" t="t" l="l"/>
            <a:pathLst>
              <a:path h="11265182" w="10589272">
                <a:moveTo>
                  <a:pt x="0" y="0"/>
                </a:moveTo>
                <a:lnTo>
                  <a:pt x="10589271" y="0"/>
                </a:lnTo>
                <a:lnTo>
                  <a:pt x="10589271" y="11265183"/>
                </a:lnTo>
                <a:lnTo>
                  <a:pt x="0" y="11265183"/>
                </a:lnTo>
                <a:lnTo>
                  <a:pt x="0" y="0"/>
                </a:lnTo>
                <a:close/>
              </a:path>
            </a:pathLst>
          </a:custGeom>
          <a:blipFill>
            <a:blip r:embed="rId2">
              <a:alphaModFix amt="55000"/>
            </a:blip>
            <a:stretch>
              <a:fillRect l="0" t="0" r="0" b="0"/>
            </a:stretch>
          </a:blipFill>
        </p:spPr>
      </p:sp>
      <p:grpSp>
        <p:nvGrpSpPr>
          <p:cNvPr name="Group 3" id="3"/>
          <p:cNvGrpSpPr/>
          <p:nvPr/>
        </p:nvGrpSpPr>
        <p:grpSpPr>
          <a:xfrm rot="0">
            <a:off x="2514692" y="517371"/>
            <a:ext cx="13305698" cy="1125182"/>
            <a:chOff x="0" y="0"/>
            <a:chExt cx="2141978" cy="181134"/>
          </a:xfrm>
        </p:grpSpPr>
        <p:sp>
          <p:nvSpPr>
            <p:cNvPr name="Freeform 4" id="4"/>
            <p:cNvSpPr/>
            <p:nvPr/>
          </p:nvSpPr>
          <p:spPr>
            <a:xfrm flipH="false" flipV="false" rot="0">
              <a:off x="0" y="0"/>
              <a:ext cx="2141978" cy="181134"/>
            </a:xfrm>
            <a:custGeom>
              <a:avLst/>
              <a:gdLst/>
              <a:ahLst/>
              <a:cxnLst/>
              <a:rect r="r" b="b" t="t" l="l"/>
              <a:pathLst>
                <a:path h="181134" w="2141978">
                  <a:moveTo>
                    <a:pt x="13964" y="0"/>
                  </a:moveTo>
                  <a:lnTo>
                    <a:pt x="2128013" y="0"/>
                  </a:lnTo>
                  <a:cubicBezTo>
                    <a:pt x="2131717" y="0"/>
                    <a:pt x="2135269" y="1471"/>
                    <a:pt x="2137888" y="4090"/>
                  </a:cubicBezTo>
                  <a:cubicBezTo>
                    <a:pt x="2140507" y="6709"/>
                    <a:pt x="2141978" y="10261"/>
                    <a:pt x="2141978" y="13964"/>
                  </a:cubicBezTo>
                  <a:lnTo>
                    <a:pt x="2141978" y="167170"/>
                  </a:lnTo>
                  <a:cubicBezTo>
                    <a:pt x="2141978" y="174882"/>
                    <a:pt x="2135726" y="181134"/>
                    <a:pt x="2128013" y="181134"/>
                  </a:cubicBezTo>
                  <a:lnTo>
                    <a:pt x="13964" y="181134"/>
                  </a:lnTo>
                  <a:cubicBezTo>
                    <a:pt x="10261" y="181134"/>
                    <a:pt x="6709" y="179663"/>
                    <a:pt x="4090" y="177044"/>
                  </a:cubicBezTo>
                  <a:cubicBezTo>
                    <a:pt x="1471" y="174425"/>
                    <a:pt x="0" y="170873"/>
                    <a:pt x="0" y="167170"/>
                  </a:cubicBezTo>
                  <a:lnTo>
                    <a:pt x="0" y="13964"/>
                  </a:lnTo>
                  <a:cubicBezTo>
                    <a:pt x="0" y="6252"/>
                    <a:pt x="6252" y="0"/>
                    <a:pt x="13964" y="0"/>
                  </a:cubicBezTo>
                  <a:close/>
                </a:path>
              </a:pathLst>
            </a:custGeom>
            <a:solidFill>
              <a:srgbClr val="36FF00">
                <a:alpha val="22745"/>
              </a:srgbClr>
            </a:solidFill>
            <a:ln w="9525" cap="rnd">
              <a:solidFill>
                <a:srgbClr val="000000">
                  <a:alpha val="22745"/>
                </a:srgbClr>
              </a:solidFill>
              <a:prstDash val="solid"/>
              <a:round/>
            </a:ln>
          </p:spPr>
        </p:sp>
        <p:sp>
          <p:nvSpPr>
            <p:cNvPr name="TextBox 5" id="5"/>
            <p:cNvSpPr txBox="true"/>
            <p:nvPr/>
          </p:nvSpPr>
          <p:spPr>
            <a:xfrm>
              <a:off x="0" y="-38100"/>
              <a:ext cx="2141978" cy="219234"/>
            </a:xfrm>
            <a:prstGeom prst="rect">
              <a:avLst/>
            </a:prstGeom>
          </p:spPr>
          <p:txBody>
            <a:bodyPr anchor="ctr" rtlCol="false" tIns="50800" lIns="50800" bIns="50800" rIns="50800"/>
            <a:lstStyle/>
            <a:p>
              <a:pPr algn="ctr">
                <a:lnSpc>
                  <a:spcPts val="2378"/>
                </a:lnSpc>
              </a:pPr>
            </a:p>
          </p:txBody>
        </p:sp>
      </p:grpSp>
      <p:grpSp>
        <p:nvGrpSpPr>
          <p:cNvPr name="Group 6" id="6"/>
          <p:cNvGrpSpPr/>
          <p:nvPr/>
        </p:nvGrpSpPr>
        <p:grpSpPr>
          <a:xfrm rot="0">
            <a:off x="2514692" y="517371"/>
            <a:ext cx="13305698" cy="1125182"/>
            <a:chOff x="0" y="0"/>
            <a:chExt cx="2141978" cy="181134"/>
          </a:xfrm>
        </p:grpSpPr>
        <p:sp>
          <p:nvSpPr>
            <p:cNvPr name="Freeform 7" id="7"/>
            <p:cNvSpPr/>
            <p:nvPr/>
          </p:nvSpPr>
          <p:spPr>
            <a:xfrm flipH="false" flipV="false" rot="0">
              <a:off x="0" y="0"/>
              <a:ext cx="2141978" cy="181134"/>
            </a:xfrm>
            <a:custGeom>
              <a:avLst/>
              <a:gdLst/>
              <a:ahLst/>
              <a:cxnLst/>
              <a:rect r="r" b="b" t="t" l="l"/>
              <a:pathLst>
                <a:path h="181134" w="2141978">
                  <a:moveTo>
                    <a:pt x="13964" y="0"/>
                  </a:moveTo>
                  <a:lnTo>
                    <a:pt x="2128013" y="0"/>
                  </a:lnTo>
                  <a:cubicBezTo>
                    <a:pt x="2131717" y="0"/>
                    <a:pt x="2135269" y="1471"/>
                    <a:pt x="2137888" y="4090"/>
                  </a:cubicBezTo>
                  <a:cubicBezTo>
                    <a:pt x="2140507" y="6709"/>
                    <a:pt x="2141978" y="10261"/>
                    <a:pt x="2141978" y="13964"/>
                  </a:cubicBezTo>
                  <a:lnTo>
                    <a:pt x="2141978" y="167170"/>
                  </a:lnTo>
                  <a:cubicBezTo>
                    <a:pt x="2141978" y="174882"/>
                    <a:pt x="2135726" y="181134"/>
                    <a:pt x="2128013" y="181134"/>
                  </a:cubicBezTo>
                  <a:lnTo>
                    <a:pt x="13964" y="181134"/>
                  </a:lnTo>
                  <a:cubicBezTo>
                    <a:pt x="10261" y="181134"/>
                    <a:pt x="6709" y="179663"/>
                    <a:pt x="4090" y="177044"/>
                  </a:cubicBezTo>
                  <a:cubicBezTo>
                    <a:pt x="1471" y="174425"/>
                    <a:pt x="0" y="170873"/>
                    <a:pt x="0" y="167170"/>
                  </a:cubicBezTo>
                  <a:lnTo>
                    <a:pt x="0" y="13964"/>
                  </a:lnTo>
                  <a:cubicBezTo>
                    <a:pt x="0" y="6252"/>
                    <a:pt x="6252" y="0"/>
                    <a:pt x="13964" y="0"/>
                  </a:cubicBezTo>
                  <a:close/>
                </a:path>
              </a:pathLst>
            </a:custGeom>
            <a:solidFill>
              <a:srgbClr val="36FF00">
                <a:alpha val="22745"/>
              </a:srgbClr>
            </a:solidFill>
            <a:ln w="9525" cap="rnd">
              <a:solidFill>
                <a:srgbClr val="000000">
                  <a:alpha val="22745"/>
                </a:srgbClr>
              </a:solidFill>
              <a:prstDash val="solid"/>
              <a:round/>
            </a:ln>
          </p:spPr>
        </p:sp>
        <p:sp>
          <p:nvSpPr>
            <p:cNvPr name="TextBox 8" id="8"/>
            <p:cNvSpPr txBox="true"/>
            <p:nvPr/>
          </p:nvSpPr>
          <p:spPr>
            <a:xfrm>
              <a:off x="0" y="-38100"/>
              <a:ext cx="2141978" cy="219234"/>
            </a:xfrm>
            <a:prstGeom prst="rect">
              <a:avLst/>
            </a:prstGeom>
          </p:spPr>
          <p:txBody>
            <a:bodyPr anchor="ctr" rtlCol="false" tIns="50800" lIns="50800" bIns="50800" rIns="50800"/>
            <a:lstStyle/>
            <a:p>
              <a:pPr algn="ctr">
                <a:lnSpc>
                  <a:spcPts val="2378"/>
                </a:lnSpc>
              </a:pPr>
            </a:p>
          </p:txBody>
        </p:sp>
      </p:grpSp>
      <p:grpSp>
        <p:nvGrpSpPr>
          <p:cNvPr name="Group 9" id="9"/>
          <p:cNvGrpSpPr/>
          <p:nvPr/>
        </p:nvGrpSpPr>
        <p:grpSpPr>
          <a:xfrm rot="0">
            <a:off x="2514692" y="2992752"/>
            <a:ext cx="13195184" cy="6502837"/>
            <a:chOff x="0" y="0"/>
            <a:chExt cx="2124187" cy="1046840"/>
          </a:xfrm>
        </p:grpSpPr>
        <p:sp>
          <p:nvSpPr>
            <p:cNvPr name="Freeform 10" id="10"/>
            <p:cNvSpPr/>
            <p:nvPr/>
          </p:nvSpPr>
          <p:spPr>
            <a:xfrm flipH="false" flipV="false" rot="0">
              <a:off x="0" y="0"/>
              <a:ext cx="2124187" cy="1046840"/>
            </a:xfrm>
            <a:custGeom>
              <a:avLst/>
              <a:gdLst/>
              <a:ahLst/>
              <a:cxnLst/>
              <a:rect r="r" b="b" t="t" l="l"/>
              <a:pathLst>
                <a:path h="1046840" w="2124187">
                  <a:moveTo>
                    <a:pt x="14081" y="0"/>
                  </a:moveTo>
                  <a:lnTo>
                    <a:pt x="2110106" y="0"/>
                  </a:lnTo>
                  <a:cubicBezTo>
                    <a:pt x="2113840" y="0"/>
                    <a:pt x="2117422" y="1484"/>
                    <a:pt x="2120063" y="4124"/>
                  </a:cubicBezTo>
                  <a:cubicBezTo>
                    <a:pt x="2122703" y="6765"/>
                    <a:pt x="2124187" y="10347"/>
                    <a:pt x="2124187" y="14081"/>
                  </a:cubicBezTo>
                  <a:lnTo>
                    <a:pt x="2124187" y="1032758"/>
                  </a:lnTo>
                  <a:cubicBezTo>
                    <a:pt x="2124187" y="1036493"/>
                    <a:pt x="2122703" y="1040074"/>
                    <a:pt x="2120063" y="1042715"/>
                  </a:cubicBezTo>
                  <a:cubicBezTo>
                    <a:pt x="2117422" y="1045356"/>
                    <a:pt x="2113840" y="1046840"/>
                    <a:pt x="2110106" y="1046840"/>
                  </a:cubicBezTo>
                  <a:lnTo>
                    <a:pt x="14081" y="1046840"/>
                  </a:lnTo>
                  <a:cubicBezTo>
                    <a:pt x="10347" y="1046840"/>
                    <a:pt x="6765" y="1045356"/>
                    <a:pt x="4124" y="1042715"/>
                  </a:cubicBezTo>
                  <a:cubicBezTo>
                    <a:pt x="1484" y="1040074"/>
                    <a:pt x="0" y="1036493"/>
                    <a:pt x="0" y="1032758"/>
                  </a:cubicBezTo>
                  <a:lnTo>
                    <a:pt x="0" y="14081"/>
                  </a:lnTo>
                  <a:cubicBezTo>
                    <a:pt x="0" y="10347"/>
                    <a:pt x="1484" y="6765"/>
                    <a:pt x="4124" y="4124"/>
                  </a:cubicBezTo>
                  <a:cubicBezTo>
                    <a:pt x="6765" y="1484"/>
                    <a:pt x="10347" y="0"/>
                    <a:pt x="14081" y="0"/>
                  </a:cubicBezTo>
                  <a:close/>
                </a:path>
              </a:pathLst>
            </a:custGeom>
            <a:solidFill>
              <a:srgbClr val="36FF00">
                <a:alpha val="22745"/>
              </a:srgbClr>
            </a:solidFill>
            <a:ln w="9525" cap="rnd">
              <a:solidFill>
                <a:srgbClr val="000000">
                  <a:alpha val="22745"/>
                </a:srgbClr>
              </a:solidFill>
              <a:prstDash val="solid"/>
              <a:round/>
            </a:ln>
          </p:spPr>
        </p:sp>
        <p:sp>
          <p:nvSpPr>
            <p:cNvPr name="TextBox 11" id="11"/>
            <p:cNvSpPr txBox="true"/>
            <p:nvPr/>
          </p:nvSpPr>
          <p:spPr>
            <a:xfrm>
              <a:off x="0" y="-38100"/>
              <a:ext cx="2124187" cy="1084940"/>
            </a:xfrm>
            <a:prstGeom prst="rect">
              <a:avLst/>
            </a:prstGeom>
          </p:spPr>
          <p:txBody>
            <a:bodyPr anchor="ctr" rtlCol="false" tIns="50800" lIns="50800" bIns="50800" rIns="50800"/>
            <a:lstStyle/>
            <a:p>
              <a:pPr algn="ctr">
                <a:lnSpc>
                  <a:spcPts val="2378"/>
                </a:lnSpc>
              </a:pPr>
            </a:p>
          </p:txBody>
        </p:sp>
      </p:grpSp>
      <p:sp>
        <p:nvSpPr>
          <p:cNvPr name="Freeform 12" id="12"/>
          <p:cNvSpPr/>
          <p:nvPr/>
        </p:nvSpPr>
        <p:spPr>
          <a:xfrm flipH="false" flipV="false" rot="0">
            <a:off x="16699609" y="8568874"/>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TextBox 13" id="13"/>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grpSp>
        <p:nvGrpSpPr>
          <p:cNvPr name="Group 14" id="14"/>
          <p:cNvGrpSpPr/>
          <p:nvPr/>
        </p:nvGrpSpPr>
        <p:grpSpPr>
          <a:xfrm rot="0">
            <a:off x="2514692" y="3004475"/>
            <a:ext cx="13195184" cy="6502837"/>
            <a:chOff x="0" y="0"/>
            <a:chExt cx="2124187" cy="1046840"/>
          </a:xfrm>
        </p:grpSpPr>
        <p:sp>
          <p:nvSpPr>
            <p:cNvPr name="Freeform 15" id="15"/>
            <p:cNvSpPr/>
            <p:nvPr/>
          </p:nvSpPr>
          <p:spPr>
            <a:xfrm flipH="false" flipV="false" rot="0">
              <a:off x="0" y="0"/>
              <a:ext cx="2124187" cy="1046840"/>
            </a:xfrm>
            <a:custGeom>
              <a:avLst/>
              <a:gdLst/>
              <a:ahLst/>
              <a:cxnLst/>
              <a:rect r="r" b="b" t="t" l="l"/>
              <a:pathLst>
                <a:path h="1046840" w="2124187">
                  <a:moveTo>
                    <a:pt x="14081" y="0"/>
                  </a:moveTo>
                  <a:lnTo>
                    <a:pt x="2110106" y="0"/>
                  </a:lnTo>
                  <a:cubicBezTo>
                    <a:pt x="2113840" y="0"/>
                    <a:pt x="2117422" y="1484"/>
                    <a:pt x="2120063" y="4124"/>
                  </a:cubicBezTo>
                  <a:cubicBezTo>
                    <a:pt x="2122703" y="6765"/>
                    <a:pt x="2124187" y="10347"/>
                    <a:pt x="2124187" y="14081"/>
                  </a:cubicBezTo>
                  <a:lnTo>
                    <a:pt x="2124187" y="1032758"/>
                  </a:lnTo>
                  <a:cubicBezTo>
                    <a:pt x="2124187" y="1036493"/>
                    <a:pt x="2122703" y="1040074"/>
                    <a:pt x="2120063" y="1042715"/>
                  </a:cubicBezTo>
                  <a:cubicBezTo>
                    <a:pt x="2117422" y="1045356"/>
                    <a:pt x="2113840" y="1046840"/>
                    <a:pt x="2110106" y="1046840"/>
                  </a:cubicBezTo>
                  <a:lnTo>
                    <a:pt x="14081" y="1046840"/>
                  </a:lnTo>
                  <a:cubicBezTo>
                    <a:pt x="10347" y="1046840"/>
                    <a:pt x="6765" y="1045356"/>
                    <a:pt x="4124" y="1042715"/>
                  </a:cubicBezTo>
                  <a:cubicBezTo>
                    <a:pt x="1484" y="1040074"/>
                    <a:pt x="0" y="1036493"/>
                    <a:pt x="0" y="1032758"/>
                  </a:cubicBezTo>
                  <a:lnTo>
                    <a:pt x="0" y="14081"/>
                  </a:lnTo>
                  <a:cubicBezTo>
                    <a:pt x="0" y="10347"/>
                    <a:pt x="1484" y="6765"/>
                    <a:pt x="4124" y="4124"/>
                  </a:cubicBezTo>
                  <a:cubicBezTo>
                    <a:pt x="6765" y="1484"/>
                    <a:pt x="10347" y="0"/>
                    <a:pt x="14081" y="0"/>
                  </a:cubicBezTo>
                  <a:close/>
                </a:path>
              </a:pathLst>
            </a:custGeom>
            <a:solidFill>
              <a:srgbClr val="36FF00">
                <a:alpha val="22745"/>
              </a:srgbClr>
            </a:solidFill>
            <a:ln w="9525" cap="rnd">
              <a:solidFill>
                <a:srgbClr val="000000">
                  <a:alpha val="22745"/>
                </a:srgbClr>
              </a:solidFill>
              <a:prstDash val="solid"/>
              <a:round/>
            </a:ln>
          </p:spPr>
        </p:sp>
        <p:sp>
          <p:nvSpPr>
            <p:cNvPr name="TextBox 16" id="16"/>
            <p:cNvSpPr txBox="true"/>
            <p:nvPr/>
          </p:nvSpPr>
          <p:spPr>
            <a:xfrm>
              <a:off x="0" y="-38100"/>
              <a:ext cx="2124187" cy="1084940"/>
            </a:xfrm>
            <a:prstGeom prst="rect">
              <a:avLst/>
            </a:prstGeom>
          </p:spPr>
          <p:txBody>
            <a:bodyPr anchor="ctr" rtlCol="false" tIns="50800" lIns="50800" bIns="50800" rIns="50800"/>
            <a:lstStyle/>
            <a:p>
              <a:pPr algn="ctr">
                <a:lnSpc>
                  <a:spcPts val="2378"/>
                </a:lnSpc>
              </a:pPr>
            </a:p>
          </p:txBody>
        </p:sp>
      </p:grpSp>
      <p:sp>
        <p:nvSpPr>
          <p:cNvPr name="TextBox 17" id="17"/>
          <p:cNvSpPr txBox="true"/>
          <p:nvPr/>
        </p:nvSpPr>
        <p:spPr>
          <a:xfrm rot="0">
            <a:off x="2825281" y="3213162"/>
            <a:ext cx="5320386" cy="6294150"/>
          </a:xfrm>
          <a:prstGeom prst="rect">
            <a:avLst/>
          </a:prstGeom>
        </p:spPr>
        <p:txBody>
          <a:bodyPr anchor="t" rtlCol="false" tIns="0" lIns="0" bIns="0" rIns="0">
            <a:spAutoFit/>
          </a:bodyPr>
          <a:lstStyle/>
          <a:p>
            <a:pPr algn="l" marL="517652" indent="-258826" lvl="1">
              <a:lnSpc>
                <a:spcPts val="3116"/>
              </a:lnSpc>
              <a:buFont typeface="Arial"/>
              <a:buChar char="•"/>
            </a:pPr>
            <a:r>
              <a:rPr lang="en-US" sz="2397">
                <a:solidFill>
                  <a:srgbClr val="FFFFFF"/>
                </a:solidFill>
                <a:latin typeface="Arial MT Pro"/>
                <a:ea typeface="Arial MT Pro"/>
                <a:cs typeface="Arial MT Pro"/>
                <a:sym typeface="Arial MT Pro"/>
              </a:rPr>
              <a:t>How can we fix this?</a:t>
            </a:r>
          </a:p>
          <a:p>
            <a:pPr algn="l">
              <a:lnSpc>
                <a:spcPts val="3116"/>
              </a:lnSpc>
            </a:pPr>
          </a:p>
          <a:p>
            <a:pPr algn="l" marL="517652" indent="-258826" lvl="1">
              <a:lnSpc>
                <a:spcPts val="3116"/>
              </a:lnSpc>
              <a:buFont typeface="Arial"/>
              <a:buChar char="•"/>
            </a:pPr>
            <a:r>
              <a:rPr lang="en-US" sz="2397">
                <a:solidFill>
                  <a:srgbClr val="FFFFFF"/>
                </a:solidFill>
                <a:latin typeface="Arial MT Pro"/>
                <a:ea typeface="Arial MT Pro"/>
                <a:cs typeface="Arial MT Pro"/>
                <a:sym typeface="Arial MT Pro"/>
              </a:rPr>
              <a:t>What d</a:t>
            </a:r>
            <a:r>
              <a:rPr lang="en-US" sz="2397">
                <a:solidFill>
                  <a:srgbClr val="FFFFFF"/>
                </a:solidFill>
                <a:latin typeface="Arial MT Pro"/>
                <a:ea typeface="Arial MT Pro"/>
                <a:cs typeface="Arial MT Pro"/>
                <a:sym typeface="Arial MT Pro"/>
              </a:rPr>
              <a:t>o you suggest?</a:t>
            </a:r>
          </a:p>
          <a:p>
            <a:pPr algn="l">
              <a:lnSpc>
                <a:spcPts val="3116"/>
              </a:lnSpc>
            </a:pPr>
          </a:p>
          <a:p>
            <a:pPr algn="l" marL="517652" indent="-258826" lvl="1">
              <a:lnSpc>
                <a:spcPts val="3116"/>
              </a:lnSpc>
              <a:buFont typeface="Arial"/>
              <a:buChar char="•"/>
            </a:pPr>
            <a:r>
              <a:rPr lang="en-US" sz="2397">
                <a:solidFill>
                  <a:srgbClr val="FFFFFF"/>
                </a:solidFill>
                <a:latin typeface="Arial MT Pro"/>
                <a:ea typeface="Arial MT Pro"/>
                <a:cs typeface="Arial MT Pro"/>
                <a:sym typeface="Arial MT Pro"/>
              </a:rPr>
              <a:t>Let's t</a:t>
            </a:r>
            <a:r>
              <a:rPr lang="en-US" sz="2397">
                <a:solidFill>
                  <a:srgbClr val="FFFFFF"/>
                </a:solidFill>
                <a:latin typeface="Arial MT Pro"/>
                <a:ea typeface="Arial MT Pro"/>
                <a:cs typeface="Arial MT Pro"/>
                <a:sym typeface="Arial MT Pro"/>
              </a:rPr>
              <a:t>ake a step back.</a:t>
            </a:r>
          </a:p>
          <a:p>
            <a:pPr algn="l">
              <a:lnSpc>
                <a:spcPts val="3116"/>
              </a:lnSpc>
            </a:pPr>
          </a:p>
          <a:p>
            <a:pPr algn="l" marL="517652" indent="-258826" lvl="1">
              <a:lnSpc>
                <a:spcPts val="3116"/>
              </a:lnSpc>
              <a:buFont typeface="Arial"/>
              <a:buChar char="•"/>
            </a:pPr>
            <a:r>
              <a:rPr lang="en-US" sz="2397">
                <a:solidFill>
                  <a:srgbClr val="FFFFFF"/>
                </a:solidFill>
                <a:latin typeface="Arial MT Pro"/>
                <a:ea typeface="Arial MT Pro"/>
                <a:cs typeface="Arial MT Pro"/>
                <a:sym typeface="Arial MT Pro"/>
              </a:rPr>
              <a:t>I re</a:t>
            </a:r>
            <a:r>
              <a:rPr lang="en-US" sz="2397">
                <a:solidFill>
                  <a:srgbClr val="FFFFFF"/>
                </a:solidFill>
                <a:latin typeface="Arial MT Pro"/>
                <a:ea typeface="Arial MT Pro"/>
                <a:cs typeface="Arial MT Pro"/>
                <a:sym typeface="Arial MT Pro"/>
              </a:rPr>
              <a:t>spect y</a:t>
            </a:r>
            <a:r>
              <a:rPr lang="en-US" sz="2397">
                <a:solidFill>
                  <a:srgbClr val="FFFFFF"/>
                </a:solidFill>
                <a:latin typeface="Arial MT Pro"/>
                <a:ea typeface="Arial MT Pro"/>
                <a:cs typeface="Arial MT Pro"/>
                <a:sym typeface="Arial MT Pro"/>
              </a:rPr>
              <a:t>our feelings.</a:t>
            </a:r>
          </a:p>
          <a:p>
            <a:pPr algn="l">
              <a:lnSpc>
                <a:spcPts val="3116"/>
              </a:lnSpc>
            </a:pPr>
          </a:p>
          <a:p>
            <a:pPr algn="l" marL="517652" indent="-258826" lvl="1">
              <a:lnSpc>
                <a:spcPts val="3116"/>
              </a:lnSpc>
              <a:buFont typeface="Arial"/>
              <a:buChar char="•"/>
            </a:pPr>
            <a:r>
              <a:rPr lang="en-US" sz="2397">
                <a:solidFill>
                  <a:srgbClr val="FFFFFF"/>
                </a:solidFill>
                <a:latin typeface="Arial MT Pro"/>
                <a:ea typeface="Arial MT Pro"/>
                <a:cs typeface="Arial MT Pro"/>
                <a:sym typeface="Arial MT Pro"/>
              </a:rPr>
              <a:t>We can figure</a:t>
            </a:r>
            <a:r>
              <a:rPr lang="en-US" sz="2397">
                <a:solidFill>
                  <a:srgbClr val="FFFFFF"/>
                </a:solidFill>
                <a:latin typeface="Arial MT Pro"/>
                <a:ea typeface="Arial MT Pro"/>
                <a:cs typeface="Arial MT Pro"/>
                <a:sym typeface="Arial MT Pro"/>
              </a:rPr>
              <a:t> this out.</a:t>
            </a:r>
          </a:p>
          <a:p>
            <a:pPr algn="l">
              <a:lnSpc>
                <a:spcPts val="3116"/>
              </a:lnSpc>
            </a:pPr>
          </a:p>
          <a:p>
            <a:pPr algn="l" marL="517652" indent="-258826" lvl="1">
              <a:lnSpc>
                <a:spcPts val="3116"/>
              </a:lnSpc>
              <a:buFont typeface="Arial"/>
              <a:buChar char="•"/>
            </a:pPr>
            <a:r>
              <a:rPr lang="en-US" sz="2397">
                <a:solidFill>
                  <a:srgbClr val="FFFFFF"/>
                </a:solidFill>
                <a:latin typeface="Arial MT Pro"/>
                <a:ea typeface="Arial MT Pro"/>
                <a:cs typeface="Arial MT Pro"/>
                <a:sym typeface="Arial MT Pro"/>
              </a:rPr>
              <a:t>I </a:t>
            </a:r>
            <a:r>
              <a:rPr lang="en-US" sz="2397">
                <a:solidFill>
                  <a:srgbClr val="FFFFFF"/>
                </a:solidFill>
                <a:latin typeface="Arial MT Pro"/>
                <a:ea typeface="Arial MT Pro"/>
                <a:cs typeface="Arial MT Pro"/>
                <a:sym typeface="Arial MT Pro"/>
              </a:rPr>
              <a:t>hear you.</a:t>
            </a:r>
          </a:p>
          <a:p>
            <a:pPr algn="l">
              <a:lnSpc>
                <a:spcPts val="3116"/>
              </a:lnSpc>
            </a:pPr>
          </a:p>
          <a:p>
            <a:pPr algn="l" marL="517652" indent="-258826" lvl="1">
              <a:lnSpc>
                <a:spcPts val="3116"/>
              </a:lnSpc>
              <a:buFont typeface="Arial"/>
              <a:buChar char="•"/>
            </a:pPr>
            <a:r>
              <a:rPr lang="en-US" sz="2397">
                <a:solidFill>
                  <a:srgbClr val="FFFFFF"/>
                </a:solidFill>
                <a:latin typeface="Arial MT Pro"/>
                <a:ea typeface="Arial MT Pro"/>
                <a:cs typeface="Arial MT Pro"/>
                <a:sym typeface="Arial MT Pro"/>
              </a:rPr>
              <a:t>I see why this m</a:t>
            </a:r>
            <a:r>
              <a:rPr lang="en-US" sz="2397">
                <a:solidFill>
                  <a:srgbClr val="FFFFFF"/>
                </a:solidFill>
                <a:latin typeface="Arial MT Pro"/>
                <a:ea typeface="Arial MT Pro"/>
                <a:cs typeface="Arial MT Pro"/>
                <a:sym typeface="Arial MT Pro"/>
              </a:rPr>
              <a:t>atters to you.</a:t>
            </a:r>
          </a:p>
          <a:p>
            <a:pPr algn="l">
              <a:lnSpc>
                <a:spcPts val="3116"/>
              </a:lnSpc>
            </a:pPr>
          </a:p>
          <a:p>
            <a:pPr algn="l" marL="517652" indent="-258826" lvl="1">
              <a:lnSpc>
                <a:spcPts val="3116"/>
              </a:lnSpc>
              <a:buFont typeface="Arial"/>
              <a:buChar char="•"/>
            </a:pPr>
            <a:r>
              <a:rPr lang="en-US" sz="2397">
                <a:solidFill>
                  <a:srgbClr val="FFFFFF"/>
                </a:solidFill>
                <a:latin typeface="Arial MT Pro"/>
                <a:ea typeface="Arial MT Pro"/>
                <a:cs typeface="Arial MT Pro"/>
                <a:sym typeface="Arial MT Pro"/>
              </a:rPr>
              <a:t>I appr</a:t>
            </a:r>
            <a:r>
              <a:rPr lang="en-US" sz="2397">
                <a:solidFill>
                  <a:srgbClr val="FFFFFF"/>
                </a:solidFill>
                <a:latin typeface="Arial MT Pro"/>
                <a:ea typeface="Arial MT Pro"/>
                <a:cs typeface="Arial MT Pro"/>
                <a:sym typeface="Arial MT Pro"/>
              </a:rPr>
              <a:t>eciate your perspective.</a:t>
            </a:r>
          </a:p>
          <a:p>
            <a:pPr algn="l">
              <a:lnSpc>
                <a:spcPts val="3116"/>
              </a:lnSpc>
            </a:pPr>
          </a:p>
        </p:txBody>
      </p:sp>
      <p:sp>
        <p:nvSpPr>
          <p:cNvPr name="TextBox 18" id="18"/>
          <p:cNvSpPr txBox="true"/>
          <p:nvPr/>
        </p:nvSpPr>
        <p:spPr>
          <a:xfrm rot="0">
            <a:off x="2863878" y="697766"/>
            <a:ext cx="12607326" cy="650092"/>
          </a:xfrm>
          <a:prstGeom prst="rect">
            <a:avLst/>
          </a:prstGeom>
        </p:spPr>
        <p:txBody>
          <a:bodyPr anchor="t" rtlCol="false" tIns="0" lIns="0" bIns="0" rIns="0">
            <a:spAutoFit/>
          </a:bodyPr>
          <a:lstStyle/>
          <a:p>
            <a:pPr algn="ctr">
              <a:lnSpc>
                <a:spcPts val="4630"/>
              </a:lnSpc>
            </a:pPr>
            <a:r>
              <a:rPr lang="en-US" b="true" sz="3561">
                <a:solidFill>
                  <a:srgbClr val="FFFFFF"/>
                </a:solidFill>
                <a:latin typeface="Arial MT Pro Bold"/>
                <a:ea typeface="Arial MT Pro Bold"/>
                <a:cs typeface="Arial MT Pro Bold"/>
                <a:sym typeface="Arial MT Pro Bold"/>
              </a:rPr>
              <a:t>The Core</a:t>
            </a:r>
            <a:r>
              <a:rPr lang="en-US" b="true" sz="3561">
                <a:solidFill>
                  <a:srgbClr val="FFFFFF"/>
                </a:solidFill>
                <a:latin typeface="Arial MT Pro Bold"/>
                <a:ea typeface="Arial MT Pro Bold"/>
                <a:cs typeface="Arial MT Pro Bold"/>
                <a:sym typeface="Arial MT Pro Bold"/>
              </a:rPr>
              <a:t> Elemen</a:t>
            </a:r>
            <a:r>
              <a:rPr lang="en-US" b="true" sz="3561">
                <a:solidFill>
                  <a:srgbClr val="FFFFFF"/>
                </a:solidFill>
                <a:latin typeface="Arial MT Pro Bold"/>
                <a:ea typeface="Arial MT Pro Bold"/>
                <a:cs typeface="Arial MT Pro Bold"/>
                <a:sym typeface="Arial MT Pro Bold"/>
              </a:rPr>
              <a:t>ts of Effective Verbal Communication:</a:t>
            </a:r>
          </a:p>
        </p:txBody>
      </p:sp>
      <p:sp>
        <p:nvSpPr>
          <p:cNvPr name="TextBox 19" id="19"/>
          <p:cNvSpPr txBox="true"/>
          <p:nvPr/>
        </p:nvSpPr>
        <p:spPr>
          <a:xfrm rot="0">
            <a:off x="9285604" y="3213162"/>
            <a:ext cx="6534786" cy="5577220"/>
          </a:xfrm>
          <a:prstGeom prst="rect">
            <a:avLst/>
          </a:prstGeom>
        </p:spPr>
        <p:txBody>
          <a:bodyPr anchor="t" rtlCol="false" tIns="0" lIns="0" bIns="0" rIns="0">
            <a:spAutoFit/>
          </a:bodyPr>
          <a:lstStyle/>
          <a:p>
            <a:pPr algn="l" marL="518160" indent="-259080" lvl="1">
              <a:lnSpc>
                <a:spcPts val="3120"/>
              </a:lnSpc>
              <a:buFont typeface="Arial"/>
              <a:buChar char="•"/>
            </a:pPr>
            <a:r>
              <a:rPr lang="en-US" sz="2400">
                <a:solidFill>
                  <a:srgbClr val="FFFFFF"/>
                </a:solidFill>
                <a:latin typeface="Arial MT Pro"/>
                <a:ea typeface="Arial MT Pro"/>
                <a:cs typeface="Arial MT Pro"/>
                <a:sym typeface="Arial MT Pro"/>
              </a:rPr>
              <a:t>We unde</a:t>
            </a:r>
            <a:r>
              <a:rPr lang="en-US" sz="2400">
                <a:solidFill>
                  <a:srgbClr val="FFFFFF"/>
                </a:solidFill>
                <a:latin typeface="Arial MT Pro"/>
                <a:ea typeface="Arial MT Pro"/>
                <a:cs typeface="Arial MT Pro"/>
                <a:sym typeface="Arial MT Pro"/>
              </a:rPr>
              <a:t>rs</a:t>
            </a:r>
            <a:r>
              <a:rPr lang="en-US" sz="2400">
                <a:solidFill>
                  <a:srgbClr val="FFFFFF"/>
                </a:solidFill>
                <a:latin typeface="Arial MT Pro"/>
                <a:ea typeface="Arial MT Pro"/>
                <a:cs typeface="Arial MT Pro"/>
                <a:sym typeface="Arial MT Pro"/>
              </a:rPr>
              <a:t>tand this</a:t>
            </a:r>
            <a:r>
              <a:rPr lang="en-US" sz="2400">
                <a:solidFill>
                  <a:srgbClr val="FFFFFF"/>
                </a:solidFill>
                <a:latin typeface="Arial MT Pro"/>
                <a:ea typeface="Arial MT Pro"/>
                <a:cs typeface="Arial MT Pro"/>
                <a:sym typeface="Arial MT Pro"/>
              </a:rPr>
              <a:t> is difficult</a:t>
            </a:r>
          </a:p>
          <a:p>
            <a:pPr algn="l">
              <a:lnSpc>
                <a:spcPts val="3120"/>
              </a:lnSpc>
            </a:pPr>
          </a:p>
          <a:p>
            <a:pPr algn="l" marL="518160" indent="-259080" lvl="1">
              <a:lnSpc>
                <a:spcPts val="3120"/>
              </a:lnSpc>
              <a:buFont typeface="Arial"/>
              <a:buChar char="•"/>
            </a:pPr>
            <a:r>
              <a:rPr lang="en-US" sz="2400">
                <a:solidFill>
                  <a:srgbClr val="FFFFFF"/>
                </a:solidFill>
                <a:latin typeface="Arial MT Pro"/>
                <a:ea typeface="Arial MT Pro"/>
                <a:cs typeface="Arial MT Pro"/>
                <a:sym typeface="Arial MT Pro"/>
              </a:rPr>
              <a:t>Your concerns are valid</a:t>
            </a:r>
          </a:p>
          <a:p>
            <a:pPr algn="l">
              <a:lnSpc>
                <a:spcPts val="3120"/>
              </a:lnSpc>
            </a:pPr>
          </a:p>
          <a:p>
            <a:pPr algn="l" marL="518160" indent="-259080" lvl="1">
              <a:lnSpc>
                <a:spcPts val="3120"/>
              </a:lnSpc>
              <a:buFont typeface="Arial"/>
              <a:buChar char="•"/>
            </a:pPr>
            <a:r>
              <a:rPr lang="en-US" sz="2400">
                <a:solidFill>
                  <a:srgbClr val="FFFFFF"/>
                </a:solidFill>
                <a:latin typeface="Arial MT Pro"/>
                <a:ea typeface="Arial MT Pro"/>
                <a:cs typeface="Arial MT Pro"/>
                <a:sym typeface="Arial MT Pro"/>
              </a:rPr>
              <a:t>We’re here to support you</a:t>
            </a:r>
          </a:p>
          <a:p>
            <a:pPr algn="l">
              <a:lnSpc>
                <a:spcPts val="3120"/>
              </a:lnSpc>
            </a:pPr>
          </a:p>
          <a:p>
            <a:pPr algn="l" marL="518160" indent="-259080" lvl="1">
              <a:lnSpc>
                <a:spcPts val="3120"/>
              </a:lnSpc>
              <a:buFont typeface="Arial"/>
              <a:buChar char="•"/>
            </a:pPr>
            <a:r>
              <a:rPr lang="en-US" sz="2400">
                <a:solidFill>
                  <a:srgbClr val="FFFFFF"/>
                </a:solidFill>
                <a:latin typeface="Arial MT Pro"/>
                <a:ea typeface="Arial MT Pro"/>
                <a:cs typeface="Arial MT Pro"/>
                <a:sym typeface="Arial MT Pro"/>
              </a:rPr>
              <a:t>Let’s take this </a:t>
            </a:r>
            <a:r>
              <a:rPr lang="en-US" sz="2400">
                <a:solidFill>
                  <a:srgbClr val="FFFFFF"/>
                </a:solidFill>
                <a:latin typeface="Arial MT Pro"/>
                <a:ea typeface="Arial MT Pro"/>
                <a:cs typeface="Arial MT Pro"/>
                <a:sym typeface="Arial MT Pro"/>
              </a:rPr>
              <a:t>one step at a time</a:t>
            </a:r>
          </a:p>
          <a:p>
            <a:pPr algn="l">
              <a:lnSpc>
                <a:spcPts val="3120"/>
              </a:lnSpc>
            </a:pPr>
          </a:p>
          <a:p>
            <a:pPr algn="l" marL="518160" indent="-259080" lvl="1">
              <a:lnSpc>
                <a:spcPts val="3120"/>
              </a:lnSpc>
              <a:buFont typeface="Arial"/>
              <a:buChar char="•"/>
            </a:pPr>
            <a:r>
              <a:rPr lang="en-US" sz="2400">
                <a:solidFill>
                  <a:srgbClr val="FFFFFF"/>
                </a:solidFill>
                <a:latin typeface="Arial MT Pro"/>
                <a:ea typeface="Arial MT Pro"/>
                <a:cs typeface="Arial MT Pro"/>
                <a:sym typeface="Arial MT Pro"/>
              </a:rPr>
              <a:t>W</a:t>
            </a:r>
            <a:r>
              <a:rPr lang="en-US" sz="2400">
                <a:solidFill>
                  <a:srgbClr val="FFFFFF"/>
                </a:solidFill>
                <a:latin typeface="Arial MT Pro"/>
                <a:ea typeface="Arial MT Pro"/>
                <a:cs typeface="Arial MT Pro"/>
                <a:sym typeface="Arial MT Pro"/>
              </a:rPr>
              <a:t>e’re reviewing what happened</a:t>
            </a:r>
          </a:p>
          <a:p>
            <a:pPr algn="l">
              <a:lnSpc>
                <a:spcPts val="3120"/>
              </a:lnSpc>
            </a:pPr>
          </a:p>
          <a:p>
            <a:pPr algn="l" marL="518160" indent="-259080" lvl="1">
              <a:lnSpc>
                <a:spcPts val="3120"/>
              </a:lnSpc>
              <a:buFont typeface="Arial"/>
              <a:buChar char="•"/>
            </a:pPr>
            <a:r>
              <a:rPr lang="en-US" sz="2400">
                <a:solidFill>
                  <a:srgbClr val="FFFFFF"/>
                </a:solidFill>
                <a:latin typeface="Arial MT Pro"/>
                <a:ea typeface="Arial MT Pro"/>
                <a:cs typeface="Arial MT Pro"/>
                <a:sym typeface="Arial MT Pro"/>
              </a:rPr>
              <a:t>We’re focused on solutions</a:t>
            </a:r>
          </a:p>
          <a:p>
            <a:pPr algn="l">
              <a:lnSpc>
                <a:spcPts val="3120"/>
              </a:lnSpc>
            </a:pPr>
          </a:p>
          <a:p>
            <a:pPr algn="l" marL="518160" indent="-259080" lvl="1">
              <a:lnSpc>
                <a:spcPts val="3120"/>
              </a:lnSpc>
              <a:buFont typeface="Arial"/>
              <a:buChar char="•"/>
            </a:pPr>
            <a:r>
              <a:rPr lang="en-US" sz="2400">
                <a:solidFill>
                  <a:srgbClr val="FFFFFF"/>
                </a:solidFill>
                <a:latin typeface="Arial MT Pro"/>
                <a:ea typeface="Arial MT Pro"/>
                <a:cs typeface="Arial MT Pro"/>
                <a:sym typeface="Arial MT Pro"/>
              </a:rPr>
              <a:t>Let’s work together to move forward</a:t>
            </a:r>
          </a:p>
          <a:p>
            <a:pPr algn="l">
              <a:lnSpc>
                <a:spcPts val="3636"/>
              </a:lnSpc>
            </a:pPr>
          </a:p>
        </p:txBody>
      </p:sp>
      <p:sp>
        <p:nvSpPr>
          <p:cNvPr name="TextBox 20" id="20"/>
          <p:cNvSpPr txBox="true"/>
          <p:nvPr/>
        </p:nvSpPr>
        <p:spPr>
          <a:xfrm rot="0">
            <a:off x="2669028" y="1819195"/>
            <a:ext cx="12886512" cy="1217325"/>
          </a:xfrm>
          <a:prstGeom prst="rect">
            <a:avLst/>
          </a:prstGeom>
        </p:spPr>
        <p:txBody>
          <a:bodyPr anchor="t" rtlCol="false" tIns="0" lIns="0" bIns="0" rIns="0">
            <a:spAutoFit/>
          </a:bodyPr>
          <a:lstStyle/>
          <a:p>
            <a:pPr algn="l">
              <a:lnSpc>
                <a:spcPts val="3116"/>
              </a:lnSpc>
            </a:pPr>
            <a:r>
              <a:rPr lang="en-US" sz="2397" b="true">
                <a:solidFill>
                  <a:srgbClr val="FFFFFF"/>
                </a:solidFill>
                <a:latin typeface="Arial MT Pro Bold"/>
                <a:ea typeface="Arial MT Pro Bold"/>
                <a:cs typeface="Arial MT Pro Bold"/>
                <a:sym typeface="Arial MT Pro Bold"/>
              </a:rPr>
              <a:t>Persuasive language is all about influencing thoughts, emotions, and actions in a way that encourages agreement or cooperation. Here are a few persuasive statements to use:</a:t>
            </a:r>
          </a:p>
          <a:p>
            <a:pPr algn="l">
              <a:lnSpc>
                <a:spcPts val="3116"/>
              </a:lnSpc>
            </a:pPr>
          </a:p>
        </p:txBody>
      </p:sp>
    </p:spTree>
  </p:cSld>
  <p:clrMapOvr>
    <a:masterClrMapping/>
  </p:clrMapOvr>
  <p:transition spd="fast">
    <p:circle/>
  </p:transition>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980778" y="707425"/>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TextBox 5" id="5"/>
          <p:cNvSpPr txBox="true"/>
          <p:nvPr/>
        </p:nvSpPr>
        <p:spPr>
          <a:xfrm rot="0">
            <a:off x="1028700" y="1205480"/>
            <a:ext cx="14695123" cy="1355090"/>
          </a:xfrm>
          <a:prstGeom prst="rect">
            <a:avLst/>
          </a:prstGeom>
        </p:spPr>
        <p:txBody>
          <a:bodyPr anchor="t" rtlCol="false" tIns="0" lIns="0" bIns="0" rIns="0">
            <a:spAutoFit/>
          </a:bodyPr>
          <a:lstStyle/>
          <a:p>
            <a:pPr algn="l">
              <a:lnSpc>
                <a:spcPts val="5109"/>
              </a:lnSpc>
            </a:pPr>
            <a:r>
              <a:rPr lang="en-US" sz="3649" b="true">
                <a:solidFill>
                  <a:srgbClr val="FFFFFF"/>
                </a:solidFill>
                <a:latin typeface="Arial MT Pro Bold"/>
                <a:ea typeface="Arial MT Pro Bold"/>
                <a:cs typeface="Arial MT Pro Bold"/>
                <a:sym typeface="Arial MT Pro Bold"/>
              </a:rPr>
              <a:t>True persuasion isn’t about tricking people, it’s about...</a:t>
            </a:r>
          </a:p>
          <a:p>
            <a:pPr algn="l">
              <a:lnSpc>
                <a:spcPts val="5109"/>
              </a:lnSpc>
            </a:pPr>
          </a:p>
        </p:txBody>
      </p:sp>
      <p:sp>
        <p:nvSpPr>
          <p:cNvPr name="TextBox 6" id="6"/>
          <p:cNvSpPr txBox="true"/>
          <p:nvPr/>
        </p:nvSpPr>
        <p:spPr>
          <a:xfrm rot="0">
            <a:off x="1242404" y="2199617"/>
            <a:ext cx="7578001" cy="2943883"/>
          </a:xfrm>
          <a:prstGeom prst="rect">
            <a:avLst/>
          </a:prstGeom>
        </p:spPr>
        <p:txBody>
          <a:bodyPr anchor="t" rtlCol="false" tIns="0" lIns="0" bIns="0" rIns="0">
            <a:spAutoFit/>
          </a:bodyPr>
          <a:lstStyle/>
          <a:p>
            <a:pPr algn="l" marL="744462" indent="-372231" lvl="1">
              <a:lnSpc>
                <a:spcPts val="4482"/>
              </a:lnSpc>
              <a:buFont typeface="Arial"/>
              <a:buChar char="•"/>
            </a:pPr>
            <a:r>
              <a:rPr lang="en-US" sz="3448">
                <a:solidFill>
                  <a:srgbClr val="FFFFFF"/>
                </a:solidFill>
                <a:latin typeface="Arial MT Pro"/>
                <a:ea typeface="Arial MT Pro"/>
                <a:cs typeface="Arial MT Pro"/>
                <a:sym typeface="Arial MT Pro"/>
              </a:rPr>
              <a:t>Bu</a:t>
            </a:r>
            <a:r>
              <a:rPr lang="en-US" sz="3448">
                <a:solidFill>
                  <a:srgbClr val="FFFFFF"/>
                </a:solidFill>
                <a:latin typeface="Arial MT Pro"/>
                <a:ea typeface="Arial MT Pro"/>
                <a:cs typeface="Arial MT Pro"/>
                <a:sym typeface="Arial MT Pro"/>
              </a:rPr>
              <a:t>ilding credibility</a:t>
            </a:r>
          </a:p>
          <a:p>
            <a:pPr algn="l" marL="744462" indent="-372231" lvl="1">
              <a:lnSpc>
                <a:spcPts val="4482"/>
              </a:lnSpc>
              <a:buFont typeface="Arial"/>
              <a:buChar char="•"/>
            </a:pPr>
            <a:r>
              <a:rPr lang="en-US" sz="3448">
                <a:solidFill>
                  <a:srgbClr val="FFFFFF"/>
                </a:solidFill>
                <a:latin typeface="Arial MT Pro"/>
                <a:ea typeface="Arial MT Pro"/>
                <a:cs typeface="Arial MT Pro"/>
                <a:sym typeface="Arial MT Pro"/>
              </a:rPr>
              <a:t>Fostering trust</a:t>
            </a:r>
          </a:p>
          <a:p>
            <a:pPr algn="l" marL="744462" indent="-372231" lvl="1">
              <a:lnSpc>
                <a:spcPts val="4482"/>
              </a:lnSpc>
              <a:buFont typeface="Arial"/>
              <a:buChar char="•"/>
            </a:pPr>
            <a:r>
              <a:rPr lang="en-US" sz="3448">
                <a:solidFill>
                  <a:srgbClr val="FFFFFF"/>
                </a:solidFill>
                <a:latin typeface="Arial MT Pro"/>
                <a:ea typeface="Arial MT Pro"/>
                <a:cs typeface="Arial MT Pro"/>
                <a:sym typeface="Arial MT Pro"/>
              </a:rPr>
              <a:t>Off</a:t>
            </a:r>
            <a:r>
              <a:rPr lang="en-US" sz="3448">
                <a:solidFill>
                  <a:srgbClr val="FFFFFF"/>
                </a:solidFill>
                <a:latin typeface="Arial MT Pro"/>
                <a:ea typeface="Arial MT Pro"/>
                <a:cs typeface="Arial MT Pro"/>
                <a:sym typeface="Arial MT Pro"/>
              </a:rPr>
              <a:t>e</a:t>
            </a:r>
            <a:r>
              <a:rPr lang="en-US" sz="3448">
                <a:solidFill>
                  <a:srgbClr val="FFFFFF"/>
                </a:solidFill>
                <a:latin typeface="Arial MT Pro"/>
                <a:ea typeface="Arial MT Pro"/>
                <a:cs typeface="Arial MT Pro"/>
                <a:sym typeface="Arial MT Pro"/>
              </a:rPr>
              <a:t>ring value</a:t>
            </a:r>
          </a:p>
          <a:p>
            <a:pPr algn="l" marL="744462" indent="-372231" lvl="1">
              <a:lnSpc>
                <a:spcPts val="4482"/>
              </a:lnSpc>
              <a:buFont typeface="Arial"/>
              <a:buChar char="•"/>
            </a:pPr>
            <a:r>
              <a:rPr lang="en-US" sz="3448">
                <a:solidFill>
                  <a:srgbClr val="FFFFFF"/>
                </a:solidFill>
                <a:latin typeface="Arial MT Pro"/>
                <a:ea typeface="Arial MT Pro"/>
                <a:cs typeface="Arial MT Pro"/>
                <a:sym typeface="Arial MT Pro"/>
              </a:rPr>
              <a:t>Respecting autonomy</a:t>
            </a:r>
          </a:p>
          <a:p>
            <a:pPr algn="l">
              <a:lnSpc>
                <a:spcPts val="5132"/>
              </a:lnSpc>
            </a:pPr>
          </a:p>
        </p:txBody>
      </p:sp>
      <p:sp>
        <p:nvSpPr>
          <p:cNvPr name="TextBox 7" id="7"/>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8" id="8"/>
          <p:cNvSpPr/>
          <p:nvPr/>
        </p:nvSpPr>
        <p:spPr>
          <a:xfrm flipH="false" flipV="false" rot="0">
            <a:off x="7174131" y="2294867"/>
            <a:ext cx="7737061" cy="4647044"/>
          </a:xfrm>
          <a:custGeom>
            <a:avLst/>
            <a:gdLst/>
            <a:ahLst/>
            <a:cxnLst/>
            <a:rect r="r" b="b" t="t" l="l"/>
            <a:pathLst>
              <a:path h="4647044" w="7737061">
                <a:moveTo>
                  <a:pt x="0" y="0"/>
                </a:moveTo>
                <a:lnTo>
                  <a:pt x="7737061" y="0"/>
                </a:lnTo>
                <a:lnTo>
                  <a:pt x="7737061" y="4647043"/>
                </a:lnTo>
                <a:lnTo>
                  <a:pt x="0" y="4647043"/>
                </a:lnTo>
                <a:lnTo>
                  <a:pt x="0" y="0"/>
                </a:lnTo>
                <a:close/>
              </a:path>
            </a:pathLst>
          </a:custGeom>
          <a:blipFill>
            <a:blip r:embed="rId4"/>
            <a:stretch>
              <a:fillRect l="-410" t="-8036" r="-3831" b="-7595"/>
            </a:stretch>
          </a:blipFill>
        </p:spPr>
      </p:sp>
      <p:sp>
        <p:nvSpPr>
          <p:cNvPr name="TextBox 9" id="9"/>
          <p:cNvSpPr txBox="true"/>
          <p:nvPr/>
        </p:nvSpPr>
        <p:spPr>
          <a:xfrm rot="0">
            <a:off x="1623485" y="8170990"/>
            <a:ext cx="14695123" cy="707390"/>
          </a:xfrm>
          <a:prstGeom prst="rect">
            <a:avLst/>
          </a:prstGeom>
        </p:spPr>
        <p:txBody>
          <a:bodyPr anchor="t" rtlCol="false" tIns="0" lIns="0" bIns="0" rIns="0">
            <a:spAutoFit/>
          </a:bodyPr>
          <a:lstStyle/>
          <a:p>
            <a:pPr algn="ctr">
              <a:lnSpc>
                <a:spcPts val="5109"/>
              </a:lnSpc>
            </a:pPr>
            <a:r>
              <a:rPr lang="en-US" sz="3649" b="true">
                <a:solidFill>
                  <a:srgbClr val="36FF00"/>
                </a:solidFill>
                <a:latin typeface="Arial MT Pro Bold"/>
                <a:ea typeface="Arial MT Pro Bold"/>
                <a:cs typeface="Arial MT Pro Bold"/>
                <a:sym typeface="Arial MT Pro Bold"/>
              </a:rPr>
              <a:t>“It’s the difference between 'convincing' and 'coercing.”</a:t>
            </a:r>
          </a:p>
        </p:txBody>
      </p:sp>
    </p:spTree>
  </p:cSld>
  <p:clrMapOvr>
    <a:masterClrMapping/>
  </p:clrMapOvr>
  <p:transition spd="fast">
    <p:circle/>
  </p:transition>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1976517" y="877743"/>
            <a:ext cx="15282783" cy="8531514"/>
          </a:xfrm>
          <a:custGeom>
            <a:avLst/>
            <a:gdLst/>
            <a:ahLst/>
            <a:cxnLst/>
            <a:rect r="r" b="b" t="t" l="l"/>
            <a:pathLst>
              <a:path h="8531514" w="15282783">
                <a:moveTo>
                  <a:pt x="0" y="0"/>
                </a:moveTo>
                <a:lnTo>
                  <a:pt x="15282783" y="0"/>
                </a:lnTo>
                <a:lnTo>
                  <a:pt x="15282783" y="8531514"/>
                </a:lnTo>
                <a:lnTo>
                  <a:pt x="0" y="8531514"/>
                </a:lnTo>
                <a:lnTo>
                  <a:pt x="0" y="0"/>
                </a:lnTo>
                <a:close/>
              </a:path>
            </a:pathLst>
          </a:custGeom>
          <a:blipFill>
            <a:blip r:embed="rId2"/>
            <a:stretch>
              <a:fillRect l="0" t="0" r="-1268" b="0"/>
            </a:stretch>
          </a:blipFill>
        </p:spPr>
      </p:sp>
      <p:sp>
        <p:nvSpPr>
          <p:cNvPr name="Freeform 3" id="3"/>
          <p:cNvSpPr/>
          <p:nvPr/>
        </p:nvSpPr>
        <p:spPr>
          <a:xfrm flipH="false" flipV="false" rot="0">
            <a:off x="2287611" y="1028700"/>
            <a:ext cx="7330298" cy="8097834"/>
          </a:xfrm>
          <a:custGeom>
            <a:avLst/>
            <a:gdLst/>
            <a:ahLst/>
            <a:cxnLst/>
            <a:rect r="r" b="b" t="t" l="l"/>
            <a:pathLst>
              <a:path h="8097834" w="7330298">
                <a:moveTo>
                  <a:pt x="0" y="0"/>
                </a:moveTo>
                <a:lnTo>
                  <a:pt x="7330298" y="0"/>
                </a:lnTo>
                <a:lnTo>
                  <a:pt x="7330298" y="8097834"/>
                </a:lnTo>
                <a:lnTo>
                  <a:pt x="0" y="8097834"/>
                </a:lnTo>
                <a:lnTo>
                  <a:pt x="0" y="0"/>
                </a:lnTo>
                <a:close/>
              </a:path>
            </a:pathLst>
          </a:custGeom>
          <a:blipFill>
            <a:blip r:embed="rId3"/>
            <a:stretch>
              <a:fillRect l="-14667" t="0" r="-50214" b="0"/>
            </a:stretch>
          </a:blipFill>
        </p:spPr>
      </p:sp>
    </p:spTree>
  </p:cSld>
  <p:clrMapOvr>
    <a:masterClrMapping/>
  </p:clrMapOvr>
  <p:transition spd="fast">
    <p:circle/>
  </p:transition>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783279" y="652730"/>
            <a:ext cx="16476021" cy="8938242"/>
          </a:xfrm>
          <a:custGeom>
            <a:avLst/>
            <a:gdLst/>
            <a:ahLst/>
            <a:cxnLst/>
            <a:rect r="r" b="b" t="t" l="l"/>
            <a:pathLst>
              <a:path h="8938242" w="16476021">
                <a:moveTo>
                  <a:pt x="0" y="0"/>
                </a:moveTo>
                <a:lnTo>
                  <a:pt x="16476021" y="0"/>
                </a:lnTo>
                <a:lnTo>
                  <a:pt x="16476021" y="8938242"/>
                </a:lnTo>
                <a:lnTo>
                  <a:pt x="0" y="8938242"/>
                </a:lnTo>
                <a:lnTo>
                  <a:pt x="0" y="0"/>
                </a:lnTo>
                <a:close/>
              </a:path>
            </a:pathLst>
          </a:custGeom>
          <a:blipFill>
            <a:blip r:embed="rId2"/>
            <a:stretch>
              <a:fillRect l="0" t="0" r="0" b="0"/>
            </a:stretch>
          </a:blipFill>
        </p:spPr>
      </p:sp>
      <p:sp>
        <p:nvSpPr>
          <p:cNvPr name="Freeform 3" id="3"/>
          <p:cNvSpPr/>
          <p:nvPr/>
        </p:nvSpPr>
        <p:spPr>
          <a:xfrm flipH="false" flipV="false" rot="0">
            <a:off x="783279" y="680776"/>
            <a:ext cx="8205936" cy="8910196"/>
          </a:xfrm>
          <a:custGeom>
            <a:avLst/>
            <a:gdLst/>
            <a:ahLst/>
            <a:cxnLst/>
            <a:rect r="r" b="b" t="t" l="l"/>
            <a:pathLst>
              <a:path h="8910196" w="8205936">
                <a:moveTo>
                  <a:pt x="0" y="0"/>
                </a:moveTo>
                <a:lnTo>
                  <a:pt x="8205936" y="0"/>
                </a:lnTo>
                <a:lnTo>
                  <a:pt x="8205936" y="8910196"/>
                </a:lnTo>
                <a:lnTo>
                  <a:pt x="0" y="8910196"/>
                </a:lnTo>
                <a:lnTo>
                  <a:pt x="0" y="0"/>
                </a:lnTo>
                <a:close/>
              </a:path>
            </a:pathLst>
          </a:custGeom>
          <a:blipFill>
            <a:blip r:embed="rId3"/>
            <a:stretch>
              <a:fillRect l="-34118" t="0" r="-28607" b="0"/>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741513"/>
            <a:ext cx="16230600" cy="8947118"/>
          </a:xfrm>
          <a:custGeom>
            <a:avLst/>
            <a:gdLst/>
            <a:ahLst/>
            <a:cxnLst/>
            <a:rect r="r" b="b" t="t" l="l"/>
            <a:pathLst>
              <a:path h="8947118" w="16230600">
                <a:moveTo>
                  <a:pt x="0" y="0"/>
                </a:moveTo>
                <a:lnTo>
                  <a:pt x="16230600" y="0"/>
                </a:lnTo>
                <a:lnTo>
                  <a:pt x="16230600" y="8947118"/>
                </a:lnTo>
                <a:lnTo>
                  <a:pt x="0" y="8947118"/>
                </a:lnTo>
                <a:lnTo>
                  <a:pt x="0" y="0"/>
                </a:lnTo>
                <a:close/>
              </a:path>
            </a:pathLst>
          </a:custGeom>
          <a:blipFill>
            <a:blip r:embed="rId2"/>
            <a:stretch>
              <a:fillRect l="0" t="0" r="0" b="0"/>
            </a:stretch>
          </a:blipFill>
        </p:spPr>
      </p:sp>
      <p:sp>
        <p:nvSpPr>
          <p:cNvPr name="Freeform 3" id="3"/>
          <p:cNvSpPr/>
          <p:nvPr/>
        </p:nvSpPr>
        <p:spPr>
          <a:xfrm flipH="false" flipV="false" rot="0">
            <a:off x="1028700" y="1028700"/>
            <a:ext cx="8115300" cy="8273302"/>
          </a:xfrm>
          <a:custGeom>
            <a:avLst/>
            <a:gdLst/>
            <a:ahLst/>
            <a:cxnLst/>
            <a:rect r="r" b="b" t="t" l="l"/>
            <a:pathLst>
              <a:path h="8273302" w="8115300">
                <a:moveTo>
                  <a:pt x="0" y="0"/>
                </a:moveTo>
                <a:lnTo>
                  <a:pt x="8115300" y="0"/>
                </a:lnTo>
                <a:lnTo>
                  <a:pt x="8115300" y="8273302"/>
                </a:lnTo>
                <a:lnTo>
                  <a:pt x="0" y="8273302"/>
                </a:lnTo>
                <a:lnTo>
                  <a:pt x="0" y="0"/>
                </a:lnTo>
                <a:close/>
              </a:path>
            </a:pathLst>
          </a:custGeom>
          <a:blipFill>
            <a:blip r:embed="rId3"/>
            <a:stretch>
              <a:fillRect l="-25673" t="-3471" r="-32654" b="0"/>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777240" y="1028700"/>
            <a:ext cx="16482060" cy="8019286"/>
          </a:xfrm>
          <a:custGeom>
            <a:avLst/>
            <a:gdLst/>
            <a:ahLst/>
            <a:cxnLst/>
            <a:rect r="r" b="b" t="t" l="l"/>
            <a:pathLst>
              <a:path h="8019286" w="16482060">
                <a:moveTo>
                  <a:pt x="0" y="0"/>
                </a:moveTo>
                <a:lnTo>
                  <a:pt x="16482060" y="0"/>
                </a:lnTo>
                <a:lnTo>
                  <a:pt x="16482060" y="8019286"/>
                </a:lnTo>
                <a:lnTo>
                  <a:pt x="0" y="8019286"/>
                </a:lnTo>
                <a:lnTo>
                  <a:pt x="0" y="0"/>
                </a:lnTo>
                <a:close/>
              </a:path>
            </a:pathLst>
          </a:custGeom>
          <a:blipFill>
            <a:blip r:embed="rId2"/>
            <a:stretch>
              <a:fillRect l="0" t="-6135" r="0" b="-6135"/>
            </a:stretch>
          </a:blipFill>
        </p:spPr>
      </p:sp>
      <p:sp>
        <p:nvSpPr>
          <p:cNvPr name="Freeform 3" id="3"/>
          <p:cNvSpPr/>
          <p:nvPr/>
        </p:nvSpPr>
        <p:spPr>
          <a:xfrm flipH="false" flipV="false" rot="0">
            <a:off x="777240" y="1028700"/>
            <a:ext cx="8366760" cy="8019286"/>
          </a:xfrm>
          <a:custGeom>
            <a:avLst/>
            <a:gdLst/>
            <a:ahLst/>
            <a:cxnLst/>
            <a:rect r="r" b="b" t="t" l="l"/>
            <a:pathLst>
              <a:path h="8019286" w="8366760">
                <a:moveTo>
                  <a:pt x="0" y="0"/>
                </a:moveTo>
                <a:lnTo>
                  <a:pt x="8366760" y="0"/>
                </a:lnTo>
                <a:lnTo>
                  <a:pt x="8366760" y="8019286"/>
                </a:lnTo>
                <a:lnTo>
                  <a:pt x="0" y="8019286"/>
                </a:lnTo>
                <a:lnTo>
                  <a:pt x="0" y="0"/>
                </a:lnTo>
                <a:close/>
              </a:path>
            </a:pathLst>
          </a:custGeom>
          <a:blipFill>
            <a:blip r:embed="rId3"/>
            <a:stretch>
              <a:fillRect l="0" t="-17110" r="0" b="-27068"/>
            </a:stretch>
          </a:blipFill>
        </p:spPr>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1436330" y="1028700"/>
            <a:ext cx="15822970" cy="8229600"/>
          </a:xfrm>
          <a:custGeom>
            <a:avLst/>
            <a:gdLst/>
            <a:ahLst/>
            <a:cxnLst/>
            <a:rect r="r" b="b" t="t" l="l"/>
            <a:pathLst>
              <a:path h="8229600" w="15822970">
                <a:moveTo>
                  <a:pt x="0" y="0"/>
                </a:moveTo>
                <a:lnTo>
                  <a:pt x="15822970" y="0"/>
                </a:lnTo>
                <a:lnTo>
                  <a:pt x="15822970" y="8229600"/>
                </a:lnTo>
                <a:lnTo>
                  <a:pt x="0" y="8229600"/>
                </a:lnTo>
                <a:lnTo>
                  <a:pt x="0" y="0"/>
                </a:lnTo>
                <a:close/>
              </a:path>
            </a:pathLst>
          </a:custGeom>
          <a:blipFill>
            <a:blip r:embed="rId2"/>
            <a:stretch>
              <a:fillRect l="0" t="-3234" r="0" b="-3234"/>
            </a:stretch>
          </a:blipFill>
        </p:spPr>
      </p:sp>
      <p:sp>
        <p:nvSpPr>
          <p:cNvPr name="Freeform 3" id="3"/>
          <p:cNvSpPr/>
          <p:nvPr/>
        </p:nvSpPr>
        <p:spPr>
          <a:xfrm flipH="false" flipV="false" rot="0">
            <a:off x="1436330" y="1028700"/>
            <a:ext cx="7911485" cy="8229600"/>
          </a:xfrm>
          <a:custGeom>
            <a:avLst/>
            <a:gdLst/>
            <a:ahLst/>
            <a:cxnLst/>
            <a:rect r="r" b="b" t="t" l="l"/>
            <a:pathLst>
              <a:path h="8229600" w="7911485">
                <a:moveTo>
                  <a:pt x="0" y="0"/>
                </a:moveTo>
                <a:lnTo>
                  <a:pt x="7911485" y="0"/>
                </a:lnTo>
                <a:lnTo>
                  <a:pt x="7911485" y="8229600"/>
                </a:lnTo>
                <a:lnTo>
                  <a:pt x="0" y="8229600"/>
                </a:lnTo>
                <a:lnTo>
                  <a:pt x="0" y="0"/>
                </a:lnTo>
                <a:close/>
              </a:path>
            </a:pathLst>
          </a:custGeom>
          <a:blipFill>
            <a:blip r:embed="rId3"/>
            <a:stretch>
              <a:fillRect l="-25164" t="0" r="-30964"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3544205" y="102073"/>
            <a:ext cx="12098558" cy="10470294"/>
          </a:xfrm>
          <a:custGeom>
            <a:avLst/>
            <a:gdLst/>
            <a:ahLst/>
            <a:cxnLst/>
            <a:rect r="r" b="b" t="t" l="l"/>
            <a:pathLst>
              <a:path h="10470294" w="12098558">
                <a:moveTo>
                  <a:pt x="0" y="0"/>
                </a:moveTo>
                <a:lnTo>
                  <a:pt x="12098558" y="0"/>
                </a:lnTo>
                <a:lnTo>
                  <a:pt x="12098558" y="10470293"/>
                </a:lnTo>
                <a:lnTo>
                  <a:pt x="0" y="10470293"/>
                </a:lnTo>
                <a:lnTo>
                  <a:pt x="0" y="0"/>
                </a:lnTo>
                <a:close/>
              </a:path>
            </a:pathLst>
          </a:custGeom>
          <a:blipFill>
            <a:blip r:embed="rId2">
              <a:alphaModFix amt="31999"/>
            </a:blip>
            <a:stretch>
              <a:fillRect l="0" t="0" r="0" b="0"/>
            </a:stretch>
          </a:blipFill>
        </p:spPr>
      </p:sp>
      <p:sp>
        <p:nvSpPr>
          <p:cNvPr name="Freeform 3" id="3"/>
          <p:cNvSpPr/>
          <p:nvPr/>
        </p:nvSpPr>
        <p:spPr>
          <a:xfrm flipH="false" flipV="false" rot="0">
            <a:off x="0" y="3650594"/>
            <a:ext cx="18288000" cy="3863340"/>
          </a:xfrm>
          <a:custGeom>
            <a:avLst/>
            <a:gdLst/>
            <a:ahLst/>
            <a:cxnLst/>
            <a:rect r="r" b="b" t="t" l="l"/>
            <a:pathLst>
              <a:path h="3863340" w="18288000">
                <a:moveTo>
                  <a:pt x="0" y="0"/>
                </a:moveTo>
                <a:lnTo>
                  <a:pt x="18288000" y="0"/>
                </a:lnTo>
                <a:lnTo>
                  <a:pt x="18288000" y="3863340"/>
                </a:lnTo>
                <a:lnTo>
                  <a:pt x="0" y="3863340"/>
                </a:lnTo>
                <a:lnTo>
                  <a:pt x="0" y="0"/>
                </a:lnTo>
                <a:close/>
              </a:path>
            </a:pathLst>
          </a:custGeom>
          <a:blipFill>
            <a:blip r:embed="rId3">
              <a:alphaModFix amt="68000"/>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9088373">
            <a:off x="11992210" y="651268"/>
            <a:ext cx="13128058" cy="13966019"/>
          </a:xfrm>
          <a:custGeom>
            <a:avLst/>
            <a:gdLst/>
            <a:ahLst/>
            <a:cxnLst/>
            <a:rect r="r" b="b" t="t" l="l"/>
            <a:pathLst>
              <a:path h="13966019" w="13128058">
                <a:moveTo>
                  <a:pt x="0" y="0"/>
                </a:moveTo>
                <a:lnTo>
                  <a:pt x="13128058" y="0"/>
                </a:lnTo>
                <a:lnTo>
                  <a:pt x="13128058" y="13966020"/>
                </a:lnTo>
                <a:lnTo>
                  <a:pt x="0" y="13966020"/>
                </a:lnTo>
                <a:lnTo>
                  <a:pt x="0" y="0"/>
                </a:lnTo>
                <a:close/>
              </a:path>
            </a:pathLst>
          </a:custGeom>
          <a:blipFill>
            <a:blip r:embed="rId5">
              <a:alphaModFix amt="65999"/>
            </a:blip>
            <a:stretch>
              <a:fillRect l="0" t="0" r="0" b="0"/>
            </a:stretch>
          </a:blipFill>
        </p:spPr>
      </p:sp>
      <p:sp>
        <p:nvSpPr>
          <p:cNvPr name="Freeform 5" id="5"/>
          <p:cNvSpPr/>
          <p:nvPr/>
        </p:nvSpPr>
        <p:spPr>
          <a:xfrm flipH="false" flipV="false" rot="-9088373">
            <a:off x="-2891276" y="-2716175"/>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6">
              <a:alphaModFix amt="65999"/>
            </a:blip>
            <a:stretch>
              <a:fillRect l="0" t="0" r="0" b="0"/>
            </a:stretch>
          </a:blipFill>
        </p:spPr>
      </p:sp>
      <p:pic>
        <p:nvPicPr>
          <p:cNvPr name="Picture 6" id="6"/>
          <p:cNvPicPr>
            <a:picLocks noChangeAspect="true"/>
          </p:cNvPicPr>
          <p:nvPr/>
        </p:nvPicPr>
        <p:blipFill>
          <a:blip r:embed="rId7"/>
          <a:srcRect l="0" t="0" r="0" b="0"/>
          <a:stretch>
            <a:fillRect/>
          </a:stretch>
        </p:blipFill>
        <p:spPr>
          <a:xfrm flipH="false" flipV="false" rot="0">
            <a:off x="16765513" y="9372401"/>
            <a:ext cx="278501" cy="278501"/>
          </a:xfrm>
          <a:prstGeom prst="rect">
            <a:avLst/>
          </a:prstGeom>
        </p:spPr>
      </p:pic>
      <p:pic>
        <p:nvPicPr>
          <p:cNvPr name="Picture 7" id="7"/>
          <p:cNvPicPr>
            <a:picLocks noChangeAspect="true"/>
          </p:cNvPicPr>
          <p:nvPr/>
        </p:nvPicPr>
        <p:blipFill>
          <a:blip r:embed="rId7"/>
          <a:srcRect l="0" t="0" r="0" b="0"/>
          <a:stretch>
            <a:fillRect/>
          </a:stretch>
        </p:blipFill>
        <p:spPr>
          <a:xfrm flipH="false" flipV="false" rot="0">
            <a:off x="17167196" y="9372401"/>
            <a:ext cx="278501" cy="278501"/>
          </a:xfrm>
          <a:prstGeom prst="rect">
            <a:avLst/>
          </a:prstGeom>
        </p:spPr>
      </p:pic>
      <p:pic>
        <p:nvPicPr>
          <p:cNvPr name="Picture 8" id="8"/>
          <p:cNvPicPr>
            <a:picLocks noChangeAspect="true"/>
          </p:cNvPicPr>
          <p:nvPr/>
        </p:nvPicPr>
        <p:blipFill>
          <a:blip r:embed="rId7"/>
          <a:srcRect l="0" t="0" r="0" b="0"/>
          <a:stretch>
            <a:fillRect/>
          </a:stretch>
        </p:blipFill>
        <p:spPr>
          <a:xfrm flipH="false" flipV="false" rot="0">
            <a:off x="16354364" y="9372401"/>
            <a:ext cx="278501" cy="278501"/>
          </a:xfrm>
          <a:prstGeom prst="rect">
            <a:avLst/>
          </a:prstGeom>
        </p:spPr>
      </p:pic>
      <p:sp>
        <p:nvSpPr>
          <p:cNvPr name="TextBox 9" id="9"/>
          <p:cNvSpPr txBox="true"/>
          <p:nvPr/>
        </p:nvSpPr>
        <p:spPr>
          <a:xfrm rot="0">
            <a:off x="2479928" y="6706666"/>
            <a:ext cx="12991559" cy="807269"/>
          </a:xfrm>
          <a:prstGeom prst="rect">
            <a:avLst/>
          </a:prstGeom>
        </p:spPr>
        <p:txBody>
          <a:bodyPr anchor="t" rtlCol="false" tIns="0" lIns="0" bIns="0" rIns="0">
            <a:spAutoFit/>
          </a:bodyPr>
          <a:lstStyle/>
          <a:p>
            <a:pPr algn="ctr">
              <a:lnSpc>
                <a:spcPts val="5904"/>
              </a:lnSpc>
            </a:pPr>
            <a:r>
              <a:rPr lang="en-US" sz="4217" spc="-168">
                <a:solidFill>
                  <a:srgbClr val="F6F6F6"/>
                </a:solidFill>
                <a:latin typeface="Arial MT Pro"/>
                <a:ea typeface="Arial MT Pro"/>
                <a:cs typeface="Arial MT Pro"/>
                <a:sym typeface="Arial MT Pro"/>
              </a:rPr>
              <a:t>M1 Basic MAB: Book Two - Student Guide </a:t>
            </a:r>
          </a:p>
        </p:txBody>
      </p:sp>
      <p:sp>
        <p:nvSpPr>
          <p:cNvPr name="Freeform 10" id="10"/>
          <p:cNvSpPr/>
          <p:nvPr/>
        </p:nvSpPr>
        <p:spPr>
          <a:xfrm flipH="false" flipV="false" rot="0">
            <a:off x="7573967" y="4171814"/>
            <a:ext cx="5662273" cy="2604646"/>
          </a:xfrm>
          <a:custGeom>
            <a:avLst/>
            <a:gdLst/>
            <a:ahLst/>
            <a:cxnLst/>
            <a:rect r="r" b="b" t="t" l="l"/>
            <a:pathLst>
              <a:path h="2604646" w="5662273">
                <a:moveTo>
                  <a:pt x="0" y="0"/>
                </a:moveTo>
                <a:lnTo>
                  <a:pt x="5662273" y="0"/>
                </a:lnTo>
                <a:lnTo>
                  <a:pt x="5662273" y="2604646"/>
                </a:lnTo>
                <a:lnTo>
                  <a:pt x="0" y="260464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pic>
        <p:nvPicPr>
          <p:cNvPr name="Picture 11" id="11"/>
          <p:cNvPicPr>
            <a:picLocks noChangeAspect="true"/>
          </p:cNvPicPr>
          <p:nvPr/>
        </p:nvPicPr>
        <p:blipFill>
          <a:blip r:embed="rId10"/>
          <a:stretch>
            <a:fillRect/>
          </a:stretch>
        </p:blipFill>
        <p:spPr>
          <a:xfrm rot="0">
            <a:off x="10688412" y="4210247"/>
            <a:ext cx="2527781" cy="2527781"/>
          </a:xfrm>
          <a:prstGeom prst="rect">
            <a:avLst/>
          </a:prstGeom>
        </p:spPr>
      </p:pic>
      <p:sp>
        <p:nvSpPr>
          <p:cNvPr name="TextBox 12" id="12"/>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grpSp>
        <p:nvGrpSpPr>
          <p:cNvPr name="Group 13" id="13"/>
          <p:cNvGrpSpPr/>
          <p:nvPr/>
        </p:nvGrpSpPr>
        <p:grpSpPr>
          <a:xfrm rot="0">
            <a:off x="4684332" y="3678522"/>
            <a:ext cx="2721815" cy="3279295"/>
            <a:chOff x="0" y="0"/>
            <a:chExt cx="3629086" cy="4372393"/>
          </a:xfrm>
        </p:grpSpPr>
        <p:sp>
          <p:nvSpPr>
            <p:cNvPr name="Freeform 14" id="14"/>
            <p:cNvSpPr/>
            <p:nvPr/>
          </p:nvSpPr>
          <p:spPr>
            <a:xfrm flipH="false" flipV="false" rot="0">
              <a:off x="0" y="0"/>
              <a:ext cx="3629086" cy="4372393"/>
            </a:xfrm>
            <a:custGeom>
              <a:avLst/>
              <a:gdLst/>
              <a:ahLst/>
              <a:cxnLst/>
              <a:rect r="r" b="b" t="t" l="l"/>
              <a:pathLst>
                <a:path h="4372393" w="3629086">
                  <a:moveTo>
                    <a:pt x="0" y="0"/>
                  </a:moveTo>
                  <a:lnTo>
                    <a:pt x="3629086" y="0"/>
                  </a:lnTo>
                  <a:lnTo>
                    <a:pt x="3629086" y="4372393"/>
                  </a:lnTo>
                  <a:lnTo>
                    <a:pt x="0" y="4372393"/>
                  </a:lnTo>
                  <a:lnTo>
                    <a:pt x="0" y="0"/>
                  </a:lnTo>
                  <a:close/>
                </a:path>
              </a:pathLst>
            </a:custGeom>
            <a:blipFill>
              <a:blip r:embed="rId11"/>
              <a:stretch>
                <a:fillRect l="0" t="0" r="0" b="0"/>
              </a:stretch>
            </a:blipFill>
          </p:spPr>
        </p:sp>
        <p:sp>
          <p:nvSpPr>
            <p:cNvPr name="Freeform 15" id="15"/>
            <p:cNvSpPr/>
            <p:nvPr/>
          </p:nvSpPr>
          <p:spPr>
            <a:xfrm flipH="false" flipV="false" rot="0">
              <a:off x="603557" y="1129685"/>
              <a:ext cx="2390538" cy="1730152"/>
            </a:xfrm>
            <a:custGeom>
              <a:avLst/>
              <a:gdLst/>
              <a:ahLst/>
              <a:cxnLst/>
              <a:rect r="r" b="b" t="t" l="l"/>
              <a:pathLst>
                <a:path h="1730152" w="2390538">
                  <a:moveTo>
                    <a:pt x="0" y="0"/>
                  </a:moveTo>
                  <a:lnTo>
                    <a:pt x="2390538" y="0"/>
                  </a:lnTo>
                  <a:lnTo>
                    <a:pt x="2390538" y="1730152"/>
                  </a:lnTo>
                  <a:lnTo>
                    <a:pt x="0" y="1730152"/>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gr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2926428" y="0"/>
            <a:ext cx="12098558" cy="10470294"/>
          </a:xfrm>
          <a:custGeom>
            <a:avLst/>
            <a:gdLst/>
            <a:ahLst/>
            <a:cxnLst/>
            <a:rect r="r" b="b" t="t" l="l"/>
            <a:pathLst>
              <a:path h="10470294" w="12098558">
                <a:moveTo>
                  <a:pt x="0" y="0"/>
                </a:moveTo>
                <a:lnTo>
                  <a:pt x="12098558" y="0"/>
                </a:lnTo>
                <a:lnTo>
                  <a:pt x="12098558" y="10470294"/>
                </a:lnTo>
                <a:lnTo>
                  <a:pt x="0" y="10470294"/>
                </a:lnTo>
                <a:lnTo>
                  <a:pt x="0" y="0"/>
                </a:lnTo>
                <a:close/>
              </a:path>
            </a:pathLst>
          </a:custGeom>
          <a:blipFill>
            <a:blip r:embed="rId2">
              <a:alphaModFix amt="31999"/>
            </a:blip>
            <a:stretch>
              <a:fillRect l="0" t="0" r="0" b="0"/>
            </a:stretch>
          </a:blipFill>
        </p:spPr>
      </p:sp>
      <p:sp>
        <p:nvSpPr>
          <p:cNvPr name="Freeform 3" id="3"/>
          <p:cNvSpPr/>
          <p:nvPr/>
        </p:nvSpPr>
        <p:spPr>
          <a:xfrm flipH="false" flipV="false" rot="-9088373">
            <a:off x="11992210" y="1055176"/>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4" id="4"/>
          <p:cNvSpPr/>
          <p:nvPr/>
        </p:nvSpPr>
        <p:spPr>
          <a:xfrm flipH="false" flipV="false" rot="-9088373">
            <a:off x="-4559317" y="-3897717"/>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4">
              <a:alphaModFix amt="65999"/>
            </a:blip>
            <a:stretch>
              <a:fillRect l="0" t="0" r="0" b="0"/>
            </a:stretch>
          </a:blipFill>
        </p:spPr>
      </p:sp>
      <p:pic>
        <p:nvPicPr>
          <p:cNvPr name="Picture 5" id="5"/>
          <p:cNvPicPr>
            <a:picLocks noChangeAspect="true"/>
          </p:cNvPicPr>
          <p:nvPr/>
        </p:nvPicPr>
        <p:blipFill>
          <a:blip r:embed="rId5"/>
          <a:srcRect l="0" t="0" r="0" b="0"/>
          <a:stretch>
            <a:fillRect/>
          </a:stretch>
        </p:blipFill>
        <p:spPr>
          <a:xfrm flipH="false" flipV="false" rot="0">
            <a:off x="16774343" y="9387083"/>
            <a:ext cx="278501" cy="278501"/>
          </a:xfrm>
          <a:prstGeom prst="rect">
            <a:avLst/>
          </a:prstGeom>
        </p:spPr>
      </p:pic>
      <p:pic>
        <p:nvPicPr>
          <p:cNvPr name="Picture 6" id="6"/>
          <p:cNvPicPr>
            <a:picLocks noChangeAspect="true"/>
          </p:cNvPicPr>
          <p:nvPr/>
        </p:nvPicPr>
        <p:blipFill>
          <a:blip r:embed="rId5"/>
          <a:srcRect l="0" t="0" r="0" b="0"/>
          <a:stretch>
            <a:fillRect/>
          </a:stretch>
        </p:blipFill>
        <p:spPr>
          <a:xfrm flipH="false" flipV="false" rot="0">
            <a:off x="17252869" y="9387083"/>
            <a:ext cx="278501" cy="278501"/>
          </a:xfrm>
          <a:prstGeom prst="rect">
            <a:avLst/>
          </a:prstGeom>
        </p:spPr>
      </p:pic>
      <p:pic>
        <p:nvPicPr>
          <p:cNvPr name="Picture 7" id="7"/>
          <p:cNvPicPr>
            <a:picLocks noChangeAspect="true"/>
          </p:cNvPicPr>
          <p:nvPr/>
        </p:nvPicPr>
        <p:blipFill>
          <a:blip r:embed="rId5"/>
          <a:srcRect l="0" t="0" r="0" b="0"/>
          <a:stretch>
            <a:fillRect/>
          </a:stretch>
        </p:blipFill>
        <p:spPr>
          <a:xfrm flipH="false" flipV="false" rot="0">
            <a:off x="16294507" y="9387083"/>
            <a:ext cx="278501" cy="278501"/>
          </a:xfrm>
          <a:prstGeom prst="rect">
            <a:avLst/>
          </a:prstGeom>
        </p:spPr>
      </p:pic>
      <p:sp>
        <p:nvSpPr>
          <p:cNvPr name="Freeform 8" id="8"/>
          <p:cNvSpPr/>
          <p:nvPr/>
        </p:nvSpPr>
        <p:spPr>
          <a:xfrm flipH="false" flipV="false" rot="0">
            <a:off x="-545450" y="3778197"/>
            <a:ext cx="19042315" cy="4022689"/>
          </a:xfrm>
          <a:custGeom>
            <a:avLst/>
            <a:gdLst/>
            <a:ahLst/>
            <a:cxnLst/>
            <a:rect r="r" b="b" t="t" l="l"/>
            <a:pathLst>
              <a:path h="4022689" w="19042315">
                <a:moveTo>
                  <a:pt x="0" y="0"/>
                </a:moveTo>
                <a:lnTo>
                  <a:pt x="19042315" y="0"/>
                </a:lnTo>
                <a:lnTo>
                  <a:pt x="19042315" y="4022689"/>
                </a:lnTo>
                <a:lnTo>
                  <a:pt x="0" y="4022689"/>
                </a:lnTo>
                <a:lnTo>
                  <a:pt x="0" y="0"/>
                </a:lnTo>
                <a:close/>
              </a:path>
            </a:pathLst>
          </a:custGeom>
          <a:blipFill>
            <a:blip r:embed="rId6">
              <a:alphaModFix amt="68000"/>
              <a:extLst>
                <a:ext uri="{96DAC541-7B7A-43D3-8B79-37D633B846F1}">
                  <asvg:svgBlip xmlns:asvg="http://schemas.microsoft.com/office/drawing/2016/SVG/main" r:embed="rId7"/>
                </a:ext>
              </a:extLst>
            </a:blip>
            <a:stretch>
              <a:fillRect l="0" t="0" r="0" b="0"/>
            </a:stretch>
          </a:blipFill>
        </p:spPr>
      </p:sp>
      <p:sp>
        <p:nvSpPr>
          <p:cNvPr name="TextBox 9" id="9"/>
          <p:cNvSpPr txBox="true"/>
          <p:nvPr/>
        </p:nvSpPr>
        <p:spPr>
          <a:xfrm rot="0">
            <a:off x="5434020" y="4601988"/>
            <a:ext cx="14278576" cy="1852492"/>
          </a:xfrm>
          <a:prstGeom prst="rect">
            <a:avLst/>
          </a:prstGeom>
        </p:spPr>
        <p:txBody>
          <a:bodyPr anchor="t" rtlCol="false" tIns="0" lIns="0" bIns="0" rIns="0">
            <a:spAutoFit/>
          </a:bodyPr>
          <a:lstStyle/>
          <a:p>
            <a:pPr algn="l">
              <a:lnSpc>
                <a:spcPts val="11432"/>
              </a:lnSpc>
            </a:pPr>
            <a:r>
              <a:rPr lang="en-US" sz="11432" spc="-457">
                <a:solidFill>
                  <a:srgbClr val="FF914D"/>
                </a:solidFill>
                <a:latin typeface="Agrandir"/>
                <a:ea typeface="Agrandir"/>
                <a:cs typeface="Agrandir"/>
                <a:sym typeface="Agrandir"/>
              </a:rPr>
              <a:t>Thank You!</a:t>
            </a:r>
          </a:p>
        </p:txBody>
      </p:sp>
      <p:sp>
        <p:nvSpPr>
          <p:cNvPr name="TextBox 10" id="10"/>
          <p:cNvSpPr txBox="true"/>
          <p:nvPr/>
        </p:nvSpPr>
        <p:spPr>
          <a:xfrm rot="0">
            <a:off x="2479928" y="2352728"/>
            <a:ext cx="12991559" cy="1360353"/>
          </a:xfrm>
          <a:prstGeom prst="rect">
            <a:avLst/>
          </a:prstGeom>
        </p:spPr>
        <p:txBody>
          <a:bodyPr anchor="t" rtlCol="false" tIns="0" lIns="0" bIns="0" rIns="0">
            <a:spAutoFit/>
          </a:bodyPr>
          <a:lstStyle/>
          <a:p>
            <a:pPr algn="ctr">
              <a:lnSpc>
                <a:spcPts val="5344"/>
              </a:lnSpc>
            </a:pPr>
            <a:r>
              <a:rPr lang="en-US" sz="3817" spc="-152">
                <a:solidFill>
                  <a:srgbClr val="F6F6F6"/>
                </a:solidFill>
                <a:latin typeface="Poppins"/>
                <a:ea typeface="Poppins"/>
                <a:cs typeface="Poppins"/>
                <a:sym typeface="Poppins"/>
              </a:rPr>
              <a:t>Management of Assaultive Behavior (MAB) </a:t>
            </a:r>
          </a:p>
          <a:p>
            <a:pPr algn="ctr">
              <a:lnSpc>
                <a:spcPts val="5344"/>
              </a:lnSpc>
            </a:pPr>
            <a:r>
              <a:rPr lang="en-US" sz="3817" spc="-152">
                <a:solidFill>
                  <a:srgbClr val="F6F6F6"/>
                </a:solidFill>
                <a:latin typeface="Poppins"/>
                <a:ea typeface="Poppins"/>
                <a:cs typeface="Poppins"/>
                <a:sym typeface="Poppins"/>
              </a:rPr>
              <a:t>Workplace Violence Prevention Course...</a:t>
            </a:r>
          </a:p>
        </p:txBody>
      </p:sp>
      <p:sp>
        <p:nvSpPr>
          <p:cNvPr name="TextBox 11" id="11"/>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Tree>
  </p:cSld>
  <p:clrMapOvr>
    <a:masterClrMapping/>
  </p:clrMapOvr>
</p:sld>
</file>

<file path=ppt/slides/slide21.xml><?xml version="1.0" encoding="utf-8"?>
<p:sld xmlns:p="http://schemas.openxmlformats.org/presentationml/2006/main" xmlns:a="http://schemas.openxmlformats.org/drawingml/2006/main">
  <p:cSld>
    <p:bg>
      <p:bgPr>
        <a:solidFill>
          <a:srgbClr val="000000"/>
        </a:solidFill>
      </p:bgPr>
    </p:bg>
    <p:spTree>
      <p:nvGrpSpPr>
        <p:cNvPr id="1" name=""/>
        <p:cNvGrpSpPr/>
        <p:nvPr/>
      </p:nvGrpSpPr>
      <p:grpSpPr>
        <a:xfrm>
          <a:off x="0" y="0"/>
          <a:ext cx="0" cy="0"/>
          <a:chOff x="0" y="0"/>
          <a:chExt cx="0" cy="0"/>
        </a:xfrm>
      </p:grpSpPr>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75712" r="0" b="-75712"/>
            </a:stretch>
          </a:blipFill>
        </p:spPr>
      </p:sp>
      <p:sp>
        <p:nvSpPr>
          <p:cNvPr name="Freeform 3" id="3"/>
          <p:cNvSpPr/>
          <p:nvPr/>
        </p:nvSpPr>
        <p:spPr>
          <a:xfrm flipH="false" flipV="false" rot="0">
            <a:off x="7120277" y="-91647"/>
            <a:ext cx="12098558" cy="10470294"/>
          </a:xfrm>
          <a:custGeom>
            <a:avLst/>
            <a:gdLst/>
            <a:ahLst/>
            <a:cxnLst/>
            <a:rect r="r" b="b" t="t" l="l"/>
            <a:pathLst>
              <a:path h="10470294" w="12098558">
                <a:moveTo>
                  <a:pt x="0" y="0"/>
                </a:moveTo>
                <a:lnTo>
                  <a:pt x="12098558" y="0"/>
                </a:lnTo>
                <a:lnTo>
                  <a:pt x="12098558" y="10470294"/>
                </a:lnTo>
                <a:lnTo>
                  <a:pt x="0" y="10470294"/>
                </a:lnTo>
                <a:lnTo>
                  <a:pt x="0" y="0"/>
                </a:lnTo>
                <a:close/>
              </a:path>
            </a:pathLst>
          </a:custGeom>
          <a:blipFill>
            <a:blip r:embed="rId3">
              <a:alphaModFix amt="31999"/>
            </a:blip>
            <a:stretch>
              <a:fillRect l="0" t="0" r="0" b="0"/>
            </a:stretch>
          </a:blipFill>
        </p:spPr>
      </p:sp>
      <p:sp>
        <p:nvSpPr>
          <p:cNvPr name="Freeform 4" id="4"/>
          <p:cNvSpPr/>
          <p:nvPr/>
        </p:nvSpPr>
        <p:spPr>
          <a:xfrm flipH="false" flipV="false" rot="-9088373">
            <a:off x="9470932" y="2195368"/>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4">
              <a:alphaModFix amt="65999"/>
            </a:blip>
            <a:stretch>
              <a:fillRect l="0" t="0" r="0" b="0"/>
            </a:stretch>
          </a:blipFill>
        </p:spPr>
      </p:sp>
      <p:grpSp>
        <p:nvGrpSpPr>
          <p:cNvPr name="Group 5" id="5"/>
          <p:cNvGrpSpPr/>
          <p:nvPr/>
        </p:nvGrpSpPr>
        <p:grpSpPr>
          <a:xfrm rot="0">
            <a:off x="-96836" y="-518761"/>
            <a:ext cx="4754847" cy="10805761"/>
            <a:chOff x="0" y="0"/>
            <a:chExt cx="3093720" cy="7030720"/>
          </a:xfrm>
        </p:grpSpPr>
        <p:sp>
          <p:nvSpPr>
            <p:cNvPr name="Freeform 6" id="6"/>
            <p:cNvSpPr/>
            <p:nvPr/>
          </p:nvSpPr>
          <p:spPr>
            <a:xfrm flipH="false" flipV="false" rot="0">
              <a:off x="0" y="0"/>
              <a:ext cx="3093720" cy="7030720"/>
            </a:xfrm>
            <a:custGeom>
              <a:avLst/>
              <a:gdLst/>
              <a:ahLst/>
              <a:cxnLst/>
              <a:rect r="r" b="b" t="t" l="l"/>
              <a:pathLst>
                <a:path h="7030720" w="3093720">
                  <a:moveTo>
                    <a:pt x="0" y="0"/>
                  </a:moveTo>
                  <a:lnTo>
                    <a:pt x="2293620" y="0"/>
                  </a:lnTo>
                  <a:cubicBezTo>
                    <a:pt x="2735580" y="0"/>
                    <a:pt x="3093720" y="358140"/>
                    <a:pt x="3093720" y="800100"/>
                  </a:cubicBezTo>
                  <a:lnTo>
                    <a:pt x="3093720" y="7030720"/>
                  </a:lnTo>
                  <a:lnTo>
                    <a:pt x="0" y="7030720"/>
                  </a:lnTo>
                  <a:lnTo>
                    <a:pt x="0" y="0"/>
                  </a:lnTo>
                  <a:close/>
                </a:path>
              </a:pathLst>
            </a:custGeom>
            <a:blipFill>
              <a:blip r:embed="rId5"/>
              <a:stretch>
                <a:fillRect l="-125731" t="-718" r="-125731" b="0"/>
              </a:stretch>
            </a:blipFill>
          </p:spPr>
        </p:sp>
      </p:grpSp>
      <p:sp>
        <p:nvSpPr>
          <p:cNvPr name="TextBox 7" id="7"/>
          <p:cNvSpPr txBox="true"/>
          <p:nvPr/>
        </p:nvSpPr>
        <p:spPr>
          <a:xfrm rot="0">
            <a:off x="5565600" y="3560303"/>
            <a:ext cx="8521250" cy="7318939"/>
          </a:xfrm>
          <a:prstGeom prst="rect">
            <a:avLst/>
          </a:prstGeom>
        </p:spPr>
        <p:txBody>
          <a:bodyPr anchor="t" rtlCol="false" tIns="0" lIns="0" bIns="0" rIns="0">
            <a:spAutoFit/>
          </a:bodyPr>
          <a:lstStyle/>
          <a:p>
            <a:pPr algn="l">
              <a:lnSpc>
                <a:spcPts val="8349"/>
              </a:lnSpc>
            </a:pPr>
            <a:r>
              <a:rPr lang="en-US" sz="3339" spc="-133">
                <a:solidFill>
                  <a:srgbClr val="D8D8D8"/>
                </a:solidFill>
                <a:latin typeface="Poppins"/>
                <a:ea typeface="Poppins"/>
                <a:cs typeface="Poppins"/>
                <a:sym typeface="Poppins"/>
              </a:rPr>
              <a:t>Verbal Communication Skills</a:t>
            </a:r>
          </a:p>
          <a:p>
            <a:pPr algn="l">
              <a:lnSpc>
                <a:spcPts val="8349"/>
              </a:lnSpc>
            </a:pPr>
            <a:r>
              <a:rPr lang="en-US" sz="3339" spc="-133">
                <a:solidFill>
                  <a:srgbClr val="D8D8D8"/>
                </a:solidFill>
                <a:latin typeface="Poppins"/>
                <a:ea typeface="Poppins"/>
                <a:cs typeface="Poppins"/>
                <a:sym typeface="Poppins"/>
              </a:rPr>
              <a:t>Core Eleemnts for Effective Communication</a:t>
            </a:r>
          </a:p>
          <a:p>
            <a:pPr algn="l">
              <a:lnSpc>
                <a:spcPts val="8349"/>
              </a:lnSpc>
            </a:pPr>
            <a:r>
              <a:rPr lang="en-US" sz="3339" spc="-133">
                <a:solidFill>
                  <a:srgbClr val="D8D8D8"/>
                </a:solidFill>
                <a:latin typeface="Poppins"/>
                <a:ea typeface="Poppins"/>
                <a:cs typeface="Poppins"/>
                <a:sym typeface="Poppins"/>
              </a:rPr>
              <a:t>55/38/7 Rule of Communication</a:t>
            </a:r>
          </a:p>
          <a:p>
            <a:pPr algn="l">
              <a:lnSpc>
                <a:spcPts val="8349"/>
              </a:lnSpc>
            </a:pPr>
            <a:r>
              <a:rPr lang="en-US" sz="3339" spc="-133">
                <a:solidFill>
                  <a:srgbClr val="D8D8D8"/>
                </a:solidFill>
                <a:latin typeface="Poppins"/>
                <a:ea typeface="Poppins"/>
                <a:cs typeface="Poppins"/>
                <a:sym typeface="Poppins"/>
              </a:rPr>
              <a:t>Trigger Words</a:t>
            </a:r>
          </a:p>
          <a:p>
            <a:pPr algn="l">
              <a:lnSpc>
                <a:spcPts val="8349"/>
              </a:lnSpc>
            </a:pPr>
            <a:r>
              <a:rPr lang="en-US" sz="3339" spc="-133">
                <a:solidFill>
                  <a:srgbClr val="D8D8D8"/>
                </a:solidFill>
                <a:latin typeface="Poppins"/>
                <a:ea typeface="Poppins"/>
                <a:cs typeface="Poppins"/>
                <a:sym typeface="Poppins"/>
              </a:rPr>
              <a:t>Persuasive Things to Say</a:t>
            </a:r>
          </a:p>
          <a:p>
            <a:pPr algn="l">
              <a:lnSpc>
                <a:spcPts val="8349"/>
              </a:lnSpc>
            </a:pPr>
          </a:p>
          <a:p>
            <a:pPr algn="l">
              <a:lnSpc>
                <a:spcPts val="8349"/>
              </a:lnSpc>
            </a:pPr>
          </a:p>
        </p:txBody>
      </p:sp>
      <p:sp>
        <p:nvSpPr>
          <p:cNvPr name="TextBox 8" id="8"/>
          <p:cNvSpPr txBox="true"/>
          <p:nvPr/>
        </p:nvSpPr>
        <p:spPr>
          <a:xfrm rot="0">
            <a:off x="4929676" y="3569828"/>
            <a:ext cx="635923" cy="6179820"/>
          </a:xfrm>
          <a:prstGeom prst="rect">
            <a:avLst/>
          </a:prstGeom>
        </p:spPr>
        <p:txBody>
          <a:bodyPr anchor="t" rtlCol="false" tIns="0" lIns="0" bIns="0" rIns="0">
            <a:spAutoFit/>
          </a:bodyPr>
          <a:lstStyle/>
          <a:p>
            <a:pPr algn="l">
              <a:lnSpc>
                <a:spcPts val="8250"/>
              </a:lnSpc>
            </a:pPr>
            <a:r>
              <a:rPr lang="en-US" sz="3300" spc="-132">
                <a:solidFill>
                  <a:srgbClr val="FF914D"/>
                </a:solidFill>
                <a:latin typeface="Poppins"/>
                <a:ea typeface="Poppins"/>
                <a:cs typeface="Poppins"/>
                <a:sym typeface="Poppins"/>
              </a:rPr>
              <a:t>1. </a:t>
            </a:r>
          </a:p>
          <a:p>
            <a:pPr algn="l">
              <a:lnSpc>
                <a:spcPts val="8250"/>
              </a:lnSpc>
            </a:pPr>
            <a:r>
              <a:rPr lang="en-US" sz="3300" spc="-132">
                <a:solidFill>
                  <a:srgbClr val="FF914D"/>
                </a:solidFill>
                <a:latin typeface="Poppins"/>
                <a:ea typeface="Poppins"/>
                <a:cs typeface="Poppins"/>
                <a:sym typeface="Poppins"/>
              </a:rPr>
              <a:t>2.</a:t>
            </a:r>
          </a:p>
          <a:p>
            <a:pPr algn="l">
              <a:lnSpc>
                <a:spcPts val="8250"/>
              </a:lnSpc>
            </a:pPr>
            <a:r>
              <a:rPr lang="en-US" sz="3300" spc="-132">
                <a:solidFill>
                  <a:srgbClr val="FF914D"/>
                </a:solidFill>
                <a:latin typeface="Poppins"/>
                <a:ea typeface="Poppins"/>
                <a:cs typeface="Poppins"/>
                <a:sym typeface="Poppins"/>
              </a:rPr>
              <a:t>3.</a:t>
            </a:r>
          </a:p>
          <a:p>
            <a:pPr algn="l">
              <a:lnSpc>
                <a:spcPts val="8250"/>
              </a:lnSpc>
            </a:pPr>
            <a:r>
              <a:rPr lang="en-US" sz="3300" spc="-132">
                <a:solidFill>
                  <a:srgbClr val="FF914D"/>
                </a:solidFill>
                <a:latin typeface="Poppins"/>
                <a:ea typeface="Poppins"/>
                <a:cs typeface="Poppins"/>
                <a:sym typeface="Poppins"/>
              </a:rPr>
              <a:t>4.</a:t>
            </a:r>
          </a:p>
          <a:p>
            <a:pPr algn="l">
              <a:lnSpc>
                <a:spcPts val="8250"/>
              </a:lnSpc>
            </a:pPr>
            <a:r>
              <a:rPr lang="en-US" sz="3300" spc="-132">
                <a:solidFill>
                  <a:srgbClr val="FF914D"/>
                </a:solidFill>
                <a:latin typeface="Poppins"/>
                <a:ea typeface="Poppins"/>
                <a:cs typeface="Poppins"/>
                <a:sym typeface="Poppins"/>
              </a:rPr>
              <a:t>5.</a:t>
            </a:r>
          </a:p>
          <a:p>
            <a:pPr algn="l">
              <a:lnSpc>
                <a:spcPts val="8250"/>
              </a:lnSpc>
            </a:pPr>
          </a:p>
        </p:txBody>
      </p:sp>
      <p:sp>
        <p:nvSpPr>
          <p:cNvPr name="AutoShape 9" id="9"/>
          <p:cNvSpPr/>
          <p:nvPr/>
        </p:nvSpPr>
        <p:spPr>
          <a:xfrm flipV="true">
            <a:off x="4851693" y="6915130"/>
            <a:ext cx="10308634" cy="0"/>
          </a:xfrm>
          <a:prstGeom prst="line">
            <a:avLst/>
          </a:prstGeom>
          <a:ln cap="flat" w="19050">
            <a:solidFill>
              <a:srgbClr val="37B594"/>
            </a:solidFill>
            <a:prstDash val="solid"/>
            <a:headEnd type="none" len="sm" w="sm"/>
            <a:tailEnd type="none" len="sm" w="sm"/>
          </a:ln>
        </p:spPr>
      </p:sp>
      <p:sp>
        <p:nvSpPr>
          <p:cNvPr name="Freeform 10" id="10"/>
          <p:cNvSpPr/>
          <p:nvPr/>
        </p:nvSpPr>
        <p:spPr>
          <a:xfrm flipH="false" flipV="false" rot="0">
            <a:off x="16746793" y="9083930"/>
            <a:ext cx="446388" cy="348740"/>
          </a:xfrm>
          <a:custGeom>
            <a:avLst/>
            <a:gdLst/>
            <a:ahLst/>
            <a:cxnLst/>
            <a:rect r="r" b="b" t="t" l="l"/>
            <a:pathLst>
              <a:path h="348740" w="446388">
                <a:moveTo>
                  <a:pt x="0" y="0"/>
                </a:moveTo>
                <a:lnTo>
                  <a:pt x="446388" y="0"/>
                </a:lnTo>
                <a:lnTo>
                  <a:pt x="446388" y="348740"/>
                </a:lnTo>
                <a:lnTo>
                  <a:pt x="0" y="34874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p:cNvSpPr/>
          <p:nvPr/>
        </p:nvSpPr>
        <p:spPr>
          <a:xfrm flipH="false" flipV="false" rot="0">
            <a:off x="-9525" y="209550"/>
            <a:ext cx="2411675" cy="2087104"/>
          </a:xfrm>
          <a:custGeom>
            <a:avLst/>
            <a:gdLst/>
            <a:ahLst/>
            <a:cxnLst/>
            <a:rect r="r" b="b" t="t" l="l"/>
            <a:pathLst>
              <a:path h="2087104" w="2411675">
                <a:moveTo>
                  <a:pt x="0" y="0"/>
                </a:moveTo>
                <a:lnTo>
                  <a:pt x="2411675" y="0"/>
                </a:lnTo>
                <a:lnTo>
                  <a:pt x="2411675" y="2087104"/>
                </a:lnTo>
                <a:lnTo>
                  <a:pt x="0" y="2087104"/>
                </a:lnTo>
                <a:lnTo>
                  <a:pt x="0" y="0"/>
                </a:lnTo>
                <a:close/>
              </a:path>
            </a:pathLst>
          </a:custGeom>
          <a:blipFill>
            <a:blip r:embed="rId3"/>
            <a:stretch>
              <a:fillRect l="0" t="0" r="0" b="0"/>
            </a:stretch>
          </a:blipFill>
        </p:spPr>
      </p:sp>
      <p:sp>
        <p:nvSpPr>
          <p:cNvPr name="TextBox 12" id="12"/>
          <p:cNvSpPr txBox="true"/>
          <p:nvPr/>
        </p:nvSpPr>
        <p:spPr>
          <a:xfrm rot="0">
            <a:off x="4851693" y="1525879"/>
            <a:ext cx="12118294" cy="1547802"/>
          </a:xfrm>
          <a:prstGeom prst="rect">
            <a:avLst/>
          </a:prstGeom>
        </p:spPr>
        <p:txBody>
          <a:bodyPr anchor="t" rtlCol="false" tIns="0" lIns="0" bIns="0" rIns="0">
            <a:spAutoFit/>
          </a:bodyPr>
          <a:lstStyle/>
          <a:p>
            <a:pPr algn="l">
              <a:lnSpc>
                <a:spcPts val="9584"/>
              </a:lnSpc>
            </a:pPr>
            <a:r>
              <a:rPr lang="en-US" sz="9584" spc="-383">
                <a:solidFill>
                  <a:srgbClr val="FF914D"/>
                </a:solidFill>
                <a:latin typeface="Agrandir"/>
                <a:ea typeface="Agrandir"/>
                <a:cs typeface="Agrandir"/>
                <a:sym typeface="Agrandir"/>
              </a:rPr>
              <a:t>Topics...</a:t>
            </a:r>
          </a:p>
        </p:txBody>
      </p:sp>
      <p:sp>
        <p:nvSpPr>
          <p:cNvPr name="AutoShape 13" id="13"/>
          <p:cNvSpPr/>
          <p:nvPr/>
        </p:nvSpPr>
        <p:spPr>
          <a:xfrm flipV="true">
            <a:off x="4851693" y="4817444"/>
            <a:ext cx="10308634" cy="0"/>
          </a:xfrm>
          <a:prstGeom prst="line">
            <a:avLst/>
          </a:prstGeom>
          <a:ln cap="flat" w="19050">
            <a:solidFill>
              <a:srgbClr val="37B594"/>
            </a:solidFill>
            <a:prstDash val="solid"/>
            <a:headEnd type="none" len="sm" w="sm"/>
            <a:tailEnd type="none" len="sm" w="sm"/>
          </a:ln>
        </p:spPr>
      </p:sp>
      <p:sp>
        <p:nvSpPr>
          <p:cNvPr name="AutoShape 14" id="14"/>
          <p:cNvSpPr/>
          <p:nvPr/>
        </p:nvSpPr>
        <p:spPr>
          <a:xfrm flipV="true">
            <a:off x="4851693" y="5866287"/>
            <a:ext cx="10308634" cy="0"/>
          </a:xfrm>
          <a:prstGeom prst="line">
            <a:avLst/>
          </a:prstGeom>
          <a:ln cap="flat" w="19050">
            <a:solidFill>
              <a:srgbClr val="37B594"/>
            </a:solidFill>
            <a:prstDash val="solid"/>
            <a:headEnd type="none" len="sm" w="sm"/>
            <a:tailEnd type="none" len="sm" w="sm"/>
          </a:ln>
        </p:spPr>
      </p:sp>
      <p:sp>
        <p:nvSpPr>
          <p:cNvPr name="AutoShape 15" id="15"/>
          <p:cNvSpPr/>
          <p:nvPr/>
        </p:nvSpPr>
        <p:spPr>
          <a:xfrm flipV="true">
            <a:off x="4851693" y="7962931"/>
            <a:ext cx="10308634" cy="0"/>
          </a:xfrm>
          <a:prstGeom prst="line">
            <a:avLst/>
          </a:prstGeom>
          <a:ln cap="flat" w="19050">
            <a:solidFill>
              <a:srgbClr val="37B594"/>
            </a:solidFill>
            <a:prstDash val="solid"/>
            <a:headEnd type="none" len="sm" w="sm"/>
            <a:tailEnd type="none" len="sm" w="sm"/>
          </a:ln>
        </p:spPr>
      </p:sp>
      <p:sp>
        <p:nvSpPr>
          <p:cNvPr name="TextBox 16" id="16"/>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9088373">
            <a:off x="12807736" y="-7125800"/>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3" id="3"/>
          <p:cNvSpPr/>
          <p:nvPr/>
        </p:nvSpPr>
        <p:spPr>
          <a:xfrm flipH="false" flipV="false" rot="-9088373">
            <a:off x="-1032001" y="-33975"/>
            <a:ext cx="13128058" cy="13966019"/>
          </a:xfrm>
          <a:custGeom>
            <a:avLst/>
            <a:gdLst/>
            <a:ahLst/>
            <a:cxnLst/>
            <a:rect r="r" b="b" t="t" l="l"/>
            <a:pathLst>
              <a:path h="13966019" w="13128058">
                <a:moveTo>
                  <a:pt x="0" y="0"/>
                </a:moveTo>
                <a:lnTo>
                  <a:pt x="13128058" y="0"/>
                </a:lnTo>
                <a:lnTo>
                  <a:pt x="13128058" y="13966020"/>
                </a:lnTo>
                <a:lnTo>
                  <a:pt x="0" y="13966020"/>
                </a:lnTo>
                <a:lnTo>
                  <a:pt x="0" y="0"/>
                </a:lnTo>
                <a:close/>
              </a:path>
            </a:pathLst>
          </a:custGeom>
          <a:blipFill>
            <a:blip r:embed="rId3">
              <a:alphaModFix amt="65999"/>
            </a:blip>
            <a:stretch>
              <a:fillRect l="0" t="0" r="0" b="0"/>
            </a:stretch>
          </a:blipFill>
        </p:spPr>
      </p:sp>
      <p:pic>
        <p:nvPicPr>
          <p:cNvPr name="Picture 4" id="4"/>
          <p:cNvPicPr>
            <a:picLocks noChangeAspect="true"/>
          </p:cNvPicPr>
          <p:nvPr/>
        </p:nvPicPr>
        <p:blipFill>
          <a:blip r:embed="rId4"/>
          <a:stretch>
            <a:fillRect/>
          </a:stretch>
        </p:blipFill>
        <p:spPr>
          <a:xfrm rot="0">
            <a:off x="1200170" y="9180544"/>
            <a:ext cx="933068" cy="933068"/>
          </a:xfrm>
          <a:prstGeom prst="rect">
            <a:avLst/>
          </a:prstGeom>
        </p:spPr>
      </p:pic>
      <p:grpSp>
        <p:nvGrpSpPr>
          <p:cNvPr name="Group 5" id="5"/>
          <p:cNvGrpSpPr/>
          <p:nvPr/>
        </p:nvGrpSpPr>
        <p:grpSpPr>
          <a:xfrm rot="0">
            <a:off x="373113" y="8939845"/>
            <a:ext cx="2299056" cy="1096012"/>
            <a:chOff x="0" y="0"/>
            <a:chExt cx="3065408" cy="1461350"/>
          </a:xfrm>
        </p:grpSpPr>
        <p:sp>
          <p:nvSpPr>
            <p:cNvPr name="Freeform 6" id="6"/>
            <p:cNvSpPr/>
            <p:nvPr/>
          </p:nvSpPr>
          <p:spPr>
            <a:xfrm flipH="false" flipV="false" rot="0">
              <a:off x="0" y="428039"/>
              <a:ext cx="2246327" cy="1033311"/>
            </a:xfrm>
            <a:custGeom>
              <a:avLst/>
              <a:gdLst/>
              <a:ahLst/>
              <a:cxnLst/>
              <a:rect r="r" b="b" t="t" l="l"/>
              <a:pathLst>
                <a:path h="1033311" w="2246327">
                  <a:moveTo>
                    <a:pt x="0" y="0"/>
                  </a:moveTo>
                  <a:lnTo>
                    <a:pt x="2246327" y="0"/>
                  </a:lnTo>
                  <a:lnTo>
                    <a:pt x="2246327" y="1033311"/>
                  </a:lnTo>
                  <a:lnTo>
                    <a:pt x="0" y="103331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7" id="7"/>
            <p:cNvSpPr txBox="true"/>
            <p:nvPr/>
          </p:nvSpPr>
          <p:spPr>
            <a:xfrm rot="0">
              <a:off x="0" y="-38100"/>
              <a:ext cx="3065408" cy="301984"/>
            </a:xfrm>
            <a:prstGeom prst="rect">
              <a:avLst/>
            </a:prstGeom>
          </p:spPr>
          <p:txBody>
            <a:bodyPr anchor="t" rtlCol="false" tIns="0" lIns="0" bIns="0" rIns="0">
              <a:spAutoFit/>
            </a:bodyPr>
            <a:lstStyle/>
            <a:p>
              <a:pPr algn="l">
                <a:lnSpc>
                  <a:spcPts val="1821"/>
                </a:lnSpc>
              </a:pPr>
              <a:r>
                <a:rPr lang="en-US" sz="1300" i="true" spc="222">
                  <a:solidFill>
                    <a:srgbClr val="F6F6F6"/>
                  </a:solidFill>
                  <a:latin typeface="Poppins Italics"/>
                  <a:ea typeface="Poppins Italics"/>
                  <a:cs typeface="Poppins Italics"/>
                  <a:sym typeface="Poppins Italics"/>
                </a:rPr>
                <a:t>Topic Handouts</a:t>
              </a:r>
            </a:p>
          </p:txBody>
        </p:sp>
      </p:grpSp>
      <p:pic>
        <p:nvPicPr>
          <p:cNvPr name="Picture 8" id="8"/>
          <p:cNvPicPr>
            <a:picLocks noChangeAspect="true"/>
          </p:cNvPicPr>
          <p:nvPr/>
        </p:nvPicPr>
        <p:blipFill>
          <a:blip r:embed="rId7"/>
          <a:srcRect l="0" t="0" r="0" b="0"/>
          <a:stretch>
            <a:fillRect/>
          </a:stretch>
        </p:blipFill>
        <p:spPr>
          <a:xfrm flipH="false" flipV="false" rot="0">
            <a:off x="16853809" y="9461239"/>
            <a:ext cx="278501" cy="278501"/>
          </a:xfrm>
          <a:prstGeom prst="rect">
            <a:avLst/>
          </a:prstGeom>
        </p:spPr>
      </p:pic>
      <p:pic>
        <p:nvPicPr>
          <p:cNvPr name="Picture 9" id="9"/>
          <p:cNvPicPr>
            <a:picLocks noChangeAspect="true"/>
          </p:cNvPicPr>
          <p:nvPr/>
        </p:nvPicPr>
        <p:blipFill>
          <a:blip r:embed="rId7"/>
          <a:srcRect l="0" t="0" r="0" b="0"/>
          <a:stretch>
            <a:fillRect/>
          </a:stretch>
        </p:blipFill>
        <p:spPr>
          <a:xfrm flipH="false" flipV="false" rot="0">
            <a:off x="16318190" y="9461239"/>
            <a:ext cx="278501" cy="278501"/>
          </a:xfrm>
          <a:prstGeom prst="rect">
            <a:avLst/>
          </a:prstGeom>
        </p:spPr>
      </p:pic>
      <p:pic>
        <p:nvPicPr>
          <p:cNvPr name="Picture 10" id="10"/>
          <p:cNvPicPr>
            <a:picLocks noChangeAspect="true"/>
          </p:cNvPicPr>
          <p:nvPr/>
        </p:nvPicPr>
        <p:blipFill>
          <a:blip r:embed="rId7"/>
          <a:srcRect l="0" t="0" r="0" b="0"/>
          <a:stretch>
            <a:fillRect/>
          </a:stretch>
        </p:blipFill>
        <p:spPr>
          <a:xfrm flipH="false" flipV="false" rot="0">
            <a:off x="17389485" y="9461239"/>
            <a:ext cx="278501" cy="278501"/>
          </a:xfrm>
          <a:prstGeom prst="rect">
            <a:avLst/>
          </a:prstGeom>
        </p:spPr>
      </p:pic>
      <p:sp>
        <p:nvSpPr>
          <p:cNvPr name="Freeform 11" id="11"/>
          <p:cNvSpPr/>
          <p:nvPr/>
        </p:nvSpPr>
        <p:spPr>
          <a:xfrm flipH="false" flipV="false" rot="0">
            <a:off x="2420216" y="0"/>
            <a:ext cx="12950571" cy="10287000"/>
          </a:xfrm>
          <a:custGeom>
            <a:avLst/>
            <a:gdLst/>
            <a:ahLst/>
            <a:cxnLst/>
            <a:rect r="r" b="b" t="t" l="l"/>
            <a:pathLst>
              <a:path h="10287000" w="12950571">
                <a:moveTo>
                  <a:pt x="0" y="0"/>
                </a:moveTo>
                <a:lnTo>
                  <a:pt x="12950570" y="0"/>
                </a:lnTo>
                <a:lnTo>
                  <a:pt x="12950570" y="10287000"/>
                </a:lnTo>
                <a:lnTo>
                  <a:pt x="0" y="10287000"/>
                </a:lnTo>
                <a:lnTo>
                  <a:pt x="0" y="0"/>
                </a:lnTo>
                <a:close/>
              </a:path>
            </a:pathLst>
          </a:custGeom>
          <a:blipFill>
            <a:blip r:embed="rId8"/>
            <a:stretch>
              <a:fillRect l="0" t="0" r="-2825" b="0"/>
            </a:stretch>
          </a:blipFill>
        </p:spPr>
      </p:sp>
      <p:sp>
        <p:nvSpPr>
          <p:cNvPr name="TextBox 12" id="12"/>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Tree>
  </p:cSld>
  <p:clrMapOvr>
    <a:masterClrMapping/>
  </p:clrMapOvr>
  <p:transition spd="fast">
    <p:push dir="l"/>
  </p:transition>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Freeform 5" id="5"/>
          <p:cNvSpPr/>
          <p:nvPr/>
        </p:nvSpPr>
        <p:spPr>
          <a:xfrm flipH="false" flipV="false" rot="0">
            <a:off x="764771" y="2274827"/>
            <a:ext cx="9433527" cy="6296879"/>
          </a:xfrm>
          <a:custGeom>
            <a:avLst/>
            <a:gdLst/>
            <a:ahLst/>
            <a:cxnLst/>
            <a:rect r="r" b="b" t="t" l="l"/>
            <a:pathLst>
              <a:path h="6296879" w="9433527">
                <a:moveTo>
                  <a:pt x="0" y="0"/>
                </a:moveTo>
                <a:lnTo>
                  <a:pt x="9433527" y="0"/>
                </a:lnTo>
                <a:lnTo>
                  <a:pt x="9433527" y="6296879"/>
                </a:lnTo>
                <a:lnTo>
                  <a:pt x="0" y="6296879"/>
                </a:lnTo>
                <a:lnTo>
                  <a:pt x="0" y="0"/>
                </a:lnTo>
                <a:close/>
              </a:path>
            </a:pathLst>
          </a:custGeom>
          <a:blipFill>
            <a:blip r:embed="rId4"/>
            <a:stretch>
              <a:fillRect l="0" t="0" r="0" b="0"/>
            </a:stretch>
          </a:blipFill>
        </p:spPr>
      </p:sp>
      <p:sp>
        <p:nvSpPr>
          <p:cNvPr name="TextBox 6" id="6"/>
          <p:cNvSpPr txBox="true"/>
          <p:nvPr/>
        </p:nvSpPr>
        <p:spPr>
          <a:xfrm rot="0">
            <a:off x="764771" y="1165261"/>
            <a:ext cx="14695123" cy="789941"/>
          </a:xfrm>
          <a:prstGeom prst="rect">
            <a:avLst/>
          </a:prstGeom>
        </p:spPr>
        <p:txBody>
          <a:bodyPr anchor="t" rtlCol="false" tIns="0" lIns="0" bIns="0" rIns="0">
            <a:spAutoFit/>
          </a:bodyPr>
          <a:lstStyle/>
          <a:p>
            <a:pPr algn="l">
              <a:lnSpc>
                <a:spcPts val="5809"/>
              </a:lnSpc>
            </a:pPr>
            <a:r>
              <a:rPr lang="en-US" sz="4149" b="true">
                <a:solidFill>
                  <a:srgbClr val="FF914D"/>
                </a:solidFill>
                <a:latin typeface="Arial MT Pro Bold"/>
                <a:ea typeface="Arial MT Pro Bold"/>
                <a:cs typeface="Arial MT Pro Bold"/>
                <a:sym typeface="Arial MT Pro Bold"/>
              </a:rPr>
              <a:t>Verbal Communication Skills...</a:t>
            </a:r>
          </a:p>
        </p:txBody>
      </p:sp>
      <p:sp>
        <p:nvSpPr>
          <p:cNvPr name="TextBox 7" id="7"/>
          <p:cNvSpPr txBox="true"/>
          <p:nvPr/>
        </p:nvSpPr>
        <p:spPr>
          <a:xfrm rot="0">
            <a:off x="10876439" y="2065249"/>
            <a:ext cx="5905424" cy="2987063"/>
          </a:xfrm>
          <a:prstGeom prst="rect">
            <a:avLst/>
          </a:prstGeom>
        </p:spPr>
        <p:txBody>
          <a:bodyPr anchor="t" rtlCol="false" tIns="0" lIns="0" bIns="0" rIns="0">
            <a:spAutoFit/>
          </a:bodyPr>
          <a:lstStyle/>
          <a:p>
            <a:pPr algn="l">
              <a:lnSpc>
                <a:spcPts val="3312"/>
              </a:lnSpc>
            </a:pPr>
            <a:r>
              <a:rPr lang="en-US" sz="2548">
                <a:solidFill>
                  <a:srgbClr val="FFFFFF"/>
                </a:solidFill>
                <a:latin typeface="Arial MT Pro"/>
                <a:ea typeface="Arial MT Pro"/>
                <a:cs typeface="Arial MT Pro"/>
                <a:sym typeface="Arial MT Pro"/>
              </a:rPr>
              <a:t>Effective verba</a:t>
            </a:r>
            <a:r>
              <a:rPr lang="en-US" sz="2548">
                <a:solidFill>
                  <a:srgbClr val="FFFFFF"/>
                </a:solidFill>
                <a:latin typeface="Arial MT Pro"/>
                <a:ea typeface="Arial MT Pro"/>
                <a:cs typeface="Arial MT Pro"/>
                <a:sym typeface="Arial MT Pro"/>
              </a:rPr>
              <a:t>l communication is essential for building strong relationships, resolving conflicts, and conveying ideas clearly. In this module we will be review some of the best strategies towards positive verbal communication..</a:t>
            </a:r>
          </a:p>
        </p:txBody>
      </p:sp>
      <p:sp>
        <p:nvSpPr>
          <p:cNvPr name="TextBox 8" id="8"/>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5938687"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0">
            <a:off x="16699609" y="8568874"/>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TextBox 4" id="4"/>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grpSp>
        <p:nvGrpSpPr>
          <p:cNvPr name="Group 5" id="5"/>
          <p:cNvGrpSpPr/>
          <p:nvPr/>
        </p:nvGrpSpPr>
        <p:grpSpPr>
          <a:xfrm rot="0">
            <a:off x="1634073" y="2169717"/>
            <a:ext cx="7314881" cy="7356231"/>
            <a:chOff x="0" y="0"/>
            <a:chExt cx="1177564" cy="1184221"/>
          </a:xfrm>
        </p:grpSpPr>
        <p:sp>
          <p:nvSpPr>
            <p:cNvPr name="Freeform 6" id="6"/>
            <p:cNvSpPr/>
            <p:nvPr/>
          </p:nvSpPr>
          <p:spPr>
            <a:xfrm flipH="false" flipV="false" rot="0">
              <a:off x="0" y="0"/>
              <a:ext cx="1177564" cy="1184221"/>
            </a:xfrm>
            <a:custGeom>
              <a:avLst/>
              <a:gdLst/>
              <a:ahLst/>
              <a:cxnLst/>
              <a:rect r="r" b="b" t="t" l="l"/>
              <a:pathLst>
                <a:path h="1184221" w="1177564">
                  <a:moveTo>
                    <a:pt x="25401" y="0"/>
                  </a:moveTo>
                  <a:lnTo>
                    <a:pt x="1152163" y="0"/>
                  </a:lnTo>
                  <a:cubicBezTo>
                    <a:pt x="1158900" y="0"/>
                    <a:pt x="1165361" y="2676"/>
                    <a:pt x="1170124" y="7440"/>
                  </a:cubicBezTo>
                  <a:cubicBezTo>
                    <a:pt x="1174888" y="12203"/>
                    <a:pt x="1177564" y="18664"/>
                    <a:pt x="1177564" y="25401"/>
                  </a:cubicBezTo>
                  <a:lnTo>
                    <a:pt x="1177564" y="1158820"/>
                  </a:lnTo>
                  <a:cubicBezTo>
                    <a:pt x="1177564" y="1172848"/>
                    <a:pt x="1166192" y="1184221"/>
                    <a:pt x="1152163" y="1184221"/>
                  </a:cubicBezTo>
                  <a:lnTo>
                    <a:pt x="25401" y="1184221"/>
                  </a:lnTo>
                  <a:cubicBezTo>
                    <a:pt x="11372" y="1184221"/>
                    <a:pt x="0" y="1172848"/>
                    <a:pt x="0" y="1158820"/>
                  </a:cubicBezTo>
                  <a:lnTo>
                    <a:pt x="0" y="25401"/>
                  </a:lnTo>
                  <a:cubicBezTo>
                    <a:pt x="0" y="11372"/>
                    <a:pt x="11372" y="0"/>
                    <a:pt x="25401" y="0"/>
                  </a:cubicBezTo>
                  <a:close/>
                </a:path>
              </a:pathLst>
            </a:custGeom>
            <a:solidFill>
              <a:srgbClr val="36FF00">
                <a:alpha val="67843"/>
              </a:srgbClr>
            </a:solidFill>
            <a:ln w="9525" cap="rnd">
              <a:solidFill>
                <a:srgbClr val="000000">
                  <a:alpha val="67843"/>
                </a:srgbClr>
              </a:solidFill>
              <a:prstDash val="solid"/>
              <a:round/>
            </a:ln>
          </p:spPr>
        </p:sp>
        <p:sp>
          <p:nvSpPr>
            <p:cNvPr name="TextBox 7" id="7"/>
            <p:cNvSpPr txBox="true"/>
            <p:nvPr/>
          </p:nvSpPr>
          <p:spPr>
            <a:xfrm>
              <a:off x="0" y="-38100"/>
              <a:ext cx="1177564" cy="1222321"/>
            </a:xfrm>
            <a:prstGeom prst="rect">
              <a:avLst/>
            </a:prstGeom>
          </p:spPr>
          <p:txBody>
            <a:bodyPr anchor="ctr" rtlCol="false" tIns="50800" lIns="50800" bIns="50800" rIns="50800"/>
            <a:lstStyle/>
            <a:p>
              <a:pPr algn="ctr">
                <a:lnSpc>
                  <a:spcPts val="2378"/>
                </a:lnSpc>
              </a:pPr>
            </a:p>
          </p:txBody>
        </p:sp>
      </p:grpSp>
      <p:sp>
        <p:nvSpPr>
          <p:cNvPr name="TextBox 8" id="8"/>
          <p:cNvSpPr txBox="true"/>
          <p:nvPr/>
        </p:nvSpPr>
        <p:spPr>
          <a:xfrm rot="0">
            <a:off x="1749129" y="2405222"/>
            <a:ext cx="7008568" cy="7365395"/>
          </a:xfrm>
          <a:prstGeom prst="rect">
            <a:avLst/>
          </a:prstGeom>
        </p:spPr>
        <p:txBody>
          <a:bodyPr anchor="t" rtlCol="false" tIns="0" lIns="0" bIns="0" rIns="0">
            <a:spAutoFit/>
          </a:bodyPr>
          <a:lstStyle/>
          <a:p>
            <a:pPr algn="l" marL="604009" indent="-302005" lvl="1">
              <a:lnSpc>
                <a:spcPts val="3636"/>
              </a:lnSpc>
              <a:buFont typeface="Arial"/>
              <a:buChar char="•"/>
            </a:pPr>
            <a:r>
              <a:rPr lang="en-US" sz="2797">
                <a:solidFill>
                  <a:srgbClr val="FFFFFF"/>
                </a:solidFill>
                <a:latin typeface="Arial MT Pro"/>
                <a:ea typeface="Arial MT Pro"/>
                <a:cs typeface="Arial MT Pro"/>
                <a:sym typeface="Arial MT Pro"/>
              </a:rPr>
              <a:t>Try and use simple, direct language.</a:t>
            </a:r>
          </a:p>
          <a:p>
            <a:pPr algn="l">
              <a:lnSpc>
                <a:spcPts val="3636"/>
              </a:lnSpc>
            </a:pPr>
          </a:p>
          <a:p>
            <a:pPr algn="l" marL="604009" indent="-302005" lvl="1">
              <a:lnSpc>
                <a:spcPts val="3636"/>
              </a:lnSpc>
              <a:buFont typeface="Arial"/>
              <a:buChar char="•"/>
            </a:pPr>
            <a:r>
              <a:rPr lang="en-US" sz="2797">
                <a:solidFill>
                  <a:srgbClr val="FFFFFF"/>
                </a:solidFill>
                <a:latin typeface="Arial MT Pro"/>
                <a:ea typeface="Arial MT Pro"/>
                <a:cs typeface="Arial MT Pro"/>
                <a:sym typeface="Arial MT Pro"/>
              </a:rPr>
              <a:t>Take a moment to organize your thoughts before speaking.</a:t>
            </a:r>
          </a:p>
          <a:p>
            <a:pPr algn="l">
              <a:lnSpc>
                <a:spcPts val="3636"/>
              </a:lnSpc>
            </a:pPr>
          </a:p>
          <a:p>
            <a:pPr algn="l" marL="604009" indent="-302005" lvl="1">
              <a:lnSpc>
                <a:spcPts val="3636"/>
              </a:lnSpc>
              <a:buFont typeface="Arial"/>
              <a:buChar char="•"/>
            </a:pPr>
            <a:r>
              <a:rPr lang="en-US" sz="2797">
                <a:solidFill>
                  <a:srgbClr val="FFFFFF"/>
                </a:solidFill>
                <a:latin typeface="Arial MT Pro"/>
                <a:ea typeface="Arial MT Pro"/>
                <a:cs typeface="Arial MT Pro"/>
                <a:sym typeface="Arial MT Pro"/>
              </a:rPr>
              <a:t>Try to not use filler words like “um” or “like.”</a:t>
            </a:r>
          </a:p>
          <a:p>
            <a:pPr algn="l">
              <a:lnSpc>
                <a:spcPts val="3636"/>
              </a:lnSpc>
            </a:pPr>
          </a:p>
          <a:p>
            <a:pPr algn="l" marL="604009" indent="-302005" lvl="1">
              <a:lnSpc>
                <a:spcPts val="3636"/>
              </a:lnSpc>
              <a:buFont typeface="Arial"/>
              <a:buChar char="•"/>
            </a:pPr>
            <a:r>
              <a:rPr lang="en-US" sz="2797">
                <a:solidFill>
                  <a:srgbClr val="FFFFFF"/>
                </a:solidFill>
                <a:latin typeface="Arial MT Pro"/>
                <a:ea typeface="Arial MT Pro"/>
                <a:cs typeface="Arial MT Pro"/>
                <a:sym typeface="Arial MT Pro"/>
              </a:rPr>
              <a:t>As you seek a calm</a:t>
            </a:r>
            <a:r>
              <a:rPr lang="en-US" sz="2797">
                <a:solidFill>
                  <a:srgbClr val="FFFFFF"/>
                </a:solidFill>
                <a:latin typeface="Arial MT Pro"/>
                <a:ea typeface="Arial MT Pro"/>
                <a:cs typeface="Arial MT Pro"/>
                <a:sym typeface="Arial MT Pro"/>
              </a:rPr>
              <a:t>er response, t</a:t>
            </a:r>
            <a:r>
              <a:rPr lang="en-US" sz="2797">
                <a:solidFill>
                  <a:srgbClr val="FFFFFF"/>
                </a:solidFill>
                <a:latin typeface="Arial MT Pro"/>
                <a:ea typeface="Arial MT Pro"/>
                <a:cs typeface="Arial MT Pro"/>
                <a:sym typeface="Arial MT Pro"/>
              </a:rPr>
              <a:t>ry to </a:t>
            </a:r>
            <a:r>
              <a:rPr lang="en-US" sz="2797">
                <a:solidFill>
                  <a:srgbClr val="FFFFFF"/>
                </a:solidFill>
                <a:latin typeface="Arial MT Pro"/>
                <a:ea typeface="Arial MT Pro"/>
                <a:cs typeface="Arial MT Pro"/>
                <a:sym typeface="Arial MT Pro"/>
              </a:rPr>
              <a:t>use a professional </a:t>
            </a:r>
            <a:r>
              <a:rPr lang="en-US" sz="2797">
                <a:solidFill>
                  <a:srgbClr val="FFFFFF"/>
                </a:solidFill>
                <a:latin typeface="Arial MT Pro"/>
                <a:ea typeface="Arial MT Pro"/>
                <a:cs typeface="Arial MT Pro"/>
                <a:sym typeface="Arial MT Pro"/>
              </a:rPr>
              <a:t>tone</a:t>
            </a:r>
            <a:r>
              <a:rPr lang="en-US" sz="2797">
                <a:solidFill>
                  <a:srgbClr val="FFFFFF"/>
                </a:solidFill>
                <a:latin typeface="Arial MT Pro"/>
                <a:ea typeface="Arial MT Pro"/>
                <a:cs typeface="Arial MT Pro"/>
                <a:sym typeface="Arial MT Pro"/>
              </a:rPr>
              <a:t> &amp; del</a:t>
            </a:r>
            <a:r>
              <a:rPr lang="en-US" sz="2797">
                <a:solidFill>
                  <a:srgbClr val="FFFFFF"/>
                </a:solidFill>
                <a:latin typeface="Arial MT Pro"/>
                <a:ea typeface="Arial MT Pro"/>
                <a:cs typeface="Arial MT Pro"/>
                <a:sym typeface="Arial MT Pro"/>
              </a:rPr>
              <a:t>ivery.</a:t>
            </a:r>
          </a:p>
          <a:p>
            <a:pPr algn="l">
              <a:lnSpc>
                <a:spcPts val="3636"/>
              </a:lnSpc>
            </a:pPr>
          </a:p>
          <a:p>
            <a:pPr algn="l" marL="604009" indent="-302005" lvl="1">
              <a:lnSpc>
                <a:spcPts val="3636"/>
              </a:lnSpc>
              <a:buFont typeface="Arial"/>
              <a:buChar char="•"/>
            </a:pPr>
            <a:r>
              <a:rPr lang="en-US" sz="2797">
                <a:solidFill>
                  <a:srgbClr val="FFFFFF"/>
                </a:solidFill>
                <a:latin typeface="Arial MT Pro"/>
                <a:ea typeface="Arial MT Pro"/>
                <a:cs typeface="Arial MT Pro"/>
                <a:sym typeface="Arial MT Pro"/>
              </a:rPr>
              <a:t>Adjust your t</a:t>
            </a:r>
            <a:r>
              <a:rPr lang="en-US" sz="2797">
                <a:solidFill>
                  <a:srgbClr val="FFFFFF"/>
                </a:solidFill>
                <a:latin typeface="Arial MT Pro"/>
                <a:ea typeface="Arial MT Pro"/>
                <a:cs typeface="Arial MT Pro"/>
                <a:sym typeface="Arial MT Pro"/>
              </a:rPr>
              <a:t>one to match th</a:t>
            </a:r>
            <a:r>
              <a:rPr lang="en-US" sz="2797">
                <a:solidFill>
                  <a:srgbClr val="FFFFFF"/>
                </a:solidFill>
                <a:latin typeface="Arial MT Pro"/>
                <a:ea typeface="Arial MT Pro"/>
                <a:cs typeface="Arial MT Pro"/>
                <a:sym typeface="Arial MT Pro"/>
              </a:rPr>
              <a:t>e mess</a:t>
            </a:r>
            <a:r>
              <a:rPr lang="en-US" sz="2797">
                <a:solidFill>
                  <a:srgbClr val="FFFFFF"/>
                </a:solidFill>
                <a:latin typeface="Arial MT Pro"/>
                <a:ea typeface="Arial MT Pro"/>
                <a:cs typeface="Arial MT Pro"/>
                <a:sym typeface="Arial MT Pro"/>
              </a:rPr>
              <a:t>age</a:t>
            </a:r>
            <a:r>
              <a:rPr lang="en-US" sz="2797">
                <a:solidFill>
                  <a:srgbClr val="FFFFFF"/>
                </a:solidFill>
                <a:latin typeface="Arial MT Pro"/>
                <a:ea typeface="Arial MT Pro"/>
                <a:cs typeface="Arial MT Pro"/>
                <a:sym typeface="Arial MT Pro"/>
              </a:rPr>
              <a:t>.</a:t>
            </a:r>
          </a:p>
          <a:p>
            <a:pPr algn="l">
              <a:lnSpc>
                <a:spcPts val="3636"/>
              </a:lnSpc>
            </a:pPr>
          </a:p>
          <a:p>
            <a:pPr algn="l" marL="604009" indent="-302005" lvl="1">
              <a:lnSpc>
                <a:spcPts val="3636"/>
              </a:lnSpc>
              <a:buFont typeface="Arial"/>
              <a:buChar char="•"/>
            </a:pPr>
            <a:r>
              <a:rPr lang="en-US" sz="2797">
                <a:solidFill>
                  <a:srgbClr val="FFFFFF"/>
                </a:solidFill>
                <a:latin typeface="Arial MT Pro"/>
                <a:ea typeface="Arial MT Pro"/>
                <a:cs typeface="Arial MT Pro"/>
                <a:sym typeface="Arial MT Pro"/>
              </a:rPr>
              <a:t>Speak</a:t>
            </a:r>
            <a:r>
              <a:rPr lang="en-US" sz="2797">
                <a:solidFill>
                  <a:srgbClr val="FFFFFF"/>
                </a:solidFill>
                <a:latin typeface="Arial MT Pro"/>
                <a:ea typeface="Arial MT Pro"/>
                <a:cs typeface="Arial MT Pro"/>
                <a:sym typeface="Arial MT Pro"/>
              </a:rPr>
              <a:t> at a</a:t>
            </a:r>
            <a:r>
              <a:rPr lang="en-US" sz="2797">
                <a:solidFill>
                  <a:srgbClr val="FFFFFF"/>
                </a:solidFill>
                <a:latin typeface="Arial MT Pro"/>
                <a:ea typeface="Arial MT Pro"/>
                <a:cs typeface="Arial MT Pro"/>
                <a:sym typeface="Arial MT Pro"/>
              </a:rPr>
              <a:t> </a:t>
            </a:r>
            <a:r>
              <a:rPr lang="en-US" sz="2797">
                <a:solidFill>
                  <a:srgbClr val="FFFFFF"/>
                </a:solidFill>
                <a:latin typeface="Arial MT Pro"/>
                <a:ea typeface="Arial MT Pro"/>
                <a:cs typeface="Arial MT Pro"/>
                <a:sym typeface="Arial MT Pro"/>
              </a:rPr>
              <a:t>steady pac</a:t>
            </a:r>
            <a:r>
              <a:rPr lang="en-US" sz="2797">
                <a:solidFill>
                  <a:srgbClr val="FFFFFF"/>
                </a:solidFill>
                <a:latin typeface="Arial MT Pro"/>
                <a:ea typeface="Arial MT Pro"/>
                <a:cs typeface="Arial MT Pro"/>
                <a:sym typeface="Arial MT Pro"/>
              </a:rPr>
              <a:t>e with</a:t>
            </a:r>
            <a:r>
              <a:rPr lang="en-US" sz="2797">
                <a:solidFill>
                  <a:srgbClr val="FFFFFF"/>
                </a:solidFill>
                <a:latin typeface="Arial MT Pro"/>
                <a:ea typeface="Arial MT Pro"/>
                <a:cs typeface="Arial MT Pro"/>
                <a:sym typeface="Arial MT Pro"/>
              </a:rPr>
              <a:t> c</a:t>
            </a:r>
            <a:r>
              <a:rPr lang="en-US" sz="2797">
                <a:solidFill>
                  <a:srgbClr val="FFFFFF"/>
                </a:solidFill>
                <a:latin typeface="Arial MT Pro"/>
                <a:ea typeface="Arial MT Pro"/>
                <a:cs typeface="Arial MT Pro"/>
                <a:sym typeface="Arial MT Pro"/>
              </a:rPr>
              <a:t>onfidenc</a:t>
            </a:r>
            <a:r>
              <a:rPr lang="en-US" sz="2797">
                <a:solidFill>
                  <a:srgbClr val="FFFFFF"/>
                </a:solidFill>
                <a:latin typeface="Arial MT Pro"/>
                <a:ea typeface="Arial MT Pro"/>
                <a:cs typeface="Arial MT Pro"/>
                <a:sym typeface="Arial MT Pro"/>
              </a:rPr>
              <a:t>e.</a:t>
            </a:r>
          </a:p>
          <a:p>
            <a:pPr algn="l">
              <a:lnSpc>
                <a:spcPts val="3636"/>
              </a:lnSpc>
            </a:pPr>
          </a:p>
          <a:p>
            <a:pPr algn="l">
              <a:lnSpc>
                <a:spcPts val="3636"/>
              </a:lnSpc>
            </a:pPr>
          </a:p>
        </p:txBody>
      </p:sp>
      <p:grpSp>
        <p:nvGrpSpPr>
          <p:cNvPr name="Group 9" id="9"/>
          <p:cNvGrpSpPr/>
          <p:nvPr/>
        </p:nvGrpSpPr>
        <p:grpSpPr>
          <a:xfrm rot="0">
            <a:off x="1634073" y="519500"/>
            <a:ext cx="14784736" cy="1384625"/>
            <a:chOff x="0" y="0"/>
            <a:chExt cx="2088158" cy="195561"/>
          </a:xfrm>
        </p:grpSpPr>
        <p:sp>
          <p:nvSpPr>
            <p:cNvPr name="Freeform 10" id="10"/>
            <p:cNvSpPr/>
            <p:nvPr/>
          </p:nvSpPr>
          <p:spPr>
            <a:xfrm flipH="false" flipV="false" rot="0">
              <a:off x="0" y="0"/>
              <a:ext cx="2088158" cy="195561"/>
            </a:xfrm>
            <a:custGeom>
              <a:avLst/>
              <a:gdLst/>
              <a:ahLst/>
              <a:cxnLst/>
              <a:rect r="r" b="b" t="t" l="l"/>
              <a:pathLst>
                <a:path h="195561" w="2088158">
                  <a:moveTo>
                    <a:pt x="11520" y="0"/>
                  </a:moveTo>
                  <a:lnTo>
                    <a:pt x="2076638" y="0"/>
                  </a:lnTo>
                  <a:cubicBezTo>
                    <a:pt x="2083000" y="0"/>
                    <a:pt x="2088158" y="5158"/>
                    <a:pt x="2088158" y="11520"/>
                  </a:cubicBezTo>
                  <a:lnTo>
                    <a:pt x="2088158" y="184041"/>
                  </a:lnTo>
                  <a:cubicBezTo>
                    <a:pt x="2088158" y="190403"/>
                    <a:pt x="2083000" y="195561"/>
                    <a:pt x="2076638" y="195561"/>
                  </a:cubicBezTo>
                  <a:lnTo>
                    <a:pt x="11520" y="195561"/>
                  </a:lnTo>
                  <a:cubicBezTo>
                    <a:pt x="5158" y="195561"/>
                    <a:pt x="0" y="190403"/>
                    <a:pt x="0" y="184041"/>
                  </a:cubicBezTo>
                  <a:lnTo>
                    <a:pt x="0" y="11520"/>
                  </a:lnTo>
                  <a:cubicBezTo>
                    <a:pt x="0" y="5158"/>
                    <a:pt x="5158" y="0"/>
                    <a:pt x="11520" y="0"/>
                  </a:cubicBezTo>
                  <a:close/>
                </a:path>
              </a:pathLst>
            </a:custGeom>
            <a:solidFill>
              <a:srgbClr val="3AC258">
                <a:alpha val="71765"/>
              </a:srgbClr>
            </a:solidFill>
            <a:ln w="9525" cap="rnd">
              <a:solidFill>
                <a:srgbClr val="000000">
                  <a:alpha val="71765"/>
                </a:srgbClr>
              </a:solidFill>
              <a:prstDash val="solid"/>
              <a:round/>
            </a:ln>
          </p:spPr>
        </p:sp>
        <p:sp>
          <p:nvSpPr>
            <p:cNvPr name="TextBox 11" id="11"/>
            <p:cNvSpPr txBox="true"/>
            <p:nvPr/>
          </p:nvSpPr>
          <p:spPr>
            <a:xfrm>
              <a:off x="0" y="0"/>
              <a:ext cx="2088158" cy="195561"/>
            </a:xfrm>
            <a:prstGeom prst="rect">
              <a:avLst/>
            </a:prstGeom>
          </p:spPr>
          <p:txBody>
            <a:bodyPr anchor="ctr" rtlCol="false" tIns="50800" lIns="50800" bIns="50800" rIns="50800"/>
            <a:lstStyle/>
            <a:p>
              <a:pPr algn="ctr">
                <a:lnSpc>
                  <a:spcPts val="2378"/>
                </a:lnSpc>
              </a:pPr>
            </a:p>
          </p:txBody>
        </p:sp>
      </p:grpSp>
      <p:sp>
        <p:nvSpPr>
          <p:cNvPr name="TextBox 12" id="12"/>
          <p:cNvSpPr txBox="true"/>
          <p:nvPr/>
        </p:nvSpPr>
        <p:spPr>
          <a:xfrm rot="0">
            <a:off x="2308406" y="548413"/>
            <a:ext cx="13436070" cy="1231117"/>
          </a:xfrm>
          <a:prstGeom prst="rect">
            <a:avLst/>
          </a:prstGeom>
        </p:spPr>
        <p:txBody>
          <a:bodyPr anchor="t" rtlCol="false" tIns="0" lIns="0" bIns="0" rIns="0">
            <a:spAutoFit/>
          </a:bodyPr>
          <a:lstStyle/>
          <a:p>
            <a:pPr algn="ctr">
              <a:lnSpc>
                <a:spcPts val="4630"/>
              </a:lnSpc>
            </a:pPr>
            <a:r>
              <a:rPr lang="en-US" b="true" sz="3561">
                <a:solidFill>
                  <a:srgbClr val="FFFFFF"/>
                </a:solidFill>
                <a:latin typeface="Arial MT Pro Bold"/>
                <a:ea typeface="Arial MT Pro Bold"/>
                <a:cs typeface="Arial MT Pro Bold"/>
                <a:sym typeface="Arial MT Pro Bold"/>
              </a:rPr>
              <a:t>Good</a:t>
            </a:r>
            <a:r>
              <a:rPr lang="en-US" b="true" sz="3561">
                <a:solidFill>
                  <a:srgbClr val="FFFFFF"/>
                </a:solidFill>
                <a:latin typeface="Arial MT Pro Bold"/>
                <a:ea typeface="Arial MT Pro Bold"/>
                <a:cs typeface="Arial MT Pro Bold"/>
                <a:sym typeface="Arial MT Pro Bold"/>
              </a:rPr>
              <a:t> communication st</a:t>
            </a:r>
            <a:r>
              <a:rPr lang="en-US" b="true" sz="3561">
                <a:solidFill>
                  <a:srgbClr val="FFFFFF"/>
                </a:solidFill>
                <a:latin typeface="Arial MT Pro Bold"/>
                <a:ea typeface="Arial MT Pro Bold"/>
                <a:cs typeface="Arial MT Pro Bold"/>
                <a:sym typeface="Arial MT Pro Bold"/>
              </a:rPr>
              <a:t>arts with the practice of </a:t>
            </a:r>
          </a:p>
          <a:p>
            <a:pPr algn="ctr">
              <a:lnSpc>
                <a:spcPts val="4630"/>
              </a:lnSpc>
            </a:pPr>
            <a:r>
              <a:rPr lang="en-US" b="true" sz="3561">
                <a:solidFill>
                  <a:srgbClr val="FFFFFF"/>
                </a:solidFill>
                <a:latin typeface="Arial MT Pro Bold"/>
                <a:ea typeface="Arial MT Pro Bold"/>
                <a:cs typeface="Arial MT Pro Bold"/>
                <a:sym typeface="Arial MT Pro Bold"/>
              </a:rPr>
              <a:t>clarity &amp; conciseness...</a:t>
            </a:r>
          </a:p>
        </p:txBody>
      </p:sp>
      <p:grpSp>
        <p:nvGrpSpPr>
          <p:cNvPr name="Group 13" id="13"/>
          <p:cNvGrpSpPr/>
          <p:nvPr/>
        </p:nvGrpSpPr>
        <p:grpSpPr>
          <a:xfrm rot="0">
            <a:off x="9165653" y="2165795"/>
            <a:ext cx="7314881" cy="7356231"/>
            <a:chOff x="0" y="0"/>
            <a:chExt cx="1177564" cy="1184221"/>
          </a:xfrm>
        </p:grpSpPr>
        <p:sp>
          <p:nvSpPr>
            <p:cNvPr name="Freeform 14" id="14"/>
            <p:cNvSpPr/>
            <p:nvPr/>
          </p:nvSpPr>
          <p:spPr>
            <a:xfrm flipH="false" flipV="false" rot="0">
              <a:off x="0" y="0"/>
              <a:ext cx="1177564" cy="1184221"/>
            </a:xfrm>
            <a:custGeom>
              <a:avLst/>
              <a:gdLst/>
              <a:ahLst/>
              <a:cxnLst/>
              <a:rect r="r" b="b" t="t" l="l"/>
              <a:pathLst>
                <a:path h="1184221" w="1177564">
                  <a:moveTo>
                    <a:pt x="25401" y="0"/>
                  </a:moveTo>
                  <a:lnTo>
                    <a:pt x="1152163" y="0"/>
                  </a:lnTo>
                  <a:cubicBezTo>
                    <a:pt x="1158900" y="0"/>
                    <a:pt x="1165361" y="2676"/>
                    <a:pt x="1170124" y="7440"/>
                  </a:cubicBezTo>
                  <a:cubicBezTo>
                    <a:pt x="1174888" y="12203"/>
                    <a:pt x="1177564" y="18664"/>
                    <a:pt x="1177564" y="25401"/>
                  </a:cubicBezTo>
                  <a:lnTo>
                    <a:pt x="1177564" y="1158820"/>
                  </a:lnTo>
                  <a:cubicBezTo>
                    <a:pt x="1177564" y="1172848"/>
                    <a:pt x="1166192" y="1184221"/>
                    <a:pt x="1152163" y="1184221"/>
                  </a:cubicBezTo>
                  <a:lnTo>
                    <a:pt x="25401" y="1184221"/>
                  </a:lnTo>
                  <a:cubicBezTo>
                    <a:pt x="11372" y="1184221"/>
                    <a:pt x="0" y="1172848"/>
                    <a:pt x="0" y="1158820"/>
                  </a:cubicBezTo>
                  <a:lnTo>
                    <a:pt x="0" y="25401"/>
                  </a:lnTo>
                  <a:cubicBezTo>
                    <a:pt x="0" y="11372"/>
                    <a:pt x="11372" y="0"/>
                    <a:pt x="25401" y="0"/>
                  </a:cubicBezTo>
                  <a:close/>
                </a:path>
              </a:pathLst>
            </a:custGeom>
            <a:solidFill>
              <a:srgbClr val="36FF00">
                <a:alpha val="67843"/>
              </a:srgbClr>
            </a:solidFill>
            <a:ln w="9525" cap="rnd">
              <a:solidFill>
                <a:srgbClr val="000000">
                  <a:alpha val="67843"/>
                </a:srgbClr>
              </a:solidFill>
              <a:prstDash val="solid"/>
              <a:round/>
            </a:ln>
          </p:spPr>
        </p:sp>
        <p:sp>
          <p:nvSpPr>
            <p:cNvPr name="TextBox 15" id="15"/>
            <p:cNvSpPr txBox="true"/>
            <p:nvPr/>
          </p:nvSpPr>
          <p:spPr>
            <a:xfrm>
              <a:off x="0" y="-38100"/>
              <a:ext cx="1177564" cy="1222321"/>
            </a:xfrm>
            <a:prstGeom prst="rect">
              <a:avLst/>
            </a:prstGeom>
          </p:spPr>
          <p:txBody>
            <a:bodyPr anchor="ctr" rtlCol="false" tIns="50800" lIns="50800" bIns="50800" rIns="50800"/>
            <a:lstStyle/>
            <a:p>
              <a:pPr algn="ctr">
                <a:lnSpc>
                  <a:spcPts val="2378"/>
                </a:lnSpc>
              </a:pPr>
            </a:p>
          </p:txBody>
        </p:sp>
      </p:grpSp>
      <p:sp>
        <p:nvSpPr>
          <p:cNvPr name="TextBox 16" id="16"/>
          <p:cNvSpPr txBox="true"/>
          <p:nvPr/>
        </p:nvSpPr>
        <p:spPr>
          <a:xfrm rot="0">
            <a:off x="9385361" y="2518823"/>
            <a:ext cx="6782606" cy="5536595"/>
          </a:xfrm>
          <a:prstGeom prst="rect">
            <a:avLst/>
          </a:prstGeom>
        </p:spPr>
        <p:txBody>
          <a:bodyPr anchor="t" rtlCol="false" tIns="0" lIns="0" bIns="0" rIns="0">
            <a:spAutoFit/>
          </a:bodyPr>
          <a:lstStyle/>
          <a:p>
            <a:pPr algn="l" marL="604009" indent="-302005" lvl="1">
              <a:lnSpc>
                <a:spcPts val="3636"/>
              </a:lnSpc>
              <a:buFont typeface="Arial"/>
              <a:buChar char="•"/>
            </a:pPr>
            <a:r>
              <a:rPr lang="en-US" sz="2797">
                <a:solidFill>
                  <a:srgbClr val="FFFFFF"/>
                </a:solidFill>
                <a:latin typeface="Arial MT Pro"/>
                <a:ea typeface="Arial MT Pro"/>
                <a:cs typeface="Arial MT Pro"/>
                <a:sym typeface="Arial MT Pro"/>
              </a:rPr>
              <a:t>U</a:t>
            </a:r>
            <a:r>
              <a:rPr lang="en-US" sz="2797">
                <a:solidFill>
                  <a:srgbClr val="FFFFFF"/>
                </a:solidFill>
                <a:latin typeface="Arial MT Pro"/>
                <a:ea typeface="Arial MT Pro"/>
                <a:cs typeface="Arial MT Pro"/>
                <a:sym typeface="Arial MT Pro"/>
              </a:rPr>
              <a:t>se p</a:t>
            </a:r>
            <a:r>
              <a:rPr lang="en-US" sz="2797">
                <a:solidFill>
                  <a:srgbClr val="FFFFFF"/>
                </a:solidFill>
                <a:latin typeface="Arial MT Pro"/>
                <a:ea typeface="Arial MT Pro"/>
                <a:cs typeface="Arial MT Pro"/>
                <a:sym typeface="Arial MT Pro"/>
              </a:rPr>
              <a:t>auses</a:t>
            </a:r>
            <a:r>
              <a:rPr lang="en-US" sz="2797">
                <a:solidFill>
                  <a:srgbClr val="FFFFFF"/>
                </a:solidFill>
                <a:latin typeface="Arial MT Pro"/>
                <a:ea typeface="Arial MT Pro"/>
                <a:cs typeface="Arial MT Pro"/>
                <a:sym typeface="Arial MT Pro"/>
              </a:rPr>
              <a:t> eff</a:t>
            </a:r>
            <a:r>
              <a:rPr lang="en-US" sz="2797">
                <a:solidFill>
                  <a:srgbClr val="FFFFFF"/>
                </a:solidFill>
                <a:latin typeface="Arial MT Pro"/>
                <a:ea typeface="Arial MT Pro"/>
                <a:cs typeface="Arial MT Pro"/>
                <a:sym typeface="Arial MT Pro"/>
              </a:rPr>
              <a:t>ectively to emph</a:t>
            </a:r>
            <a:r>
              <a:rPr lang="en-US" sz="2797">
                <a:solidFill>
                  <a:srgbClr val="FFFFFF"/>
                </a:solidFill>
                <a:latin typeface="Arial MT Pro"/>
                <a:ea typeface="Arial MT Pro"/>
                <a:cs typeface="Arial MT Pro"/>
                <a:sym typeface="Arial MT Pro"/>
              </a:rPr>
              <a:t>asize ke</a:t>
            </a:r>
            <a:r>
              <a:rPr lang="en-US" sz="2797">
                <a:solidFill>
                  <a:srgbClr val="FFFFFF"/>
                </a:solidFill>
                <a:latin typeface="Arial MT Pro"/>
                <a:ea typeface="Arial MT Pro"/>
                <a:cs typeface="Arial MT Pro"/>
                <a:sym typeface="Arial MT Pro"/>
              </a:rPr>
              <a:t>y point</a:t>
            </a:r>
            <a:r>
              <a:rPr lang="en-US" sz="2797">
                <a:solidFill>
                  <a:srgbClr val="FFFFFF"/>
                </a:solidFill>
                <a:latin typeface="Arial MT Pro"/>
                <a:ea typeface="Arial MT Pro"/>
                <a:cs typeface="Arial MT Pro"/>
                <a:sym typeface="Arial MT Pro"/>
              </a:rPr>
              <a:t>s.</a:t>
            </a:r>
          </a:p>
          <a:p>
            <a:pPr algn="l">
              <a:lnSpc>
                <a:spcPts val="3636"/>
              </a:lnSpc>
            </a:pPr>
          </a:p>
          <a:p>
            <a:pPr algn="l" marL="604009" indent="-302005" lvl="1">
              <a:lnSpc>
                <a:spcPts val="3636"/>
              </a:lnSpc>
              <a:buFont typeface="Arial"/>
              <a:buChar char="•"/>
            </a:pPr>
            <a:r>
              <a:rPr lang="en-US" sz="2797">
                <a:solidFill>
                  <a:srgbClr val="FFFFFF"/>
                </a:solidFill>
                <a:latin typeface="Arial MT Pro"/>
                <a:ea typeface="Arial MT Pro"/>
                <a:cs typeface="Arial MT Pro"/>
                <a:sym typeface="Arial MT Pro"/>
              </a:rPr>
              <a:t>Use courteous phrases like “please” and “thank you.”</a:t>
            </a:r>
          </a:p>
          <a:p>
            <a:pPr algn="l">
              <a:lnSpc>
                <a:spcPts val="3636"/>
              </a:lnSpc>
            </a:pPr>
          </a:p>
          <a:p>
            <a:pPr algn="l" marL="604009" indent="-302005" lvl="1">
              <a:lnSpc>
                <a:spcPts val="3636"/>
              </a:lnSpc>
              <a:buFont typeface="Arial"/>
              <a:buChar char="•"/>
            </a:pPr>
            <a:r>
              <a:rPr lang="en-US" sz="2797">
                <a:solidFill>
                  <a:srgbClr val="FFFFFF"/>
                </a:solidFill>
                <a:latin typeface="Arial MT Pro"/>
                <a:ea typeface="Arial MT Pro"/>
                <a:cs typeface="Arial MT Pro"/>
                <a:sym typeface="Arial MT Pro"/>
              </a:rPr>
              <a:t>Avoid overly emotional or aggressive language.</a:t>
            </a:r>
          </a:p>
          <a:p>
            <a:pPr algn="l">
              <a:lnSpc>
                <a:spcPts val="3636"/>
              </a:lnSpc>
            </a:pPr>
          </a:p>
          <a:p>
            <a:pPr algn="l" marL="604009" indent="-302005" lvl="1">
              <a:lnSpc>
                <a:spcPts val="3636"/>
              </a:lnSpc>
              <a:buFont typeface="Arial"/>
              <a:buChar char="•"/>
            </a:pPr>
            <a:r>
              <a:rPr lang="en-US" sz="2797">
                <a:solidFill>
                  <a:srgbClr val="FFFFFF"/>
                </a:solidFill>
                <a:latin typeface="Arial MT Pro"/>
                <a:ea typeface="Arial MT Pro"/>
                <a:cs typeface="Arial MT Pro"/>
                <a:sym typeface="Arial MT Pro"/>
              </a:rPr>
              <a:t>S</a:t>
            </a:r>
            <a:r>
              <a:rPr lang="en-US" sz="2797">
                <a:solidFill>
                  <a:srgbClr val="FFFFFF"/>
                </a:solidFill>
                <a:latin typeface="Arial MT Pro"/>
                <a:ea typeface="Arial MT Pro"/>
                <a:cs typeface="Arial MT Pro"/>
                <a:sym typeface="Arial MT Pro"/>
              </a:rPr>
              <a:t>tay neutral and objective, especially in sensitive discussions.</a:t>
            </a:r>
          </a:p>
          <a:p>
            <a:pPr algn="l">
              <a:lnSpc>
                <a:spcPts val="3636"/>
              </a:lnSpc>
            </a:pPr>
          </a:p>
        </p:txBody>
      </p:sp>
    </p:spTree>
  </p:cSld>
  <p:clrMapOvr>
    <a:masterClrMapping/>
  </p:clrMapOvr>
  <p:transition spd="fast">
    <p:circle/>
  </p:transition>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1593398" y="1597647"/>
            <a:ext cx="10589272" cy="11265182"/>
          </a:xfrm>
          <a:custGeom>
            <a:avLst/>
            <a:gdLst/>
            <a:ahLst/>
            <a:cxnLst/>
            <a:rect r="r" b="b" t="t" l="l"/>
            <a:pathLst>
              <a:path h="11265182" w="10589272">
                <a:moveTo>
                  <a:pt x="0" y="0"/>
                </a:moveTo>
                <a:lnTo>
                  <a:pt x="10589272" y="0"/>
                </a:lnTo>
                <a:lnTo>
                  <a:pt x="10589272" y="11265182"/>
                </a:lnTo>
                <a:lnTo>
                  <a:pt x="0" y="11265182"/>
                </a:lnTo>
                <a:lnTo>
                  <a:pt x="0" y="0"/>
                </a:lnTo>
                <a:close/>
              </a:path>
            </a:pathLst>
          </a:custGeom>
          <a:blipFill>
            <a:blip r:embed="rId2">
              <a:alphaModFix amt="55000"/>
            </a:blip>
            <a:stretch>
              <a:fillRect l="0" t="0" r="0" b="0"/>
            </a:stretch>
          </a:blipFill>
        </p:spPr>
      </p:sp>
      <p:sp>
        <p:nvSpPr>
          <p:cNvPr name="Freeform 3" id="3"/>
          <p:cNvSpPr/>
          <p:nvPr/>
        </p:nvSpPr>
        <p:spPr>
          <a:xfrm flipH="false" flipV="false" rot="0">
            <a:off x="16699609" y="8568874"/>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TextBox 4" id="4"/>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grpSp>
        <p:nvGrpSpPr>
          <p:cNvPr name="Group 5" id="5"/>
          <p:cNvGrpSpPr/>
          <p:nvPr/>
        </p:nvGrpSpPr>
        <p:grpSpPr>
          <a:xfrm rot="0">
            <a:off x="1634073" y="2169717"/>
            <a:ext cx="7314881" cy="7356231"/>
            <a:chOff x="0" y="0"/>
            <a:chExt cx="1177564" cy="1184221"/>
          </a:xfrm>
        </p:grpSpPr>
        <p:sp>
          <p:nvSpPr>
            <p:cNvPr name="Freeform 6" id="6"/>
            <p:cNvSpPr/>
            <p:nvPr/>
          </p:nvSpPr>
          <p:spPr>
            <a:xfrm flipH="false" flipV="false" rot="0">
              <a:off x="0" y="0"/>
              <a:ext cx="1177564" cy="1184221"/>
            </a:xfrm>
            <a:custGeom>
              <a:avLst/>
              <a:gdLst/>
              <a:ahLst/>
              <a:cxnLst/>
              <a:rect r="r" b="b" t="t" l="l"/>
              <a:pathLst>
                <a:path h="1184221" w="1177564">
                  <a:moveTo>
                    <a:pt x="25401" y="0"/>
                  </a:moveTo>
                  <a:lnTo>
                    <a:pt x="1152163" y="0"/>
                  </a:lnTo>
                  <a:cubicBezTo>
                    <a:pt x="1158900" y="0"/>
                    <a:pt x="1165361" y="2676"/>
                    <a:pt x="1170124" y="7440"/>
                  </a:cubicBezTo>
                  <a:cubicBezTo>
                    <a:pt x="1174888" y="12203"/>
                    <a:pt x="1177564" y="18664"/>
                    <a:pt x="1177564" y="25401"/>
                  </a:cubicBezTo>
                  <a:lnTo>
                    <a:pt x="1177564" y="1158820"/>
                  </a:lnTo>
                  <a:cubicBezTo>
                    <a:pt x="1177564" y="1172848"/>
                    <a:pt x="1166192" y="1184221"/>
                    <a:pt x="1152163" y="1184221"/>
                  </a:cubicBezTo>
                  <a:lnTo>
                    <a:pt x="25401" y="1184221"/>
                  </a:lnTo>
                  <a:cubicBezTo>
                    <a:pt x="11372" y="1184221"/>
                    <a:pt x="0" y="1172848"/>
                    <a:pt x="0" y="1158820"/>
                  </a:cubicBezTo>
                  <a:lnTo>
                    <a:pt x="0" y="25401"/>
                  </a:lnTo>
                  <a:cubicBezTo>
                    <a:pt x="0" y="11372"/>
                    <a:pt x="11372" y="0"/>
                    <a:pt x="25401" y="0"/>
                  </a:cubicBezTo>
                  <a:close/>
                </a:path>
              </a:pathLst>
            </a:custGeom>
            <a:solidFill>
              <a:srgbClr val="0E06E5"/>
            </a:solidFill>
            <a:ln w="9525" cap="rnd">
              <a:solidFill>
                <a:srgbClr val="000000"/>
              </a:solidFill>
              <a:prstDash val="solid"/>
              <a:round/>
            </a:ln>
          </p:spPr>
        </p:sp>
        <p:sp>
          <p:nvSpPr>
            <p:cNvPr name="TextBox 7" id="7"/>
            <p:cNvSpPr txBox="true"/>
            <p:nvPr/>
          </p:nvSpPr>
          <p:spPr>
            <a:xfrm>
              <a:off x="0" y="-38100"/>
              <a:ext cx="1177564" cy="1222321"/>
            </a:xfrm>
            <a:prstGeom prst="rect">
              <a:avLst/>
            </a:prstGeom>
          </p:spPr>
          <p:txBody>
            <a:bodyPr anchor="ctr" rtlCol="false" tIns="50800" lIns="50800" bIns="50800" rIns="50800"/>
            <a:lstStyle/>
            <a:p>
              <a:pPr algn="ctr">
                <a:lnSpc>
                  <a:spcPts val="2378"/>
                </a:lnSpc>
              </a:pPr>
            </a:p>
          </p:txBody>
        </p:sp>
      </p:grpSp>
      <p:sp>
        <p:nvSpPr>
          <p:cNvPr name="TextBox 8" id="8"/>
          <p:cNvSpPr txBox="true"/>
          <p:nvPr/>
        </p:nvSpPr>
        <p:spPr>
          <a:xfrm rot="0">
            <a:off x="1749129" y="2405222"/>
            <a:ext cx="7008568" cy="6908195"/>
          </a:xfrm>
          <a:prstGeom prst="rect">
            <a:avLst/>
          </a:prstGeom>
        </p:spPr>
        <p:txBody>
          <a:bodyPr anchor="t" rtlCol="false" tIns="0" lIns="0" bIns="0" rIns="0">
            <a:spAutoFit/>
          </a:bodyPr>
          <a:lstStyle/>
          <a:p>
            <a:pPr algn="l" marL="604009" indent="-302005" lvl="1">
              <a:lnSpc>
                <a:spcPts val="3636"/>
              </a:lnSpc>
              <a:buFont typeface="Arial"/>
              <a:buChar char="•"/>
            </a:pPr>
            <a:r>
              <a:rPr lang="en-US" b="true" sz="2797">
                <a:solidFill>
                  <a:srgbClr val="FDFF0E"/>
                </a:solidFill>
                <a:latin typeface="Arial MT Pro Bold"/>
                <a:ea typeface="Arial MT Pro Bold"/>
                <a:cs typeface="Arial MT Pro Bold"/>
                <a:sym typeface="Arial MT Pro Bold"/>
              </a:rPr>
              <a:t>What it means:</a:t>
            </a:r>
            <a:r>
              <a:rPr lang="en-US" sz="2797">
                <a:solidFill>
                  <a:srgbClr val="FFFFFF"/>
                </a:solidFill>
                <a:latin typeface="Arial MT Pro"/>
                <a:ea typeface="Arial MT Pro"/>
                <a:cs typeface="Arial MT Pro"/>
                <a:sym typeface="Arial MT Pro"/>
              </a:rPr>
              <a:t> Expressing your message in</a:t>
            </a:r>
            <a:r>
              <a:rPr lang="en-US" sz="2797">
                <a:solidFill>
                  <a:srgbClr val="FFFFFF"/>
                </a:solidFill>
                <a:latin typeface="Arial MT Pro"/>
                <a:ea typeface="Arial MT Pro"/>
                <a:cs typeface="Arial MT Pro"/>
                <a:sym typeface="Arial MT Pro"/>
              </a:rPr>
              <a:t> a straightforward, easy-to-understand way without unnecessary jargon or filler.</a:t>
            </a:r>
          </a:p>
          <a:p>
            <a:pPr algn="l">
              <a:lnSpc>
                <a:spcPts val="3636"/>
              </a:lnSpc>
            </a:pPr>
          </a:p>
          <a:p>
            <a:pPr algn="l" marL="604009" indent="-302005" lvl="1">
              <a:lnSpc>
                <a:spcPts val="3636"/>
              </a:lnSpc>
              <a:buFont typeface="Arial"/>
              <a:buChar char="•"/>
            </a:pPr>
            <a:r>
              <a:rPr lang="en-US" b="true" sz="2797">
                <a:solidFill>
                  <a:srgbClr val="FDFF0E"/>
                </a:solidFill>
                <a:latin typeface="Arial MT Pro Bold"/>
                <a:ea typeface="Arial MT Pro Bold"/>
                <a:cs typeface="Arial MT Pro Bold"/>
                <a:sym typeface="Arial MT Pro Bold"/>
              </a:rPr>
              <a:t>Why it matters:</a:t>
            </a:r>
            <a:r>
              <a:rPr lang="en-US" sz="2797">
                <a:solidFill>
                  <a:srgbClr val="FFFFFF"/>
                </a:solidFill>
                <a:latin typeface="Arial MT Pro"/>
                <a:ea typeface="Arial MT Pro"/>
                <a:cs typeface="Arial MT Pro"/>
                <a:sym typeface="Arial MT Pro"/>
              </a:rPr>
              <a:t> People tune out when me</a:t>
            </a:r>
            <a:r>
              <a:rPr lang="en-US" sz="2797">
                <a:solidFill>
                  <a:srgbClr val="FFFFFF"/>
                </a:solidFill>
                <a:latin typeface="Arial MT Pro"/>
                <a:ea typeface="Arial MT Pro"/>
                <a:cs typeface="Arial MT Pro"/>
                <a:sym typeface="Arial MT Pro"/>
              </a:rPr>
              <a:t>ssages are vagu</a:t>
            </a:r>
            <a:r>
              <a:rPr lang="en-US" sz="2797">
                <a:solidFill>
                  <a:srgbClr val="FFFFFF"/>
                </a:solidFill>
                <a:latin typeface="Arial MT Pro"/>
                <a:ea typeface="Arial MT Pro"/>
                <a:cs typeface="Arial MT Pro"/>
                <a:sym typeface="Arial MT Pro"/>
              </a:rPr>
              <a:t>e or long-winded. Clea</a:t>
            </a:r>
            <a:r>
              <a:rPr lang="en-US" sz="2797">
                <a:solidFill>
                  <a:srgbClr val="FFFFFF"/>
                </a:solidFill>
                <a:latin typeface="Arial MT Pro"/>
                <a:ea typeface="Arial MT Pro"/>
                <a:cs typeface="Arial MT Pro"/>
                <a:sym typeface="Arial MT Pro"/>
              </a:rPr>
              <a:t>r communication save</a:t>
            </a:r>
            <a:r>
              <a:rPr lang="en-US" sz="2797">
                <a:solidFill>
                  <a:srgbClr val="FFFFFF"/>
                </a:solidFill>
                <a:latin typeface="Arial MT Pro"/>
                <a:ea typeface="Arial MT Pro"/>
                <a:cs typeface="Arial MT Pro"/>
                <a:sym typeface="Arial MT Pro"/>
              </a:rPr>
              <a:t>s time and prevents misunderstandings.</a:t>
            </a:r>
          </a:p>
          <a:p>
            <a:pPr algn="l" marL="604009" indent="-302005" lvl="1">
              <a:lnSpc>
                <a:spcPts val="3636"/>
              </a:lnSpc>
              <a:buFont typeface="Arial"/>
              <a:buChar char="•"/>
            </a:pPr>
          </a:p>
          <a:p>
            <a:pPr algn="l" marL="604009" indent="-302005" lvl="1">
              <a:lnSpc>
                <a:spcPts val="3636"/>
              </a:lnSpc>
              <a:buFont typeface="Arial"/>
              <a:buChar char="•"/>
            </a:pPr>
            <a:r>
              <a:rPr lang="en-US" b="true" sz="2797">
                <a:solidFill>
                  <a:srgbClr val="FDFF0E"/>
                </a:solidFill>
                <a:latin typeface="Arial MT Pro Bold"/>
                <a:ea typeface="Arial MT Pro Bold"/>
                <a:cs typeface="Arial MT Pro Bold"/>
                <a:sym typeface="Arial MT Pro Bold"/>
              </a:rPr>
              <a:t>Example:</a:t>
            </a:r>
            <a:r>
              <a:rPr lang="en-US" sz="2797">
                <a:solidFill>
                  <a:srgbClr val="FFFFFF"/>
                </a:solidFill>
                <a:latin typeface="Arial MT Pro"/>
                <a:ea typeface="Arial MT Pro"/>
                <a:cs typeface="Arial MT Pro"/>
                <a:sym typeface="Arial MT Pro"/>
              </a:rPr>
              <a:t> I</a:t>
            </a:r>
            <a:r>
              <a:rPr lang="en-US" sz="2797">
                <a:solidFill>
                  <a:srgbClr val="FFFFFF"/>
                </a:solidFill>
                <a:latin typeface="Arial MT Pro"/>
                <a:ea typeface="Arial MT Pro"/>
                <a:cs typeface="Arial MT Pro"/>
                <a:sym typeface="Arial MT Pro"/>
              </a:rPr>
              <a:t>nstead</a:t>
            </a:r>
            <a:r>
              <a:rPr lang="en-US" sz="2797">
                <a:solidFill>
                  <a:srgbClr val="FFFFFF"/>
                </a:solidFill>
                <a:latin typeface="Arial MT Pro"/>
                <a:ea typeface="Arial MT Pro"/>
                <a:cs typeface="Arial MT Pro"/>
                <a:sym typeface="Arial MT Pro"/>
              </a:rPr>
              <a:t> of say</a:t>
            </a:r>
            <a:r>
              <a:rPr lang="en-US" sz="2797">
                <a:solidFill>
                  <a:srgbClr val="FFFFFF"/>
                </a:solidFill>
                <a:latin typeface="Arial MT Pro"/>
                <a:ea typeface="Arial MT Pro"/>
                <a:cs typeface="Arial MT Pro"/>
                <a:sym typeface="Arial MT Pro"/>
              </a:rPr>
              <a:t>ing, “We might want to c</a:t>
            </a:r>
            <a:r>
              <a:rPr lang="en-US" sz="2797">
                <a:solidFill>
                  <a:srgbClr val="FFFFFF"/>
                </a:solidFill>
                <a:latin typeface="Arial MT Pro"/>
                <a:ea typeface="Arial MT Pro"/>
                <a:cs typeface="Arial MT Pro"/>
                <a:sym typeface="Arial MT Pro"/>
              </a:rPr>
              <a:t>onsider possibly adjusting th</a:t>
            </a:r>
            <a:r>
              <a:rPr lang="en-US" sz="2797">
                <a:solidFill>
                  <a:srgbClr val="FFFFFF"/>
                </a:solidFill>
                <a:latin typeface="Arial MT Pro"/>
                <a:ea typeface="Arial MT Pro"/>
                <a:cs typeface="Arial MT Pro"/>
                <a:sym typeface="Arial MT Pro"/>
              </a:rPr>
              <a:t>e timeline,” say,</a:t>
            </a:r>
            <a:r>
              <a:rPr lang="en-US" sz="2797">
                <a:solidFill>
                  <a:srgbClr val="FFFFFF"/>
                </a:solidFill>
                <a:latin typeface="Arial MT Pro"/>
                <a:ea typeface="Arial MT Pro"/>
                <a:cs typeface="Arial MT Pro"/>
                <a:sym typeface="Arial MT Pro"/>
              </a:rPr>
              <a:t> “Let’s move</a:t>
            </a:r>
            <a:r>
              <a:rPr lang="en-US" sz="2797">
                <a:solidFill>
                  <a:srgbClr val="FFFFFF"/>
                </a:solidFill>
                <a:latin typeface="Arial MT Pro"/>
                <a:ea typeface="Arial MT Pro"/>
                <a:cs typeface="Arial MT Pro"/>
                <a:sym typeface="Arial MT Pro"/>
              </a:rPr>
              <a:t> </a:t>
            </a:r>
            <a:r>
              <a:rPr lang="en-US" sz="2797">
                <a:solidFill>
                  <a:srgbClr val="FFFFFF"/>
                </a:solidFill>
                <a:latin typeface="Arial MT Pro"/>
                <a:ea typeface="Arial MT Pro"/>
                <a:cs typeface="Arial MT Pro"/>
                <a:sym typeface="Arial MT Pro"/>
              </a:rPr>
              <a:t>the deadlin</a:t>
            </a:r>
            <a:r>
              <a:rPr lang="en-US" sz="2797">
                <a:solidFill>
                  <a:srgbClr val="FFFFFF"/>
                </a:solidFill>
                <a:latin typeface="Arial MT Pro"/>
                <a:ea typeface="Arial MT Pro"/>
                <a:cs typeface="Arial MT Pro"/>
                <a:sym typeface="Arial MT Pro"/>
              </a:rPr>
              <a:t>e to</a:t>
            </a:r>
            <a:r>
              <a:rPr lang="en-US" sz="2797">
                <a:solidFill>
                  <a:srgbClr val="FFFFFF"/>
                </a:solidFill>
                <a:latin typeface="Arial MT Pro"/>
                <a:ea typeface="Arial MT Pro"/>
                <a:cs typeface="Arial MT Pro"/>
                <a:sym typeface="Arial MT Pro"/>
              </a:rPr>
              <a:t> Fr</a:t>
            </a:r>
            <a:r>
              <a:rPr lang="en-US" sz="2797">
                <a:solidFill>
                  <a:srgbClr val="FFFFFF"/>
                </a:solidFill>
                <a:latin typeface="Arial MT Pro"/>
                <a:ea typeface="Arial MT Pro"/>
                <a:cs typeface="Arial MT Pro"/>
                <a:sym typeface="Arial MT Pro"/>
              </a:rPr>
              <a:t>iday</a:t>
            </a:r>
            <a:r>
              <a:rPr lang="en-US" sz="2797">
                <a:solidFill>
                  <a:srgbClr val="FFFFFF"/>
                </a:solidFill>
                <a:latin typeface="Arial MT Pro"/>
                <a:ea typeface="Arial MT Pro"/>
                <a:cs typeface="Arial MT Pro"/>
                <a:sym typeface="Arial MT Pro"/>
              </a:rPr>
              <a:t>.</a:t>
            </a:r>
          </a:p>
          <a:p>
            <a:pPr algn="l">
              <a:lnSpc>
                <a:spcPts val="3636"/>
              </a:lnSpc>
            </a:pPr>
          </a:p>
        </p:txBody>
      </p:sp>
      <p:grpSp>
        <p:nvGrpSpPr>
          <p:cNvPr name="Group 9" id="9"/>
          <p:cNvGrpSpPr/>
          <p:nvPr/>
        </p:nvGrpSpPr>
        <p:grpSpPr>
          <a:xfrm rot="0">
            <a:off x="1634073" y="519500"/>
            <a:ext cx="14784736" cy="801435"/>
            <a:chOff x="0" y="0"/>
            <a:chExt cx="2088158" cy="113193"/>
          </a:xfrm>
        </p:grpSpPr>
        <p:sp>
          <p:nvSpPr>
            <p:cNvPr name="Freeform 10" id="10"/>
            <p:cNvSpPr/>
            <p:nvPr/>
          </p:nvSpPr>
          <p:spPr>
            <a:xfrm flipH="false" flipV="false" rot="0">
              <a:off x="0" y="0"/>
              <a:ext cx="2088158" cy="113193"/>
            </a:xfrm>
            <a:custGeom>
              <a:avLst/>
              <a:gdLst/>
              <a:ahLst/>
              <a:cxnLst/>
              <a:rect r="r" b="b" t="t" l="l"/>
              <a:pathLst>
                <a:path h="113193" w="2088158">
                  <a:moveTo>
                    <a:pt x="11520" y="0"/>
                  </a:moveTo>
                  <a:lnTo>
                    <a:pt x="2076638" y="0"/>
                  </a:lnTo>
                  <a:cubicBezTo>
                    <a:pt x="2083000" y="0"/>
                    <a:pt x="2088158" y="5158"/>
                    <a:pt x="2088158" y="11520"/>
                  </a:cubicBezTo>
                  <a:lnTo>
                    <a:pt x="2088158" y="101672"/>
                  </a:lnTo>
                  <a:cubicBezTo>
                    <a:pt x="2088158" y="108035"/>
                    <a:pt x="2083000" y="113193"/>
                    <a:pt x="2076638" y="113193"/>
                  </a:cubicBezTo>
                  <a:lnTo>
                    <a:pt x="11520" y="113193"/>
                  </a:lnTo>
                  <a:cubicBezTo>
                    <a:pt x="5158" y="113193"/>
                    <a:pt x="0" y="108035"/>
                    <a:pt x="0" y="101672"/>
                  </a:cubicBezTo>
                  <a:lnTo>
                    <a:pt x="0" y="11520"/>
                  </a:lnTo>
                  <a:cubicBezTo>
                    <a:pt x="0" y="5158"/>
                    <a:pt x="5158" y="0"/>
                    <a:pt x="11520" y="0"/>
                  </a:cubicBezTo>
                  <a:close/>
                </a:path>
              </a:pathLst>
            </a:custGeom>
            <a:solidFill>
              <a:srgbClr val="38B6FF">
                <a:alpha val="71765"/>
              </a:srgbClr>
            </a:solidFill>
            <a:ln w="9525" cap="rnd">
              <a:solidFill>
                <a:srgbClr val="000000">
                  <a:alpha val="71765"/>
                </a:srgbClr>
              </a:solidFill>
              <a:prstDash val="solid"/>
              <a:round/>
            </a:ln>
          </p:spPr>
        </p:sp>
        <p:sp>
          <p:nvSpPr>
            <p:cNvPr name="TextBox 11" id="11"/>
            <p:cNvSpPr txBox="true"/>
            <p:nvPr/>
          </p:nvSpPr>
          <p:spPr>
            <a:xfrm>
              <a:off x="0" y="0"/>
              <a:ext cx="2088158" cy="113193"/>
            </a:xfrm>
            <a:prstGeom prst="rect">
              <a:avLst/>
            </a:prstGeom>
          </p:spPr>
          <p:txBody>
            <a:bodyPr anchor="ctr" rtlCol="false" tIns="50800" lIns="50800" bIns="50800" rIns="50800"/>
            <a:lstStyle/>
            <a:p>
              <a:pPr algn="ctr">
                <a:lnSpc>
                  <a:spcPts val="2378"/>
                </a:lnSpc>
              </a:pPr>
            </a:p>
          </p:txBody>
        </p:sp>
      </p:grpSp>
      <p:sp>
        <p:nvSpPr>
          <p:cNvPr name="TextBox 12" id="12"/>
          <p:cNvSpPr txBox="true"/>
          <p:nvPr/>
        </p:nvSpPr>
        <p:spPr>
          <a:xfrm rot="0">
            <a:off x="2425965" y="561720"/>
            <a:ext cx="13436070" cy="650092"/>
          </a:xfrm>
          <a:prstGeom prst="rect">
            <a:avLst/>
          </a:prstGeom>
        </p:spPr>
        <p:txBody>
          <a:bodyPr anchor="t" rtlCol="false" tIns="0" lIns="0" bIns="0" rIns="0">
            <a:spAutoFit/>
          </a:bodyPr>
          <a:lstStyle/>
          <a:p>
            <a:pPr algn="ctr">
              <a:lnSpc>
                <a:spcPts val="4630"/>
              </a:lnSpc>
            </a:pPr>
            <a:r>
              <a:rPr lang="en-US" b="true" sz="3561">
                <a:solidFill>
                  <a:srgbClr val="FFFFFF"/>
                </a:solidFill>
                <a:latin typeface="Arial MT Pro Bold"/>
                <a:ea typeface="Arial MT Pro Bold"/>
                <a:cs typeface="Arial MT Pro Bold"/>
                <a:sym typeface="Arial MT Pro Bold"/>
              </a:rPr>
              <a:t>The Core</a:t>
            </a:r>
            <a:r>
              <a:rPr lang="en-US" b="true" sz="3561">
                <a:solidFill>
                  <a:srgbClr val="FFFFFF"/>
                </a:solidFill>
                <a:latin typeface="Arial MT Pro Bold"/>
                <a:ea typeface="Arial MT Pro Bold"/>
                <a:cs typeface="Arial MT Pro Bold"/>
                <a:sym typeface="Arial MT Pro Bold"/>
              </a:rPr>
              <a:t> Elemen</a:t>
            </a:r>
            <a:r>
              <a:rPr lang="en-US" b="true" sz="3561">
                <a:solidFill>
                  <a:srgbClr val="FFFFFF"/>
                </a:solidFill>
                <a:latin typeface="Arial MT Pro Bold"/>
                <a:ea typeface="Arial MT Pro Bold"/>
                <a:cs typeface="Arial MT Pro Bold"/>
                <a:sym typeface="Arial MT Pro Bold"/>
              </a:rPr>
              <a:t>ts of Effective Verbal Communication:</a:t>
            </a:r>
          </a:p>
        </p:txBody>
      </p:sp>
      <p:sp>
        <p:nvSpPr>
          <p:cNvPr name="TextBox 13" id="13"/>
          <p:cNvSpPr txBox="true"/>
          <p:nvPr/>
        </p:nvSpPr>
        <p:spPr>
          <a:xfrm rot="0">
            <a:off x="1634073" y="1506178"/>
            <a:ext cx="13436070" cy="650092"/>
          </a:xfrm>
          <a:prstGeom prst="rect">
            <a:avLst/>
          </a:prstGeom>
        </p:spPr>
        <p:txBody>
          <a:bodyPr anchor="t" rtlCol="false" tIns="0" lIns="0" bIns="0" rIns="0">
            <a:spAutoFit/>
          </a:bodyPr>
          <a:lstStyle/>
          <a:p>
            <a:pPr algn="l">
              <a:lnSpc>
                <a:spcPts val="4630"/>
              </a:lnSpc>
            </a:pPr>
            <a:r>
              <a:rPr lang="en-US" sz="3561" b="true">
                <a:solidFill>
                  <a:srgbClr val="FFFFFF"/>
                </a:solidFill>
                <a:latin typeface="Arial MT Pro Bold"/>
                <a:ea typeface="Arial MT Pro Bold"/>
                <a:cs typeface="Arial MT Pro Bold"/>
                <a:sym typeface="Arial MT Pro Bold"/>
              </a:rPr>
              <a:t>C</a:t>
            </a:r>
            <a:r>
              <a:rPr lang="en-US" b="true" sz="3561">
                <a:solidFill>
                  <a:srgbClr val="FFFFFF"/>
                </a:solidFill>
                <a:latin typeface="Arial MT Pro Bold"/>
                <a:ea typeface="Arial MT Pro Bold"/>
                <a:cs typeface="Arial MT Pro Bold"/>
                <a:sym typeface="Arial MT Pro Bold"/>
              </a:rPr>
              <a:t>lar</a:t>
            </a:r>
            <a:r>
              <a:rPr lang="en-US" b="true" sz="3561">
                <a:solidFill>
                  <a:srgbClr val="FFFFFF"/>
                </a:solidFill>
                <a:latin typeface="Arial MT Pro Bold"/>
                <a:ea typeface="Arial MT Pro Bold"/>
                <a:cs typeface="Arial MT Pro Bold"/>
                <a:sym typeface="Arial MT Pro Bold"/>
              </a:rPr>
              <a:t>ity &amp; Conciseness:</a:t>
            </a:r>
          </a:p>
        </p:txBody>
      </p:sp>
      <p:grpSp>
        <p:nvGrpSpPr>
          <p:cNvPr name="Group 14" id="14"/>
          <p:cNvGrpSpPr/>
          <p:nvPr/>
        </p:nvGrpSpPr>
        <p:grpSpPr>
          <a:xfrm rot="0">
            <a:off x="9449932" y="2169717"/>
            <a:ext cx="7314881" cy="7356231"/>
            <a:chOff x="0" y="0"/>
            <a:chExt cx="1177564" cy="1184221"/>
          </a:xfrm>
        </p:grpSpPr>
        <p:sp>
          <p:nvSpPr>
            <p:cNvPr name="Freeform 15" id="15"/>
            <p:cNvSpPr/>
            <p:nvPr/>
          </p:nvSpPr>
          <p:spPr>
            <a:xfrm flipH="false" flipV="false" rot="0">
              <a:off x="0" y="0"/>
              <a:ext cx="1177564" cy="1184221"/>
            </a:xfrm>
            <a:custGeom>
              <a:avLst/>
              <a:gdLst/>
              <a:ahLst/>
              <a:cxnLst/>
              <a:rect r="r" b="b" t="t" l="l"/>
              <a:pathLst>
                <a:path h="1184221" w="1177564">
                  <a:moveTo>
                    <a:pt x="25401" y="0"/>
                  </a:moveTo>
                  <a:lnTo>
                    <a:pt x="1152163" y="0"/>
                  </a:lnTo>
                  <a:cubicBezTo>
                    <a:pt x="1158900" y="0"/>
                    <a:pt x="1165361" y="2676"/>
                    <a:pt x="1170124" y="7440"/>
                  </a:cubicBezTo>
                  <a:cubicBezTo>
                    <a:pt x="1174888" y="12203"/>
                    <a:pt x="1177564" y="18664"/>
                    <a:pt x="1177564" y="25401"/>
                  </a:cubicBezTo>
                  <a:lnTo>
                    <a:pt x="1177564" y="1158820"/>
                  </a:lnTo>
                  <a:cubicBezTo>
                    <a:pt x="1177564" y="1172848"/>
                    <a:pt x="1166192" y="1184221"/>
                    <a:pt x="1152163" y="1184221"/>
                  </a:cubicBezTo>
                  <a:lnTo>
                    <a:pt x="25401" y="1184221"/>
                  </a:lnTo>
                  <a:cubicBezTo>
                    <a:pt x="11372" y="1184221"/>
                    <a:pt x="0" y="1172848"/>
                    <a:pt x="0" y="1158820"/>
                  </a:cubicBezTo>
                  <a:lnTo>
                    <a:pt x="0" y="25401"/>
                  </a:lnTo>
                  <a:cubicBezTo>
                    <a:pt x="0" y="11372"/>
                    <a:pt x="11372" y="0"/>
                    <a:pt x="25401" y="0"/>
                  </a:cubicBezTo>
                  <a:close/>
                </a:path>
              </a:pathLst>
            </a:custGeom>
            <a:solidFill>
              <a:srgbClr val="0E06E5"/>
            </a:solidFill>
            <a:ln w="9525" cap="rnd">
              <a:solidFill>
                <a:srgbClr val="000000"/>
              </a:solidFill>
              <a:prstDash val="solid"/>
              <a:round/>
            </a:ln>
          </p:spPr>
        </p:sp>
        <p:sp>
          <p:nvSpPr>
            <p:cNvPr name="TextBox 16" id="16"/>
            <p:cNvSpPr txBox="true"/>
            <p:nvPr/>
          </p:nvSpPr>
          <p:spPr>
            <a:xfrm>
              <a:off x="0" y="-38100"/>
              <a:ext cx="1177564" cy="1222321"/>
            </a:xfrm>
            <a:prstGeom prst="rect">
              <a:avLst/>
            </a:prstGeom>
          </p:spPr>
          <p:txBody>
            <a:bodyPr anchor="ctr" rtlCol="false" tIns="50800" lIns="50800" bIns="50800" rIns="50800"/>
            <a:lstStyle/>
            <a:p>
              <a:pPr algn="ctr">
                <a:lnSpc>
                  <a:spcPts val="2378"/>
                </a:lnSpc>
              </a:pPr>
            </a:p>
          </p:txBody>
        </p:sp>
      </p:grpSp>
      <p:sp>
        <p:nvSpPr>
          <p:cNvPr name="TextBox 17" id="17"/>
          <p:cNvSpPr txBox="true"/>
          <p:nvPr/>
        </p:nvSpPr>
        <p:spPr>
          <a:xfrm rot="0">
            <a:off x="9564988" y="2405222"/>
            <a:ext cx="7008568" cy="5993795"/>
          </a:xfrm>
          <a:prstGeom prst="rect">
            <a:avLst/>
          </a:prstGeom>
        </p:spPr>
        <p:txBody>
          <a:bodyPr anchor="t" rtlCol="false" tIns="0" lIns="0" bIns="0" rIns="0">
            <a:spAutoFit/>
          </a:bodyPr>
          <a:lstStyle/>
          <a:p>
            <a:pPr algn="l" marL="604009" indent="-302005" lvl="1">
              <a:lnSpc>
                <a:spcPts val="3636"/>
              </a:lnSpc>
              <a:buFont typeface="Arial"/>
              <a:buChar char="•"/>
            </a:pPr>
            <a:r>
              <a:rPr lang="en-US" b="true" sz="2797">
                <a:solidFill>
                  <a:srgbClr val="FDFF0E"/>
                </a:solidFill>
                <a:latin typeface="Arial MT Pro Bold"/>
                <a:ea typeface="Arial MT Pro Bold"/>
                <a:cs typeface="Arial MT Pro Bold"/>
                <a:sym typeface="Arial MT Pro Bold"/>
              </a:rPr>
              <a:t>What it means: </a:t>
            </a:r>
            <a:r>
              <a:rPr lang="en-US" sz="2797">
                <a:solidFill>
                  <a:srgbClr val="FFFFFF"/>
                </a:solidFill>
                <a:latin typeface="Arial MT Pro"/>
                <a:ea typeface="Arial MT Pro"/>
                <a:cs typeface="Arial MT Pro"/>
                <a:sym typeface="Arial MT Pro"/>
              </a:rPr>
              <a:t>Body language, facial expressions, eye cont</a:t>
            </a:r>
            <a:r>
              <a:rPr lang="en-US" sz="2797">
                <a:solidFill>
                  <a:srgbClr val="FFFFFF"/>
                </a:solidFill>
                <a:latin typeface="Arial MT Pro"/>
                <a:ea typeface="Arial MT Pro"/>
                <a:cs typeface="Arial MT Pro"/>
                <a:sym typeface="Arial MT Pro"/>
              </a:rPr>
              <a:t>act, posture, and gestures that accompany your words.</a:t>
            </a:r>
          </a:p>
          <a:p>
            <a:pPr algn="l">
              <a:lnSpc>
                <a:spcPts val="3636"/>
              </a:lnSpc>
            </a:pPr>
          </a:p>
          <a:p>
            <a:pPr algn="l" marL="604009" indent="-302005" lvl="1">
              <a:lnSpc>
                <a:spcPts val="3636"/>
              </a:lnSpc>
              <a:buFont typeface="Arial"/>
              <a:buChar char="•"/>
            </a:pPr>
            <a:r>
              <a:rPr lang="en-US" b="true" sz="2797">
                <a:solidFill>
                  <a:srgbClr val="FDFF0E"/>
                </a:solidFill>
                <a:latin typeface="Arial MT Pro Bold"/>
                <a:ea typeface="Arial MT Pro Bold"/>
                <a:cs typeface="Arial MT Pro Bold"/>
                <a:sym typeface="Arial MT Pro Bold"/>
              </a:rPr>
              <a:t>Why it matters:</a:t>
            </a:r>
            <a:r>
              <a:rPr lang="en-US" sz="2797">
                <a:solidFill>
                  <a:srgbClr val="FFFFFF"/>
                </a:solidFill>
                <a:latin typeface="Arial MT Pro"/>
                <a:ea typeface="Arial MT Pro"/>
                <a:cs typeface="Arial MT Pro"/>
                <a:sym typeface="Arial MT Pro"/>
              </a:rPr>
              <a:t> Nonverbal signals often </a:t>
            </a:r>
            <a:r>
              <a:rPr lang="en-US" sz="2797">
                <a:solidFill>
                  <a:srgbClr val="FFFFFF"/>
                </a:solidFill>
                <a:latin typeface="Arial MT Pro"/>
                <a:ea typeface="Arial MT Pro"/>
                <a:cs typeface="Arial MT Pro"/>
                <a:sym typeface="Arial MT Pro"/>
              </a:rPr>
              <a:t>speak loud</a:t>
            </a:r>
            <a:r>
              <a:rPr lang="en-US" sz="2797">
                <a:solidFill>
                  <a:srgbClr val="FFFFFF"/>
                </a:solidFill>
                <a:latin typeface="Arial MT Pro"/>
                <a:ea typeface="Arial MT Pro"/>
                <a:cs typeface="Arial MT Pro"/>
                <a:sym typeface="Arial MT Pro"/>
              </a:rPr>
              <a:t>er than words and can reinforce—or contradict—your message.</a:t>
            </a:r>
          </a:p>
          <a:p>
            <a:pPr algn="l">
              <a:lnSpc>
                <a:spcPts val="3636"/>
              </a:lnSpc>
            </a:pPr>
          </a:p>
          <a:p>
            <a:pPr algn="l" marL="604009" indent="-302005" lvl="1">
              <a:lnSpc>
                <a:spcPts val="3636"/>
              </a:lnSpc>
              <a:buFont typeface="Arial"/>
              <a:buChar char="•"/>
            </a:pPr>
            <a:r>
              <a:rPr lang="en-US" b="true" sz="2797">
                <a:solidFill>
                  <a:srgbClr val="FDFF0E"/>
                </a:solidFill>
                <a:latin typeface="Arial MT Pro Bold"/>
                <a:ea typeface="Arial MT Pro Bold"/>
                <a:cs typeface="Arial MT Pro Bold"/>
                <a:sym typeface="Arial MT Pro Bold"/>
              </a:rPr>
              <a:t>Example:</a:t>
            </a:r>
            <a:r>
              <a:rPr lang="en-US" sz="2797">
                <a:solidFill>
                  <a:srgbClr val="FFFFFF"/>
                </a:solidFill>
                <a:latin typeface="Arial MT Pro"/>
                <a:ea typeface="Arial MT Pro"/>
                <a:cs typeface="Arial MT Pro"/>
                <a:sym typeface="Arial MT Pro"/>
              </a:rPr>
              <a:t> Maintaining eye contact while speaking shows confidence and sincerity; crossed arms may signal defensiveness.</a:t>
            </a:r>
          </a:p>
          <a:p>
            <a:pPr algn="l">
              <a:lnSpc>
                <a:spcPts val="3636"/>
              </a:lnSpc>
            </a:pPr>
          </a:p>
        </p:txBody>
      </p:sp>
      <p:sp>
        <p:nvSpPr>
          <p:cNvPr name="TextBox 18" id="18"/>
          <p:cNvSpPr txBox="true"/>
          <p:nvPr/>
        </p:nvSpPr>
        <p:spPr>
          <a:xfrm rot="0">
            <a:off x="9449932" y="1506178"/>
            <a:ext cx="13436070" cy="650092"/>
          </a:xfrm>
          <a:prstGeom prst="rect">
            <a:avLst/>
          </a:prstGeom>
        </p:spPr>
        <p:txBody>
          <a:bodyPr anchor="t" rtlCol="false" tIns="0" lIns="0" bIns="0" rIns="0">
            <a:spAutoFit/>
          </a:bodyPr>
          <a:lstStyle/>
          <a:p>
            <a:pPr algn="l">
              <a:lnSpc>
                <a:spcPts val="4630"/>
              </a:lnSpc>
            </a:pPr>
            <a:r>
              <a:rPr lang="en-US" sz="3561" b="true">
                <a:solidFill>
                  <a:srgbClr val="FFFFFF"/>
                </a:solidFill>
                <a:latin typeface="Arial MT Pro Bold"/>
                <a:ea typeface="Arial MT Pro Bold"/>
                <a:cs typeface="Arial MT Pro Bold"/>
                <a:sym typeface="Arial MT Pro Bold"/>
              </a:rPr>
              <a:t>Nonverb</a:t>
            </a:r>
            <a:r>
              <a:rPr lang="en-US" b="true" sz="3561">
                <a:solidFill>
                  <a:srgbClr val="FFFFFF"/>
                </a:solidFill>
                <a:latin typeface="Arial MT Pro Bold"/>
                <a:ea typeface="Arial MT Pro Bold"/>
                <a:cs typeface="Arial MT Pro Bold"/>
                <a:sym typeface="Arial MT Pro Bold"/>
              </a:rPr>
              <a:t>al</a:t>
            </a:r>
            <a:r>
              <a:rPr lang="en-US" b="true" sz="3561">
                <a:solidFill>
                  <a:srgbClr val="FFFFFF"/>
                </a:solidFill>
                <a:latin typeface="Arial MT Pro Bold"/>
                <a:ea typeface="Arial MT Pro Bold"/>
                <a:cs typeface="Arial MT Pro Bold"/>
                <a:sym typeface="Arial MT Pro Bold"/>
              </a:rPr>
              <a:t> Cues:</a:t>
            </a:r>
          </a:p>
        </p:txBody>
      </p:sp>
    </p:spTree>
  </p:cSld>
  <p:clrMapOvr>
    <a:masterClrMapping/>
  </p:clrMapOvr>
  <p:transition spd="fast">
    <p:circle/>
  </p:transition>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1593398" y="1597647"/>
            <a:ext cx="10589272" cy="11265182"/>
          </a:xfrm>
          <a:custGeom>
            <a:avLst/>
            <a:gdLst/>
            <a:ahLst/>
            <a:cxnLst/>
            <a:rect r="r" b="b" t="t" l="l"/>
            <a:pathLst>
              <a:path h="11265182" w="10589272">
                <a:moveTo>
                  <a:pt x="0" y="0"/>
                </a:moveTo>
                <a:lnTo>
                  <a:pt x="10589272" y="0"/>
                </a:lnTo>
                <a:lnTo>
                  <a:pt x="10589272" y="11265182"/>
                </a:lnTo>
                <a:lnTo>
                  <a:pt x="0" y="11265182"/>
                </a:lnTo>
                <a:lnTo>
                  <a:pt x="0" y="0"/>
                </a:lnTo>
                <a:close/>
              </a:path>
            </a:pathLst>
          </a:custGeom>
          <a:blipFill>
            <a:blip r:embed="rId2">
              <a:alphaModFix amt="55000"/>
            </a:blip>
            <a:stretch>
              <a:fillRect l="0" t="0" r="0" b="0"/>
            </a:stretch>
          </a:blipFill>
        </p:spPr>
      </p:sp>
      <p:sp>
        <p:nvSpPr>
          <p:cNvPr name="Freeform 3" id="3"/>
          <p:cNvSpPr/>
          <p:nvPr/>
        </p:nvSpPr>
        <p:spPr>
          <a:xfrm flipH="false" flipV="false" rot="0">
            <a:off x="16699609" y="8568874"/>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TextBox 4" id="4"/>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grpSp>
        <p:nvGrpSpPr>
          <p:cNvPr name="Group 5" id="5"/>
          <p:cNvGrpSpPr/>
          <p:nvPr/>
        </p:nvGrpSpPr>
        <p:grpSpPr>
          <a:xfrm rot="0">
            <a:off x="1634073" y="2268013"/>
            <a:ext cx="7314881" cy="7356231"/>
            <a:chOff x="0" y="0"/>
            <a:chExt cx="1177564" cy="1184221"/>
          </a:xfrm>
        </p:grpSpPr>
        <p:sp>
          <p:nvSpPr>
            <p:cNvPr name="Freeform 6" id="6"/>
            <p:cNvSpPr/>
            <p:nvPr/>
          </p:nvSpPr>
          <p:spPr>
            <a:xfrm flipH="false" flipV="false" rot="0">
              <a:off x="0" y="0"/>
              <a:ext cx="1177564" cy="1184221"/>
            </a:xfrm>
            <a:custGeom>
              <a:avLst/>
              <a:gdLst/>
              <a:ahLst/>
              <a:cxnLst/>
              <a:rect r="r" b="b" t="t" l="l"/>
              <a:pathLst>
                <a:path h="1184221" w="1177564">
                  <a:moveTo>
                    <a:pt x="25401" y="0"/>
                  </a:moveTo>
                  <a:lnTo>
                    <a:pt x="1152163" y="0"/>
                  </a:lnTo>
                  <a:cubicBezTo>
                    <a:pt x="1158900" y="0"/>
                    <a:pt x="1165361" y="2676"/>
                    <a:pt x="1170124" y="7440"/>
                  </a:cubicBezTo>
                  <a:cubicBezTo>
                    <a:pt x="1174888" y="12203"/>
                    <a:pt x="1177564" y="18664"/>
                    <a:pt x="1177564" y="25401"/>
                  </a:cubicBezTo>
                  <a:lnTo>
                    <a:pt x="1177564" y="1158820"/>
                  </a:lnTo>
                  <a:cubicBezTo>
                    <a:pt x="1177564" y="1172848"/>
                    <a:pt x="1166192" y="1184221"/>
                    <a:pt x="1152163" y="1184221"/>
                  </a:cubicBezTo>
                  <a:lnTo>
                    <a:pt x="25401" y="1184221"/>
                  </a:lnTo>
                  <a:cubicBezTo>
                    <a:pt x="11372" y="1184221"/>
                    <a:pt x="0" y="1172848"/>
                    <a:pt x="0" y="1158820"/>
                  </a:cubicBezTo>
                  <a:lnTo>
                    <a:pt x="0" y="25401"/>
                  </a:lnTo>
                  <a:cubicBezTo>
                    <a:pt x="0" y="11372"/>
                    <a:pt x="11372" y="0"/>
                    <a:pt x="25401" y="0"/>
                  </a:cubicBezTo>
                  <a:close/>
                </a:path>
              </a:pathLst>
            </a:custGeom>
            <a:solidFill>
              <a:srgbClr val="0E06E5"/>
            </a:solidFill>
            <a:ln w="9525" cap="rnd">
              <a:solidFill>
                <a:srgbClr val="000000"/>
              </a:solidFill>
              <a:prstDash val="solid"/>
              <a:round/>
            </a:ln>
          </p:spPr>
        </p:sp>
        <p:sp>
          <p:nvSpPr>
            <p:cNvPr name="TextBox 7" id="7"/>
            <p:cNvSpPr txBox="true"/>
            <p:nvPr/>
          </p:nvSpPr>
          <p:spPr>
            <a:xfrm>
              <a:off x="0" y="-38100"/>
              <a:ext cx="1177564" cy="1222321"/>
            </a:xfrm>
            <a:prstGeom prst="rect">
              <a:avLst/>
            </a:prstGeom>
          </p:spPr>
          <p:txBody>
            <a:bodyPr anchor="ctr" rtlCol="false" tIns="50800" lIns="50800" bIns="50800" rIns="50800"/>
            <a:lstStyle/>
            <a:p>
              <a:pPr algn="ctr">
                <a:lnSpc>
                  <a:spcPts val="2378"/>
                </a:lnSpc>
              </a:pPr>
            </a:p>
          </p:txBody>
        </p:sp>
      </p:grpSp>
      <p:sp>
        <p:nvSpPr>
          <p:cNvPr name="TextBox 8" id="8"/>
          <p:cNvSpPr txBox="true"/>
          <p:nvPr/>
        </p:nvSpPr>
        <p:spPr>
          <a:xfrm rot="0">
            <a:off x="1634073" y="2677768"/>
            <a:ext cx="7008568" cy="6450995"/>
          </a:xfrm>
          <a:prstGeom prst="rect">
            <a:avLst/>
          </a:prstGeom>
        </p:spPr>
        <p:txBody>
          <a:bodyPr anchor="t" rtlCol="false" tIns="0" lIns="0" bIns="0" rIns="0">
            <a:spAutoFit/>
          </a:bodyPr>
          <a:lstStyle/>
          <a:p>
            <a:pPr algn="l" marL="604009" indent="-302005" lvl="1">
              <a:lnSpc>
                <a:spcPts val="3636"/>
              </a:lnSpc>
              <a:buFont typeface="Arial"/>
              <a:buChar char="•"/>
            </a:pPr>
            <a:r>
              <a:rPr lang="en-US" b="true" sz="2797">
                <a:solidFill>
                  <a:srgbClr val="FDFF0E"/>
                </a:solidFill>
                <a:latin typeface="Arial MT Pro Bold"/>
                <a:ea typeface="Arial MT Pro Bold"/>
                <a:cs typeface="Arial MT Pro Bold"/>
                <a:sym typeface="Arial MT Pro Bold"/>
              </a:rPr>
              <a:t>What it means:</a:t>
            </a:r>
            <a:r>
              <a:rPr lang="en-US" sz="2797">
                <a:solidFill>
                  <a:srgbClr val="FFFFFF"/>
                </a:solidFill>
                <a:latin typeface="Arial MT Pro"/>
                <a:ea typeface="Arial MT Pro"/>
                <a:cs typeface="Arial MT Pro"/>
                <a:sym typeface="Arial MT Pro"/>
              </a:rPr>
              <a:t> The emotional quality</a:t>
            </a:r>
            <a:r>
              <a:rPr lang="en-US" sz="2797">
                <a:solidFill>
                  <a:srgbClr val="FFFFFF"/>
                </a:solidFill>
                <a:latin typeface="Arial MT Pro"/>
                <a:ea typeface="Arial MT Pro"/>
                <a:cs typeface="Arial MT Pro"/>
                <a:sym typeface="Arial MT Pro"/>
              </a:rPr>
              <a:t> of your voice—how you say something, not just what you say.</a:t>
            </a:r>
          </a:p>
          <a:p>
            <a:pPr algn="l">
              <a:lnSpc>
                <a:spcPts val="3636"/>
              </a:lnSpc>
            </a:pPr>
          </a:p>
          <a:p>
            <a:pPr algn="l" marL="604009" indent="-302005" lvl="1">
              <a:lnSpc>
                <a:spcPts val="3636"/>
              </a:lnSpc>
              <a:buFont typeface="Arial"/>
              <a:buChar char="•"/>
            </a:pPr>
            <a:r>
              <a:rPr lang="en-US" b="true" sz="2797">
                <a:solidFill>
                  <a:srgbClr val="FDFF0E"/>
                </a:solidFill>
                <a:latin typeface="Arial MT Pro Bold"/>
                <a:ea typeface="Arial MT Pro Bold"/>
                <a:cs typeface="Arial MT Pro Bold"/>
                <a:sym typeface="Arial MT Pro Bold"/>
              </a:rPr>
              <a:t>Why it matters:</a:t>
            </a:r>
            <a:r>
              <a:rPr lang="en-US" sz="2797">
                <a:solidFill>
                  <a:srgbClr val="FFFFFF"/>
                </a:solidFill>
                <a:latin typeface="Arial MT Pro"/>
                <a:ea typeface="Arial MT Pro"/>
                <a:cs typeface="Arial MT Pro"/>
                <a:sym typeface="Arial MT Pro"/>
              </a:rPr>
              <a:t> Tone can con</a:t>
            </a:r>
            <a:r>
              <a:rPr lang="en-US" sz="2797">
                <a:solidFill>
                  <a:srgbClr val="FFFFFF"/>
                </a:solidFill>
                <a:latin typeface="Arial MT Pro"/>
                <a:ea typeface="Arial MT Pro"/>
                <a:cs typeface="Arial MT Pro"/>
                <a:sym typeface="Arial MT Pro"/>
              </a:rPr>
              <a:t>v</a:t>
            </a:r>
            <a:r>
              <a:rPr lang="en-US" sz="2797">
                <a:solidFill>
                  <a:srgbClr val="FFFFFF"/>
                </a:solidFill>
                <a:latin typeface="Arial MT Pro"/>
                <a:ea typeface="Arial MT Pro"/>
                <a:cs typeface="Arial MT Pro"/>
                <a:sym typeface="Arial MT Pro"/>
              </a:rPr>
              <a:t>ey confidence, empathy, urgency, or frustration. It shapes how your message is received.</a:t>
            </a:r>
          </a:p>
          <a:p>
            <a:pPr algn="l">
              <a:lnSpc>
                <a:spcPts val="3636"/>
              </a:lnSpc>
            </a:pPr>
          </a:p>
          <a:p>
            <a:pPr algn="l" marL="604009" indent="-302005" lvl="1">
              <a:lnSpc>
                <a:spcPts val="3636"/>
              </a:lnSpc>
              <a:buFont typeface="Arial"/>
              <a:buChar char="•"/>
            </a:pPr>
            <a:r>
              <a:rPr lang="en-US" b="true" sz="2797">
                <a:solidFill>
                  <a:srgbClr val="FDFF0E"/>
                </a:solidFill>
                <a:latin typeface="Arial MT Pro Bold"/>
                <a:ea typeface="Arial MT Pro Bold"/>
                <a:cs typeface="Arial MT Pro Bold"/>
                <a:sym typeface="Arial MT Pro Bold"/>
              </a:rPr>
              <a:t>Example: </a:t>
            </a:r>
            <a:r>
              <a:rPr lang="en-US" sz="2797">
                <a:solidFill>
                  <a:srgbClr val="FFFFFF"/>
                </a:solidFill>
                <a:latin typeface="Arial MT Pro"/>
                <a:ea typeface="Arial MT Pro"/>
                <a:cs typeface="Arial MT Pro"/>
                <a:sym typeface="Arial MT Pro"/>
              </a:rPr>
              <a:t>A calm, reassuring tone during a crisis can de-escalate tension, while a firm tone in a meeting can assert leadership.</a:t>
            </a:r>
          </a:p>
          <a:p>
            <a:pPr algn="l">
              <a:lnSpc>
                <a:spcPts val="3636"/>
              </a:lnSpc>
            </a:pPr>
          </a:p>
        </p:txBody>
      </p:sp>
      <p:grpSp>
        <p:nvGrpSpPr>
          <p:cNvPr name="Group 9" id="9"/>
          <p:cNvGrpSpPr/>
          <p:nvPr/>
        </p:nvGrpSpPr>
        <p:grpSpPr>
          <a:xfrm rot="0">
            <a:off x="1634073" y="519500"/>
            <a:ext cx="14784736" cy="801435"/>
            <a:chOff x="0" y="0"/>
            <a:chExt cx="2088158" cy="113193"/>
          </a:xfrm>
        </p:grpSpPr>
        <p:sp>
          <p:nvSpPr>
            <p:cNvPr name="Freeform 10" id="10"/>
            <p:cNvSpPr/>
            <p:nvPr/>
          </p:nvSpPr>
          <p:spPr>
            <a:xfrm flipH="false" flipV="false" rot="0">
              <a:off x="0" y="0"/>
              <a:ext cx="2088158" cy="113193"/>
            </a:xfrm>
            <a:custGeom>
              <a:avLst/>
              <a:gdLst/>
              <a:ahLst/>
              <a:cxnLst/>
              <a:rect r="r" b="b" t="t" l="l"/>
              <a:pathLst>
                <a:path h="113193" w="2088158">
                  <a:moveTo>
                    <a:pt x="11520" y="0"/>
                  </a:moveTo>
                  <a:lnTo>
                    <a:pt x="2076638" y="0"/>
                  </a:lnTo>
                  <a:cubicBezTo>
                    <a:pt x="2083000" y="0"/>
                    <a:pt x="2088158" y="5158"/>
                    <a:pt x="2088158" y="11520"/>
                  </a:cubicBezTo>
                  <a:lnTo>
                    <a:pt x="2088158" y="101672"/>
                  </a:lnTo>
                  <a:cubicBezTo>
                    <a:pt x="2088158" y="108035"/>
                    <a:pt x="2083000" y="113193"/>
                    <a:pt x="2076638" y="113193"/>
                  </a:cubicBezTo>
                  <a:lnTo>
                    <a:pt x="11520" y="113193"/>
                  </a:lnTo>
                  <a:cubicBezTo>
                    <a:pt x="5158" y="113193"/>
                    <a:pt x="0" y="108035"/>
                    <a:pt x="0" y="101672"/>
                  </a:cubicBezTo>
                  <a:lnTo>
                    <a:pt x="0" y="11520"/>
                  </a:lnTo>
                  <a:cubicBezTo>
                    <a:pt x="0" y="5158"/>
                    <a:pt x="5158" y="0"/>
                    <a:pt x="11520" y="0"/>
                  </a:cubicBezTo>
                  <a:close/>
                </a:path>
              </a:pathLst>
            </a:custGeom>
            <a:solidFill>
              <a:srgbClr val="38B6FF">
                <a:alpha val="71765"/>
              </a:srgbClr>
            </a:solidFill>
            <a:ln w="9525" cap="rnd">
              <a:solidFill>
                <a:srgbClr val="000000">
                  <a:alpha val="71765"/>
                </a:srgbClr>
              </a:solidFill>
              <a:prstDash val="solid"/>
              <a:round/>
            </a:ln>
          </p:spPr>
        </p:sp>
        <p:sp>
          <p:nvSpPr>
            <p:cNvPr name="TextBox 11" id="11"/>
            <p:cNvSpPr txBox="true"/>
            <p:nvPr/>
          </p:nvSpPr>
          <p:spPr>
            <a:xfrm>
              <a:off x="0" y="0"/>
              <a:ext cx="2088158" cy="113193"/>
            </a:xfrm>
            <a:prstGeom prst="rect">
              <a:avLst/>
            </a:prstGeom>
          </p:spPr>
          <p:txBody>
            <a:bodyPr anchor="ctr" rtlCol="false" tIns="50800" lIns="50800" bIns="50800" rIns="50800"/>
            <a:lstStyle/>
            <a:p>
              <a:pPr algn="ctr">
                <a:lnSpc>
                  <a:spcPts val="2378"/>
                </a:lnSpc>
              </a:pPr>
            </a:p>
          </p:txBody>
        </p:sp>
      </p:grpSp>
      <p:sp>
        <p:nvSpPr>
          <p:cNvPr name="TextBox 12" id="12"/>
          <p:cNvSpPr txBox="true"/>
          <p:nvPr/>
        </p:nvSpPr>
        <p:spPr>
          <a:xfrm rot="0">
            <a:off x="2425965" y="561720"/>
            <a:ext cx="13436070" cy="650092"/>
          </a:xfrm>
          <a:prstGeom prst="rect">
            <a:avLst/>
          </a:prstGeom>
        </p:spPr>
        <p:txBody>
          <a:bodyPr anchor="t" rtlCol="false" tIns="0" lIns="0" bIns="0" rIns="0">
            <a:spAutoFit/>
          </a:bodyPr>
          <a:lstStyle/>
          <a:p>
            <a:pPr algn="ctr">
              <a:lnSpc>
                <a:spcPts val="4630"/>
              </a:lnSpc>
            </a:pPr>
            <a:r>
              <a:rPr lang="en-US" b="true" sz="3561">
                <a:solidFill>
                  <a:srgbClr val="FFFFFF"/>
                </a:solidFill>
                <a:latin typeface="Arial MT Pro Bold"/>
                <a:ea typeface="Arial MT Pro Bold"/>
                <a:cs typeface="Arial MT Pro Bold"/>
                <a:sym typeface="Arial MT Pro Bold"/>
              </a:rPr>
              <a:t>The Core</a:t>
            </a:r>
            <a:r>
              <a:rPr lang="en-US" b="true" sz="3561">
                <a:solidFill>
                  <a:srgbClr val="FFFFFF"/>
                </a:solidFill>
                <a:latin typeface="Arial MT Pro Bold"/>
                <a:ea typeface="Arial MT Pro Bold"/>
                <a:cs typeface="Arial MT Pro Bold"/>
                <a:sym typeface="Arial MT Pro Bold"/>
              </a:rPr>
              <a:t> Elemen</a:t>
            </a:r>
            <a:r>
              <a:rPr lang="en-US" b="true" sz="3561">
                <a:solidFill>
                  <a:srgbClr val="FFFFFF"/>
                </a:solidFill>
                <a:latin typeface="Arial MT Pro Bold"/>
                <a:ea typeface="Arial MT Pro Bold"/>
                <a:cs typeface="Arial MT Pro Bold"/>
                <a:sym typeface="Arial MT Pro Bold"/>
              </a:rPr>
              <a:t>ts of Effective Verbal Communication:</a:t>
            </a:r>
          </a:p>
        </p:txBody>
      </p:sp>
      <p:sp>
        <p:nvSpPr>
          <p:cNvPr name="TextBox 13" id="13"/>
          <p:cNvSpPr txBox="true"/>
          <p:nvPr/>
        </p:nvSpPr>
        <p:spPr>
          <a:xfrm rot="0">
            <a:off x="1634073" y="1506178"/>
            <a:ext cx="13436070" cy="650092"/>
          </a:xfrm>
          <a:prstGeom prst="rect">
            <a:avLst/>
          </a:prstGeom>
        </p:spPr>
        <p:txBody>
          <a:bodyPr anchor="t" rtlCol="false" tIns="0" lIns="0" bIns="0" rIns="0">
            <a:spAutoFit/>
          </a:bodyPr>
          <a:lstStyle/>
          <a:p>
            <a:pPr algn="l">
              <a:lnSpc>
                <a:spcPts val="4630"/>
              </a:lnSpc>
            </a:pPr>
            <a:r>
              <a:rPr lang="en-US" sz="3561" b="true">
                <a:solidFill>
                  <a:srgbClr val="FFFFFF"/>
                </a:solidFill>
                <a:latin typeface="Arial MT Pro Bold"/>
                <a:ea typeface="Arial MT Pro Bold"/>
                <a:cs typeface="Arial MT Pro Bold"/>
                <a:sym typeface="Arial MT Pro Bold"/>
              </a:rPr>
              <a:t>Tone</a:t>
            </a:r>
            <a:r>
              <a:rPr lang="en-US" b="true" sz="3561">
                <a:solidFill>
                  <a:srgbClr val="FFFFFF"/>
                </a:solidFill>
                <a:latin typeface="Arial MT Pro Bold"/>
                <a:ea typeface="Arial MT Pro Bold"/>
                <a:cs typeface="Arial MT Pro Bold"/>
                <a:sym typeface="Arial MT Pro Bold"/>
              </a:rPr>
              <a:t> &amp; Delivery:</a:t>
            </a:r>
          </a:p>
        </p:txBody>
      </p:sp>
      <p:grpSp>
        <p:nvGrpSpPr>
          <p:cNvPr name="Group 14" id="14"/>
          <p:cNvGrpSpPr/>
          <p:nvPr/>
        </p:nvGrpSpPr>
        <p:grpSpPr>
          <a:xfrm rot="0">
            <a:off x="9449932" y="2169717"/>
            <a:ext cx="7314881" cy="7356231"/>
            <a:chOff x="0" y="0"/>
            <a:chExt cx="1177564" cy="1184221"/>
          </a:xfrm>
        </p:grpSpPr>
        <p:sp>
          <p:nvSpPr>
            <p:cNvPr name="Freeform 15" id="15"/>
            <p:cNvSpPr/>
            <p:nvPr/>
          </p:nvSpPr>
          <p:spPr>
            <a:xfrm flipH="false" flipV="false" rot="0">
              <a:off x="0" y="0"/>
              <a:ext cx="1177564" cy="1184221"/>
            </a:xfrm>
            <a:custGeom>
              <a:avLst/>
              <a:gdLst/>
              <a:ahLst/>
              <a:cxnLst/>
              <a:rect r="r" b="b" t="t" l="l"/>
              <a:pathLst>
                <a:path h="1184221" w="1177564">
                  <a:moveTo>
                    <a:pt x="25401" y="0"/>
                  </a:moveTo>
                  <a:lnTo>
                    <a:pt x="1152163" y="0"/>
                  </a:lnTo>
                  <a:cubicBezTo>
                    <a:pt x="1158900" y="0"/>
                    <a:pt x="1165361" y="2676"/>
                    <a:pt x="1170124" y="7440"/>
                  </a:cubicBezTo>
                  <a:cubicBezTo>
                    <a:pt x="1174888" y="12203"/>
                    <a:pt x="1177564" y="18664"/>
                    <a:pt x="1177564" y="25401"/>
                  </a:cubicBezTo>
                  <a:lnTo>
                    <a:pt x="1177564" y="1158820"/>
                  </a:lnTo>
                  <a:cubicBezTo>
                    <a:pt x="1177564" y="1172848"/>
                    <a:pt x="1166192" y="1184221"/>
                    <a:pt x="1152163" y="1184221"/>
                  </a:cubicBezTo>
                  <a:lnTo>
                    <a:pt x="25401" y="1184221"/>
                  </a:lnTo>
                  <a:cubicBezTo>
                    <a:pt x="11372" y="1184221"/>
                    <a:pt x="0" y="1172848"/>
                    <a:pt x="0" y="1158820"/>
                  </a:cubicBezTo>
                  <a:lnTo>
                    <a:pt x="0" y="25401"/>
                  </a:lnTo>
                  <a:cubicBezTo>
                    <a:pt x="0" y="11372"/>
                    <a:pt x="11372" y="0"/>
                    <a:pt x="25401" y="0"/>
                  </a:cubicBezTo>
                  <a:close/>
                </a:path>
              </a:pathLst>
            </a:custGeom>
            <a:solidFill>
              <a:srgbClr val="0E06E5"/>
            </a:solidFill>
            <a:ln w="9525" cap="rnd">
              <a:solidFill>
                <a:srgbClr val="000000"/>
              </a:solidFill>
              <a:prstDash val="solid"/>
              <a:round/>
            </a:ln>
          </p:spPr>
        </p:sp>
        <p:sp>
          <p:nvSpPr>
            <p:cNvPr name="TextBox 16" id="16"/>
            <p:cNvSpPr txBox="true"/>
            <p:nvPr/>
          </p:nvSpPr>
          <p:spPr>
            <a:xfrm>
              <a:off x="0" y="-38100"/>
              <a:ext cx="1177564" cy="1222321"/>
            </a:xfrm>
            <a:prstGeom prst="rect">
              <a:avLst/>
            </a:prstGeom>
          </p:spPr>
          <p:txBody>
            <a:bodyPr anchor="ctr" rtlCol="false" tIns="50800" lIns="50800" bIns="50800" rIns="50800"/>
            <a:lstStyle/>
            <a:p>
              <a:pPr algn="ctr">
                <a:lnSpc>
                  <a:spcPts val="2378"/>
                </a:lnSpc>
              </a:pPr>
            </a:p>
          </p:txBody>
        </p:sp>
      </p:grpSp>
      <p:sp>
        <p:nvSpPr>
          <p:cNvPr name="TextBox 17" id="17"/>
          <p:cNvSpPr txBox="true"/>
          <p:nvPr/>
        </p:nvSpPr>
        <p:spPr>
          <a:xfrm rot="0">
            <a:off x="9603088" y="2677768"/>
            <a:ext cx="7008568" cy="5536595"/>
          </a:xfrm>
          <a:prstGeom prst="rect">
            <a:avLst/>
          </a:prstGeom>
        </p:spPr>
        <p:txBody>
          <a:bodyPr anchor="t" rtlCol="false" tIns="0" lIns="0" bIns="0" rIns="0">
            <a:spAutoFit/>
          </a:bodyPr>
          <a:lstStyle/>
          <a:p>
            <a:pPr algn="l" marL="604009" indent="-302005" lvl="1">
              <a:lnSpc>
                <a:spcPts val="3636"/>
              </a:lnSpc>
              <a:buFont typeface="Arial"/>
              <a:buChar char="•"/>
            </a:pPr>
            <a:r>
              <a:rPr lang="en-US" b="true" sz="2797">
                <a:solidFill>
                  <a:srgbClr val="FDFF0E"/>
                </a:solidFill>
                <a:latin typeface="Arial MT Pro Bold"/>
                <a:ea typeface="Arial MT Pro Bold"/>
                <a:cs typeface="Arial MT Pro Bold"/>
                <a:sym typeface="Arial MT Pro Bold"/>
              </a:rPr>
              <a:t>What it means:</a:t>
            </a:r>
            <a:r>
              <a:rPr lang="en-US" sz="2797">
                <a:solidFill>
                  <a:srgbClr val="FFFFFF"/>
                </a:solidFill>
                <a:latin typeface="Arial MT Pro"/>
                <a:ea typeface="Arial MT Pro"/>
                <a:cs typeface="Arial MT Pro"/>
                <a:sym typeface="Arial MT Pro"/>
              </a:rPr>
              <a:t> Adjusting your communication style based on your </a:t>
            </a:r>
            <a:r>
              <a:rPr lang="en-US" sz="2797">
                <a:solidFill>
                  <a:srgbClr val="FFFFFF"/>
                </a:solidFill>
                <a:latin typeface="Arial MT Pro"/>
                <a:ea typeface="Arial MT Pro"/>
                <a:cs typeface="Arial MT Pro"/>
                <a:sym typeface="Arial MT Pro"/>
              </a:rPr>
              <a:t>audience, setting, and situation.</a:t>
            </a:r>
          </a:p>
          <a:p>
            <a:pPr algn="l">
              <a:lnSpc>
                <a:spcPts val="3636"/>
              </a:lnSpc>
            </a:pPr>
          </a:p>
          <a:p>
            <a:pPr algn="l" marL="604009" indent="-302005" lvl="1">
              <a:lnSpc>
                <a:spcPts val="3636"/>
              </a:lnSpc>
              <a:buFont typeface="Arial"/>
              <a:buChar char="•"/>
            </a:pPr>
            <a:r>
              <a:rPr lang="en-US" b="true" sz="2797">
                <a:solidFill>
                  <a:srgbClr val="FDFF0E"/>
                </a:solidFill>
                <a:latin typeface="Arial MT Pro Bold"/>
                <a:ea typeface="Arial MT Pro Bold"/>
                <a:cs typeface="Arial MT Pro Bold"/>
                <a:sym typeface="Arial MT Pro Bold"/>
              </a:rPr>
              <a:t>Why it matters:</a:t>
            </a:r>
            <a:r>
              <a:rPr lang="en-US" sz="2797">
                <a:solidFill>
                  <a:srgbClr val="FFFFFF"/>
                </a:solidFill>
                <a:latin typeface="Arial MT Pro"/>
                <a:ea typeface="Arial MT Pro"/>
                <a:cs typeface="Arial MT Pro"/>
                <a:sym typeface="Arial MT Pro"/>
              </a:rPr>
              <a:t> Different context</a:t>
            </a:r>
            <a:r>
              <a:rPr lang="en-US" sz="2797">
                <a:solidFill>
                  <a:srgbClr val="FFFFFF"/>
                </a:solidFill>
                <a:latin typeface="Arial MT Pro"/>
                <a:ea typeface="Arial MT Pro"/>
                <a:cs typeface="Arial MT Pro"/>
                <a:sym typeface="Arial MT Pro"/>
              </a:rPr>
              <a:t>s require diff</a:t>
            </a:r>
            <a:r>
              <a:rPr lang="en-US" sz="2797">
                <a:solidFill>
                  <a:srgbClr val="FFFFFF"/>
                </a:solidFill>
                <a:latin typeface="Arial MT Pro"/>
                <a:ea typeface="Arial MT Pro"/>
                <a:cs typeface="Arial MT Pro"/>
                <a:sym typeface="Arial MT Pro"/>
              </a:rPr>
              <a:t>erent approaches. Flexibility ensures your message resonates.</a:t>
            </a:r>
          </a:p>
          <a:p>
            <a:pPr algn="l">
              <a:lnSpc>
                <a:spcPts val="3636"/>
              </a:lnSpc>
            </a:pPr>
          </a:p>
          <a:p>
            <a:pPr algn="l" marL="604009" indent="-302005" lvl="1">
              <a:lnSpc>
                <a:spcPts val="3636"/>
              </a:lnSpc>
              <a:buFont typeface="Arial"/>
              <a:buChar char="•"/>
            </a:pPr>
            <a:r>
              <a:rPr lang="en-US" b="true" sz="2797">
                <a:solidFill>
                  <a:srgbClr val="FDFF0E"/>
                </a:solidFill>
                <a:latin typeface="Arial MT Pro Bold"/>
                <a:ea typeface="Arial MT Pro Bold"/>
                <a:cs typeface="Arial MT Pro Bold"/>
                <a:sym typeface="Arial MT Pro Bold"/>
              </a:rPr>
              <a:t>Example:</a:t>
            </a:r>
            <a:r>
              <a:rPr lang="en-US" sz="2797">
                <a:solidFill>
                  <a:srgbClr val="FFFFFF"/>
                </a:solidFill>
                <a:latin typeface="Arial MT Pro"/>
                <a:ea typeface="Arial MT Pro"/>
                <a:cs typeface="Arial MT Pro"/>
                <a:sym typeface="Arial MT Pro"/>
              </a:rPr>
              <a:t> You might use formal language in a boardroom, but a more relaxed tone in a team huddle.</a:t>
            </a:r>
          </a:p>
          <a:p>
            <a:pPr algn="l">
              <a:lnSpc>
                <a:spcPts val="3636"/>
              </a:lnSpc>
            </a:pPr>
          </a:p>
        </p:txBody>
      </p:sp>
      <p:sp>
        <p:nvSpPr>
          <p:cNvPr name="TextBox 18" id="18"/>
          <p:cNvSpPr txBox="true"/>
          <p:nvPr/>
        </p:nvSpPr>
        <p:spPr>
          <a:xfrm rot="0">
            <a:off x="9449932" y="1506178"/>
            <a:ext cx="13436070" cy="650092"/>
          </a:xfrm>
          <a:prstGeom prst="rect">
            <a:avLst/>
          </a:prstGeom>
        </p:spPr>
        <p:txBody>
          <a:bodyPr anchor="t" rtlCol="false" tIns="0" lIns="0" bIns="0" rIns="0">
            <a:spAutoFit/>
          </a:bodyPr>
          <a:lstStyle/>
          <a:p>
            <a:pPr algn="l">
              <a:lnSpc>
                <a:spcPts val="4630"/>
              </a:lnSpc>
            </a:pPr>
            <a:r>
              <a:rPr lang="en-US" sz="3561" b="true">
                <a:solidFill>
                  <a:srgbClr val="FFFFFF"/>
                </a:solidFill>
                <a:latin typeface="Arial MT Pro Bold"/>
                <a:ea typeface="Arial MT Pro Bold"/>
                <a:cs typeface="Arial MT Pro Bold"/>
                <a:sym typeface="Arial MT Pro Bold"/>
              </a:rPr>
              <a:t>Adaptabi</a:t>
            </a:r>
            <a:r>
              <a:rPr lang="en-US" b="true" sz="3561">
                <a:solidFill>
                  <a:srgbClr val="FFFFFF"/>
                </a:solidFill>
                <a:latin typeface="Arial MT Pro Bold"/>
                <a:ea typeface="Arial MT Pro Bold"/>
                <a:cs typeface="Arial MT Pro Bold"/>
                <a:sym typeface="Arial MT Pro Bold"/>
              </a:rPr>
              <a:t>lity:</a:t>
            </a:r>
          </a:p>
        </p:txBody>
      </p:sp>
    </p:spTree>
  </p:cSld>
  <p:clrMapOvr>
    <a:masterClrMapping/>
  </p:clrMapOvr>
  <p:transition spd="fast">
    <p:circle/>
  </p:transition>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1562704" y="1213969"/>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grpSp>
        <p:nvGrpSpPr>
          <p:cNvPr name="Group 3" id="3"/>
          <p:cNvGrpSpPr/>
          <p:nvPr/>
        </p:nvGrpSpPr>
        <p:grpSpPr>
          <a:xfrm rot="0">
            <a:off x="1664767" y="2068157"/>
            <a:ext cx="14658198" cy="6799667"/>
            <a:chOff x="0" y="0"/>
            <a:chExt cx="2070286" cy="960367"/>
          </a:xfrm>
        </p:grpSpPr>
        <p:sp>
          <p:nvSpPr>
            <p:cNvPr name="Freeform 4" id="4"/>
            <p:cNvSpPr/>
            <p:nvPr/>
          </p:nvSpPr>
          <p:spPr>
            <a:xfrm flipH="false" flipV="false" rot="0">
              <a:off x="0" y="0"/>
              <a:ext cx="2070286" cy="960367"/>
            </a:xfrm>
            <a:custGeom>
              <a:avLst/>
              <a:gdLst/>
              <a:ahLst/>
              <a:cxnLst/>
              <a:rect r="r" b="b" t="t" l="l"/>
              <a:pathLst>
                <a:path h="960367" w="2070286">
                  <a:moveTo>
                    <a:pt x="11620" y="0"/>
                  </a:moveTo>
                  <a:lnTo>
                    <a:pt x="2058666" y="0"/>
                  </a:lnTo>
                  <a:cubicBezTo>
                    <a:pt x="2065083" y="0"/>
                    <a:pt x="2070286" y="5202"/>
                    <a:pt x="2070286" y="11620"/>
                  </a:cubicBezTo>
                  <a:lnTo>
                    <a:pt x="2070286" y="948748"/>
                  </a:lnTo>
                  <a:cubicBezTo>
                    <a:pt x="2070286" y="955165"/>
                    <a:pt x="2065083" y="960367"/>
                    <a:pt x="2058666" y="960367"/>
                  </a:cubicBezTo>
                  <a:lnTo>
                    <a:pt x="11620" y="960367"/>
                  </a:lnTo>
                  <a:cubicBezTo>
                    <a:pt x="5202" y="960367"/>
                    <a:pt x="0" y="955165"/>
                    <a:pt x="0" y="948748"/>
                  </a:cubicBezTo>
                  <a:lnTo>
                    <a:pt x="0" y="11620"/>
                  </a:lnTo>
                  <a:cubicBezTo>
                    <a:pt x="0" y="5202"/>
                    <a:pt x="5202" y="0"/>
                    <a:pt x="11620" y="0"/>
                  </a:cubicBezTo>
                  <a:close/>
                </a:path>
              </a:pathLst>
            </a:custGeom>
            <a:solidFill>
              <a:srgbClr val="000000">
                <a:alpha val="71765"/>
              </a:srgbClr>
            </a:solidFill>
            <a:ln w="9525" cap="rnd">
              <a:solidFill>
                <a:srgbClr val="000000">
                  <a:alpha val="71765"/>
                </a:srgbClr>
              </a:solidFill>
              <a:prstDash val="solid"/>
              <a:round/>
            </a:ln>
          </p:spPr>
        </p:sp>
        <p:sp>
          <p:nvSpPr>
            <p:cNvPr name="TextBox 5" id="5"/>
            <p:cNvSpPr txBox="true"/>
            <p:nvPr/>
          </p:nvSpPr>
          <p:spPr>
            <a:xfrm>
              <a:off x="0" y="0"/>
              <a:ext cx="2070286" cy="960367"/>
            </a:xfrm>
            <a:prstGeom prst="rect">
              <a:avLst/>
            </a:prstGeom>
          </p:spPr>
          <p:txBody>
            <a:bodyPr anchor="ctr" rtlCol="false" tIns="50800" lIns="50800" bIns="50800" rIns="50800"/>
            <a:lstStyle/>
            <a:p>
              <a:pPr algn="ctr">
                <a:lnSpc>
                  <a:spcPts val="2378"/>
                </a:lnSpc>
              </a:pPr>
            </a:p>
          </p:txBody>
        </p:sp>
      </p:grpSp>
      <p:grpSp>
        <p:nvGrpSpPr>
          <p:cNvPr name="Group 6" id="6"/>
          <p:cNvGrpSpPr/>
          <p:nvPr/>
        </p:nvGrpSpPr>
        <p:grpSpPr>
          <a:xfrm rot="0">
            <a:off x="1664767" y="2128791"/>
            <a:ext cx="14658198" cy="1413690"/>
            <a:chOff x="0" y="0"/>
            <a:chExt cx="2070286" cy="199666"/>
          </a:xfrm>
        </p:grpSpPr>
        <p:sp>
          <p:nvSpPr>
            <p:cNvPr name="Freeform 7" id="7"/>
            <p:cNvSpPr/>
            <p:nvPr/>
          </p:nvSpPr>
          <p:spPr>
            <a:xfrm flipH="false" flipV="false" rot="0">
              <a:off x="0" y="0"/>
              <a:ext cx="2070286" cy="199666"/>
            </a:xfrm>
            <a:custGeom>
              <a:avLst/>
              <a:gdLst/>
              <a:ahLst/>
              <a:cxnLst/>
              <a:rect r="r" b="b" t="t" l="l"/>
              <a:pathLst>
                <a:path h="199666" w="2070286">
                  <a:moveTo>
                    <a:pt x="0" y="0"/>
                  </a:moveTo>
                  <a:lnTo>
                    <a:pt x="2070286" y="0"/>
                  </a:lnTo>
                  <a:lnTo>
                    <a:pt x="2070286" y="199666"/>
                  </a:lnTo>
                  <a:lnTo>
                    <a:pt x="0" y="199666"/>
                  </a:lnTo>
                  <a:close/>
                </a:path>
              </a:pathLst>
            </a:custGeom>
            <a:solidFill>
              <a:srgbClr val="38B6FF">
                <a:alpha val="71765"/>
              </a:srgbClr>
            </a:solidFill>
            <a:ln w="9525" cap="sq">
              <a:solidFill>
                <a:srgbClr val="000000">
                  <a:alpha val="71765"/>
                </a:srgbClr>
              </a:solidFill>
              <a:prstDash val="solid"/>
              <a:miter/>
            </a:ln>
          </p:spPr>
        </p:sp>
        <p:sp>
          <p:nvSpPr>
            <p:cNvPr name="TextBox 8" id="8"/>
            <p:cNvSpPr txBox="true"/>
            <p:nvPr/>
          </p:nvSpPr>
          <p:spPr>
            <a:xfrm>
              <a:off x="0" y="0"/>
              <a:ext cx="2070286" cy="199666"/>
            </a:xfrm>
            <a:prstGeom prst="rect">
              <a:avLst/>
            </a:prstGeom>
          </p:spPr>
          <p:txBody>
            <a:bodyPr anchor="ctr" rtlCol="false" tIns="50800" lIns="50800" bIns="50800" rIns="50800"/>
            <a:lstStyle/>
            <a:p>
              <a:pPr algn="ctr">
                <a:lnSpc>
                  <a:spcPts val="2378"/>
                </a:lnSpc>
              </a:pPr>
            </a:p>
          </p:txBody>
        </p:sp>
      </p:grpSp>
      <p:grpSp>
        <p:nvGrpSpPr>
          <p:cNvPr name="Group 9" id="9"/>
          <p:cNvGrpSpPr/>
          <p:nvPr/>
        </p:nvGrpSpPr>
        <p:grpSpPr>
          <a:xfrm rot="0">
            <a:off x="1664767" y="3542481"/>
            <a:ext cx="14658198" cy="1959225"/>
            <a:chOff x="0" y="0"/>
            <a:chExt cx="2070286" cy="276716"/>
          </a:xfrm>
        </p:grpSpPr>
        <p:sp>
          <p:nvSpPr>
            <p:cNvPr name="Freeform 10" id="10"/>
            <p:cNvSpPr/>
            <p:nvPr/>
          </p:nvSpPr>
          <p:spPr>
            <a:xfrm flipH="false" flipV="false" rot="0">
              <a:off x="0" y="0"/>
              <a:ext cx="2070286" cy="276716"/>
            </a:xfrm>
            <a:custGeom>
              <a:avLst/>
              <a:gdLst/>
              <a:ahLst/>
              <a:cxnLst/>
              <a:rect r="r" b="b" t="t" l="l"/>
              <a:pathLst>
                <a:path h="276716" w="2070286">
                  <a:moveTo>
                    <a:pt x="0" y="0"/>
                  </a:moveTo>
                  <a:lnTo>
                    <a:pt x="2070286" y="0"/>
                  </a:lnTo>
                  <a:lnTo>
                    <a:pt x="2070286" y="276716"/>
                  </a:lnTo>
                  <a:lnTo>
                    <a:pt x="0" y="276716"/>
                  </a:lnTo>
                  <a:close/>
                </a:path>
              </a:pathLst>
            </a:custGeom>
            <a:solidFill>
              <a:srgbClr val="C1FF72">
                <a:alpha val="71765"/>
              </a:srgbClr>
            </a:solidFill>
            <a:ln w="9525" cap="sq">
              <a:solidFill>
                <a:srgbClr val="000000">
                  <a:alpha val="71765"/>
                </a:srgbClr>
              </a:solidFill>
              <a:prstDash val="solid"/>
              <a:miter/>
            </a:ln>
          </p:spPr>
        </p:sp>
        <p:sp>
          <p:nvSpPr>
            <p:cNvPr name="TextBox 11" id="11"/>
            <p:cNvSpPr txBox="true"/>
            <p:nvPr/>
          </p:nvSpPr>
          <p:spPr>
            <a:xfrm>
              <a:off x="0" y="0"/>
              <a:ext cx="2070286" cy="276716"/>
            </a:xfrm>
            <a:prstGeom prst="rect">
              <a:avLst/>
            </a:prstGeom>
          </p:spPr>
          <p:txBody>
            <a:bodyPr anchor="ctr" rtlCol="false" tIns="50800" lIns="50800" bIns="50800" rIns="50800"/>
            <a:lstStyle/>
            <a:p>
              <a:pPr algn="ctr">
                <a:lnSpc>
                  <a:spcPts val="2378"/>
                </a:lnSpc>
              </a:pPr>
            </a:p>
          </p:txBody>
        </p:sp>
      </p:grpSp>
      <p:grpSp>
        <p:nvGrpSpPr>
          <p:cNvPr name="Group 12" id="12"/>
          <p:cNvGrpSpPr/>
          <p:nvPr/>
        </p:nvGrpSpPr>
        <p:grpSpPr>
          <a:xfrm rot="0">
            <a:off x="1664767" y="5501707"/>
            <a:ext cx="14658198" cy="1406892"/>
            <a:chOff x="0" y="0"/>
            <a:chExt cx="2070286" cy="198706"/>
          </a:xfrm>
        </p:grpSpPr>
        <p:sp>
          <p:nvSpPr>
            <p:cNvPr name="Freeform 13" id="13"/>
            <p:cNvSpPr/>
            <p:nvPr/>
          </p:nvSpPr>
          <p:spPr>
            <a:xfrm flipH="false" flipV="false" rot="0">
              <a:off x="0" y="0"/>
              <a:ext cx="2070286" cy="198706"/>
            </a:xfrm>
            <a:custGeom>
              <a:avLst/>
              <a:gdLst/>
              <a:ahLst/>
              <a:cxnLst/>
              <a:rect r="r" b="b" t="t" l="l"/>
              <a:pathLst>
                <a:path h="198706" w="2070286">
                  <a:moveTo>
                    <a:pt x="0" y="0"/>
                  </a:moveTo>
                  <a:lnTo>
                    <a:pt x="2070286" y="0"/>
                  </a:lnTo>
                  <a:lnTo>
                    <a:pt x="2070286" y="198706"/>
                  </a:lnTo>
                  <a:lnTo>
                    <a:pt x="0" y="198706"/>
                  </a:lnTo>
                  <a:close/>
                </a:path>
              </a:pathLst>
            </a:custGeom>
            <a:solidFill>
              <a:srgbClr val="7ED957">
                <a:alpha val="71765"/>
              </a:srgbClr>
            </a:solidFill>
            <a:ln w="9525" cap="sq">
              <a:solidFill>
                <a:srgbClr val="000000">
                  <a:alpha val="71765"/>
                </a:srgbClr>
              </a:solidFill>
              <a:prstDash val="solid"/>
              <a:miter/>
            </a:ln>
          </p:spPr>
        </p:sp>
        <p:sp>
          <p:nvSpPr>
            <p:cNvPr name="TextBox 14" id="14"/>
            <p:cNvSpPr txBox="true"/>
            <p:nvPr/>
          </p:nvSpPr>
          <p:spPr>
            <a:xfrm>
              <a:off x="0" y="0"/>
              <a:ext cx="2070286" cy="198706"/>
            </a:xfrm>
            <a:prstGeom prst="rect">
              <a:avLst/>
            </a:prstGeom>
          </p:spPr>
          <p:txBody>
            <a:bodyPr anchor="ctr" rtlCol="false" tIns="50800" lIns="50800" bIns="50800" rIns="50800"/>
            <a:lstStyle/>
            <a:p>
              <a:pPr algn="ctr">
                <a:lnSpc>
                  <a:spcPts val="2378"/>
                </a:lnSpc>
              </a:pPr>
            </a:p>
          </p:txBody>
        </p:sp>
      </p:grpSp>
      <p:grpSp>
        <p:nvGrpSpPr>
          <p:cNvPr name="Group 15" id="15"/>
          <p:cNvGrpSpPr/>
          <p:nvPr/>
        </p:nvGrpSpPr>
        <p:grpSpPr>
          <a:xfrm rot="0">
            <a:off x="1664767" y="6908599"/>
            <a:ext cx="14658198" cy="1959225"/>
            <a:chOff x="0" y="0"/>
            <a:chExt cx="2070286" cy="276716"/>
          </a:xfrm>
        </p:grpSpPr>
        <p:sp>
          <p:nvSpPr>
            <p:cNvPr name="Freeform 16" id="16"/>
            <p:cNvSpPr/>
            <p:nvPr/>
          </p:nvSpPr>
          <p:spPr>
            <a:xfrm flipH="false" flipV="false" rot="0">
              <a:off x="0" y="0"/>
              <a:ext cx="2070286" cy="276716"/>
            </a:xfrm>
            <a:custGeom>
              <a:avLst/>
              <a:gdLst/>
              <a:ahLst/>
              <a:cxnLst/>
              <a:rect r="r" b="b" t="t" l="l"/>
              <a:pathLst>
                <a:path h="276716" w="2070286">
                  <a:moveTo>
                    <a:pt x="0" y="0"/>
                  </a:moveTo>
                  <a:lnTo>
                    <a:pt x="2070286" y="0"/>
                  </a:lnTo>
                  <a:lnTo>
                    <a:pt x="2070286" y="276716"/>
                  </a:lnTo>
                  <a:lnTo>
                    <a:pt x="0" y="276716"/>
                  </a:lnTo>
                  <a:close/>
                </a:path>
              </a:pathLst>
            </a:custGeom>
            <a:solidFill>
              <a:srgbClr val="00BF63">
                <a:alpha val="71765"/>
              </a:srgbClr>
            </a:solidFill>
            <a:ln w="9525" cap="sq">
              <a:solidFill>
                <a:srgbClr val="000000">
                  <a:alpha val="71765"/>
                </a:srgbClr>
              </a:solidFill>
              <a:prstDash val="solid"/>
              <a:miter/>
            </a:ln>
          </p:spPr>
        </p:sp>
        <p:sp>
          <p:nvSpPr>
            <p:cNvPr name="TextBox 17" id="17"/>
            <p:cNvSpPr txBox="true"/>
            <p:nvPr/>
          </p:nvSpPr>
          <p:spPr>
            <a:xfrm>
              <a:off x="0" y="0"/>
              <a:ext cx="2070286" cy="276716"/>
            </a:xfrm>
            <a:prstGeom prst="rect">
              <a:avLst/>
            </a:prstGeom>
          </p:spPr>
          <p:txBody>
            <a:bodyPr anchor="ctr" rtlCol="false" tIns="50800" lIns="50800" bIns="50800" rIns="50800"/>
            <a:lstStyle/>
            <a:p>
              <a:pPr algn="ctr">
                <a:lnSpc>
                  <a:spcPts val="2378"/>
                </a:lnSpc>
              </a:pPr>
            </a:p>
          </p:txBody>
        </p:sp>
      </p:grpSp>
      <p:sp>
        <p:nvSpPr>
          <p:cNvPr name="Freeform 18" id="18"/>
          <p:cNvSpPr/>
          <p:nvPr/>
        </p:nvSpPr>
        <p:spPr>
          <a:xfrm flipH="false" flipV="false" rot="0">
            <a:off x="16699609" y="8568874"/>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TextBox 19" id="19"/>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grpSp>
        <p:nvGrpSpPr>
          <p:cNvPr name="Group 20" id="20"/>
          <p:cNvGrpSpPr/>
          <p:nvPr/>
        </p:nvGrpSpPr>
        <p:grpSpPr>
          <a:xfrm rot="0">
            <a:off x="1664767" y="872483"/>
            <a:ext cx="14784736" cy="801435"/>
            <a:chOff x="0" y="0"/>
            <a:chExt cx="2088158" cy="113193"/>
          </a:xfrm>
        </p:grpSpPr>
        <p:sp>
          <p:nvSpPr>
            <p:cNvPr name="Freeform 21" id="21"/>
            <p:cNvSpPr/>
            <p:nvPr/>
          </p:nvSpPr>
          <p:spPr>
            <a:xfrm flipH="false" flipV="false" rot="0">
              <a:off x="0" y="0"/>
              <a:ext cx="2088158" cy="113193"/>
            </a:xfrm>
            <a:custGeom>
              <a:avLst/>
              <a:gdLst/>
              <a:ahLst/>
              <a:cxnLst/>
              <a:rect r="r" b="b" t="t" l="l"/>
              <a:pathLst>
                <a:path h="113193" w="2088158">
                  <a:moveTo>
                    <a:pt x="11520" y="0"/>
                  </a:moveTo>
                  <a:lnTo>
                    <a:pt x="2076638" y="0"/>
                  </a:lnTo>
                  <a:cubicBezTo>
                    <a:pt x="2083000" y="0"/>
                    <a:pt x="2088158" y="5158"/>
                    <a:pt x="2088158" y="11520"/>
                  </a:cubicBezTo>
                  <a:lnTo>
                    <a:pt x="2088158" y="101672"/>
                  </a:lnTo>
                  <a:cubicBezTo>
                    <a:pt x="2088158" y="108035"/>
                    <a:pt x="2083000" y="113193"/>
                    <a:pt x="2076638" y="113193"/>
                  </a:cubicBezTo>
                  <a:lnTo>
                    <a:pt x="11520" y="113193"/>
                  </a:lnTo>
                  <a:cubicBezTo>
                    <a:pt x="5158" y="113193"/>
                    <a:pt x="0" y="108035"/>
                    <a:pt x="0" y="101672"/>
                  </a:cubicBezTo>
                  <a:lnTo>
                    <a:pt x="0" y="11520"/>
                  </a:lnTo>
                  <a:cubicBezTo>
                    <a:pt x="0" y="5158"/>
                    <a:pt x="5158" y="0"/>
                    <a:pt x="11520" y="0"/>
                  </a:cubicBezTo>
                  <a:close/>
                </a:path>
              </a:pathLst>
            </a:custGeom>
            <a:solidFill>
              <a:srgbClr val="38B6FF">
                <a:alpha val="71765"/>
              </a:srgbClr>
            </a:solidFill>
            <a:ln w="9525" cap="rnd">
              <a:solidFill>
                <a:srgbClr val="000000">
                  <a:alpha val="71765"/>
                </a:srgbClr>
              </a:solidFill>
              <a:prstDash val="solid"/>
              <a:round/>
            </a:ln>
          </p:spPr>
        </p:sp>
        <p:sp>
          <p:nvSpPr>
            <p:cNvPr name="TextBox 22" id="22"/>
            <p:cNvSpPr txBox="true"/>
            <p:nvPr/>
          </p:nvSpPr>
          <p:spPr>
            <a:xfrm>
              <a:off x="0" y="0"/>
              <a:ext cx="2088158" cy="113193"/>
            </a:xfrm>
            <a:prstGeom prst="rect">
              <a:avLst/>
            </a:prstGeom>
          </p:spPr>
          <p:txBody>
            <a:bodyPr anchor="ctr" rtlCol="false" tIns="50800" lIns="50800" bIns="50800" rIns="50800"/>
            <a:lstStyle/>
            <a:p>
              <a:pPr algn="ctr">
                <a:lnSpc>
                  <a:spcPts val="2378"/>
                </a:lnSpc>
              </a:pPr>
            </a:p>
          </p:txBody>
        </p:sp>
      </p:grpSp>
      <p:sp>
        <p:nvSpPr>
          <p:cNvPr name="TextBox 23" id="23"/>
          <p:cNvSpPr txBox="true"/>
          <p:nvPr/>
        </p:nvSpPr>
        <p:spPr>
          <a:xfrm rot="0">
            <a:off x="2456659" y="914704"/>
            <a:ext cx="13436070" cy="650092"/>
          </a:xfrm>
          <a:prstGeom prst="rect">
            <a:avLst/>
          </a:prstGeom>
        </p:spPr>
        <p:txBody>
          <a:bodyPr anchor="t" rtlCol="false" tIns="0" lIns="0" bIns="0" rIns="0">
            <a:spAutoFit/>
          </a:bodyPr>
          <a:lstStyle/>
          <a:p>
            <a:pPr algn="ctr">
              <a:lnSpc>
                <a:spcPts val="4630"/>
              </a:lnSpc>
            </a:pPr>
            <a:r>
              <a:rPr lang="en-US" b="true" sz="3561">
                <a:solidFill>
                  <a:srgbClr val="FFFFFF"/>
                </a:solidFill>
                <a:latin typeface="Arial MT Pro Bold"/>
                <a:ea typeface="Arial MT Pro Bold"/>
                <a:cs typeface="Arial MT Pro Bold"/>
                <a:sym typeface="Arial MT Pro Bold"/>
              </a:rPr>
              <a:t>The 55/38/7</a:t>
            </a:r>
            <a:r>
              <a:rPr lang="en-US" b="true" sz="3561">
                <a:solidFill>
                  <a:srgbClr val="FFFFFF"/>
                </a:solidFill>
                <a:latin typeface="Arial MT Pro Bold"/>
                <a:ea typeface="Arial MT Pro Bold"/>
                <a:cs typeface="Arial MT Pro Bold"/>
                <a:sym typeface="Arial MT Pro Bold"/>
              </a:rPr>
              <a:t> Rule</a:t>
            </a:r>
            <a:r>
              <a:rPr lang="en-US" b="true" sz="3561">
                <a:solidFill>
                  <a:srgbClr val="FFFFFF"/>
                </a:solidFill>
                <a:latin typeface="Arial MT Pro Bold"/>
                <a:ea typeface="Arial MT Pro Bold"/>
                <a:cs typeface="Arial MT Pro Bold"/>
                <a:sym typeface="Arial MT Pro Bold"/>
              </a:rPr>
              <a:t> of Communication...</a:t>
            </a:r>
          </a:p>
        </p:txBody>
      </p:sp>
      <p:grpSp>
        <p:nvGrpSpPr>
          <p:cNvPr name="Group 24" id="24"/>
          <p:cNvGrpSpPr/>
          <p:nvPr/>
        </p:nvGrpSpPr>
        <p:grpSpPr>
          <a:xfrm rot="0">
            <a:off x="5434755" y="2128791"/>
            <a:ext cx="3244943" cy="6745831"/>
            <a:chOff x="0" y="0"/>
            <a:chExt cx="533977" cy="1110071"/>
          </a:xfrm>
        </p:grpSpPr>
        <p:sp>
          <p:nvSpPr>
            <p:cNvPr name="Freeform 25" id="25"/>
            <p:cNvSpPr/>
            <p:nvPr/>
          </p:nvSpPr>
          <p:spPr>
            <a:xfrm flipH="false" flipV="false" rot="0">
              <a:off x="0" y="0"/>
              <a:ext cx="533977" cy="1110071"/>
            </a:xfrm>
            <a:custGeom>
              <a:avLst/>
              <a:gdLst/>
              <a:ahLst/>
              <a:cxnLst/>
              <a:rect r="r" b="b" t="t" l="l"/>
              <a:pathLst>
                <a:path h="1110071" w="533977">
                  <a:moveTo>
                    <a:pt x="0" y="0"/>
                  </a:moveTo>
                  <a:lnTo>
                    <a:pt x="533977" y="0"/>
                  </a:lnTo>
                  <a:lnTo>
                    <a:pt x="533977" y="1110071"/>
                  </a:lnTo>
                  <a:lnTo>
                    <a:pt x="0" y="1110071"/>
                  </a:lnTo>
                  <a:close/>
                </a:path>
              </a:pathLst>
            </a:custGeom>
            <a:solidFill>
              <a:srgbClr val="000000">
                <a:alpha val="0"/>
              </a:srgbClr>
            </a:solidFill>
            <a:ln w="9525" cap="sq">
              <a:solidFill>
                <a:srgbClr val="FFFFFF"/>
              </a:solidFill>
              <a:prstDash val="solid"/>
              <a:miter/>
            </a:ln>
          </p:spPr>
        </p:sp>
        <p:sp>
          <p:nvSpPr>
            <p:cNvPr name="TextBox 26" id="26"/>
            <p:cNvSpPr txBox="true"/>
            <p:nvPr/>
          </p:nvSpPr>
          <p:spPr>
            <a:xfrm>
              <a:off x="0" y="0"/>
              <a:ext cx="533977" cy="1110071"/>
            </a:xfrm>
            <a:prstGeom prst="rect">
              <a:avLst/>
            </a:prstGeom>
          </p:spPr>
          <p:txBody>
            <a:bodyPr anchor="ctr" rtlCol="false" tIns="50800" lIns="50800" bIns="50800" rIns="50800"/>
            <a:lstStyle/>
            <a:p>
              <a:pPr algn="ctr">
                <a:lnSpc>
                  <a:spcPts val="2378"/>
                </a:lnSpc>
              </a:pPr>
            </a:p>
          </p:txBody>
        </p:sp>
      </p:grpSp>
      <p:grpSp>
        <p:nvGrpSpPr>
          <p:cNvPr name="Group 27" id="27"/>
          <p:cNvGrpSpPr/>
          <p:nvPr/>
        </p:nvGrpSpPr>
        <p:grpSpPr>
          <a:xfrm rot="0">
            <a:off x="1664767" y="2128791"/>
            <a:ext cx="14658198" cy="6745831"/>
            <a:chOff x="0" y="0"/>
            <a:chExt cx="2412103" cy="1110071"/>
          </a:xfrm>
        </p:grpSpPr>
        <p:sp>
          <p:nvSpPr>
            <p:cNvPr name="Freeform 28" id="28"/>
            <p:cNvSpPr/>
            <p:nvPr/>
          </p:nvSpPr>
          <p:spPr>
            <a:xfrm flipH="false" flipV="false" rot="0">
              <a:off x="0" y="0"/>
              <a:ext cx="2412103" cy="1110071"/>
            </a:xfrm>
            <a:custGeom>
              <a:avLst/>
              <a:gdLst/>
              <a:ahLst/>
              <a:cxnLst/>
              <a:rect r="r" b="b" t="t" l="l"/>
              <a:pathLst>
                <a:path h="1110071" w="2412103">
                  <a:moveTo>
                    <a:pt x="0" y="0"/>
                  </a:moveTo>
                  <a:lnTo>
                    <a:pt x="2412103" y="0"/>
                  </a:lnTo>
                  <a:lnTo>
                    <a:pt x="2412103" y="1110071"/>
                  </a:lnTo>
                  <a:lnTo>
                    <a:pt x="0" y="1110071"/>
                  </a:lnTo>
                  <a:close/>
                </a:path>
              </a:pathLst>
            </a:custGeom>
            <a:solidFill>
              <a:srgbClr val="000000">
                <a:alpha val="0"/>
              </a:srgbClr>
            </a:solidFill>
            <a:ln w="9525" cap="sq">
              <a:solidFill>
                <a:srgbClr val="FFFFFF"/>
              </a:solidFill>
              <a:prstDash val="solid"/>
              <a:miter/>
            </a:ln>
          </p:spPr>
        </p:sp>
        <p:sp>
          <p:nvSpPr>
            <p:cNvPr name="TextBox 29" id="29"/>
            <p:cNvSpPr txBox="true"/>
            <p:nvPr/>
          </p:nvSpPr>
          <p:spPr>
            <a:xfrm>
              <a:off x="0" y="0"/>
              <a:ext cx="2412103" cy="1110071"/>
            </a:xfrm>
            <a:prstGeom prst="rect">
              <a:avLst/>
            </a:prstGeom>
          </p:spPr>
          <p:txBody>
            <a:bodyPr anchor="ctr" rtlCol="false" tIns="50800" lIns="50800" bIns="50800" rIns="50800"/>
            <a:lstStyle/>
            <a:p>
              <a:pPr algn="ctr">
                <a:lnSpc>
                  <a:spcPts val="2378"/>
                </a:lnSpc>
              </a:pPr>
            </a:p>
          </p:txBody>
        </p:sp>
      </p:grpSp>
      <p:grpSp>
        <p:nvGrpSpPr>
          <p:cNvPr name="Group 30" id="30"/>
          <p:cNvGrpSpPr/>
          <p:nvPr/>
        </p:nvGrpSpPr>
        <p:grpSpPr>
          <a:xfrm rot="0">
            <a:off x="1664767" y="2128791"/>
            <a:ext cx="3776033" cy="6745831"/>
            <a:chOff x="0" y="0"/>
            <a:chExt cx="621371" cy="1110071"/>
          </a:xfrm>
        </p:grpSpPr>
        <p:sp>
          <p:nvSpPr>
            <p:cNvPr name="Freeform 31" id="31"/>
            <p:cNvSpPr/>
            <p:nvPr/>
          </p:nvSpPr>
          <p:spPr>
            <a:xfrm flipH="false" flipV="false" rot="0">
              <a:off x="0" y="0"/>
              <a:ext cx="621371" cy="1110071"/>
            </a:xfrm>
            <a:custGeom>
              <a:avLst/>
              <a:gdLst/>
              <a:ahLst/>
              <a:cxnLst/>
              <a:rect r="r" b="b" t="t" l="l"/>
              <a:pathLst>
                <a:path h="1110071" w="621371">
                  <a:moveTo>
                    <a:pt x="0" y="0"/>
                  </a:moveTo>
                  <a:lnTo>
                    <a:pt x="621371" y="0"/>
                  </a:lnTo>
                  <a:lnTo>
                    <a:pt x="621371" y="1110071"/>
                  </a:lnTo>
                  <a:lnTo>
                    <a:pt x="0" y="1110071"/>
                  </a:lnTo>
                  <a:close/>
                </a:path>
              </a:pathLst>
            </a:custGeom>
            <a:solidFill>
              <a:srgbClr val="000000">
                <a:alpha val="0"/>
              </a:srgbClr>
            </a:solidFill>
            <a:ln w="9525" cap="sq">
              <a:solidFill>
                <a:srgbClr val="FFFFFF"/>
              </a:solidFill>
              <a:prstDash val="solid"/>
              <a:miter/>
            </a:ln>
          </p:spPr>
        </p:sp>
        <p:sp>
          <p:nvSpPr>
            <p:cNvPr name="TextBox 32" id="32"/>
            <p:cNvSpPr txBox="true"/>
            <p:nvPr/>
          </p:nvSpPr>
          <p:spPr>
            <a:xfrm>
              <a:off x="0" y="0"/>
              <a:ext cx="621371" cy="1110071"/>
            </a:xfrm>
            <a:prstGeom prst="rect">
              <a:avLst/>
            </a:prstGeom>
          </p:spPr>
          <p:txBody>
            <a:bodyPr anchor="ctr" rtlCol="false" tIns="50800" lIns="50800" bIns="50800" rIns="50800"/>
            <a:lstStyle/>
            <a:p>
              <a:pPr algn="ctr">
                <a:lnSpc>
                  <a:spcPts val="2378"/>
                </a:lnSpc>
              </a:pPr>
            </a:p>
          </p:txBody>
        </p:sp>
      </p:grpSp>
      <p:grpSp>
        <p:nvGrpSpPr>
          <p:cNvPr name="Group 33" id="33"/>
          <p:cNvGrpSpPr/>
          <p:nvPr/>
        </p:nvGrpSpPr>
        <p:grpSpPr>
          <a:xfrm rot="0">
            <a:off x="1664767" y="2128791"/>
            <a:ext cx="14658198" cy="1413690"/>
            <a:chOff x="0" y="0"/>
            <a:chExt cx="2412103" cy="232632"/>
          </a:xfrm>
        </p:grpSpPr>
        <p:sp>
          <p:nvSpPr>
            <p:cNvPr name="Freeform 34" id="34"/>
            <p:cNvSpPr/>
            <p:nvPr/>
          </p:nvSpPr>
          <p:spPr>
            <a:xfrm flipH="false" flipV="false" rot="0">
              <a:off x="0" y="0"/>
              <a:ext cx="2412103" cy="232632"/>
            </a:xfrm>
            <a:custGeom>
              <a:avLst/>
              <a:gdLst/>
              <a:ahLst/>
              <a:cxnLst/>
              <a:rect r="r" b="b" t="t" l="l"/>
              <a:pathLst>
                <a:path h="232632" w="2412103">
                  <a:moveTo>
                    <a:pt x="0" y="0"/>
                  </a:moveTo>
                  <a:lnTo>
                    <a:pt x="2412103" y="0"/>
                  </a:lnTo>
                  <a:lnTo>
                    <a:pt x="2412103" y="232632"/>
                  </a:lnTo>
                  <a:lnTo>
                    <a:pt x="0" y="232632"/>
                  </a:lnTo>
                  <a:close/>
                </a:path>
              </a:pathLst>
            </a:custGeom>
            <a:solidFill>
              <a:srgbClr val="000000">
                <a:alpha val="0"/>
              </a:srgbClr>
            </a:solidFill>
            <a:ln w="9525" cap="sq">
              <a:solidFill>
                <a:srgbClr val="FFFFFF"/>
              </a:solidFill>
              <a:prstDash val="solid"/>
              <a:miter/>
            </a:ln>
          </p:spPr>
        </p:sp>
        <p:sp>
          <p:nvSpPr>
            <p:cNvPr name="TextBox 35" id="35"/>
            <p:cNvSpPr txBox="true"/>
            <p:nvPr/>
          </p:nvSpPr>
          <p:spPr>
            <a:xfrm>
              <a:off x="0" y="0"/>
              <a:ext cx="2412103" cy="232632"/>
            </a:xfrm>
            <a:prstGeom prst="rect">
              <a:avLst/>
            </a:prstGeom>
          </p:spPr>
          <p:txBody>
            <a:bodyPr anchor="ctr" rtlCol="false" tIns="50800" lIns="50800" bIns="50800" rIns="50800"/>
            <a:lstStyle/>
            <a:p>
              <a:pPr algn="ctr">
                <a:lnSpc>
                  <a:spcPts val="2378"/>
                </a:lnSpc>
              </a:pPr>
            </a:p>
          </p:txBody>
        </p:sp>
      </p:grpSp>
      <p:grpSp>
        <p:nvGrpSpPr>
          <p:cNvPr name="Group 36" id="36"/>
          <p:cNvGrpSpPr/>
          <p:nvPr/>
        </p:nvGrpSpPr>
        <p:grpSpPr>
          <a:xfrm rot="0">
            <a:off x="1664767" y="3542481"/>
            <a:ext cx="14658198" cy="1959225"/>
            <a:chOff x="0" y="0"/>
            <a:chExt cx="2412103" cy="322403"/>
          </a:xfrm>
        </p:grpSpPr>
        <p:sp>
          <p:nvSpPr>
            <p:cNvPr name="Freeform 37" id="37"/>
            <p:cNvSpPr/>
            <p:nvPr/>
          </p:nvSpPr>
          <p:spPr>
            <a:xfrm flipH="false" flipV="false" rot="0">
              <a:off x="0" y="0"/>
              <a:ext cx="2412103" cy="322403"/>
            </a:xfrm>
            <a:custGeom>
              <a:avLst/>
              <a:gdLst/>
              <a:ahLst/>
              <a:cxnLst/>
              <a:rect r="r" b="b" t="t" l="l"/>
              <a:pathLst>
                <a:path h="322403" w="2412103">
                  <a:moveTo>
                    <a:pt x="0" y="0"/>
                  </a:moveTo>
                  <a:lnTo>
                    <a:pt x="2412103" y="0"/>
                  </a:lnTo>
                  <a:lnTo>
                    <a:pt x="2412103" y="322403"/>
                  </a:lnTo>
                  <a:lnTo>
                    <a:pt x="0" y="322403"/>
                  </a:lnTo>
                  <a:close/>
                </a:path>
              </a:pathLst>
            </a:custGeom>
            <a:solidFill>
              <a:srgbClr val="000000">
                <a:alpha val="0"/>
              </a:srgbClr>
            </a:solidFill>
            <a:ln w="9525" cap="sq">
              <a:solidFill>
                <a:srgbClr val="FFFFFF"/>
              </a:solidFill>
              <a:prstDash val="solid"/>
              <a:miter/>
            </a:ln>
          </p:spPr>
        </p:sp>
        <p:sp>
          <p:nvSpPr>
            <p:cNvPr name="TextBox 38" id="38"/>
            <p:cNvSpPr txBox="true"/>
            <p:nvPr/>
          </p:nvSpPr>
          <p:spPr>
            <a:xfrm>
              <a:off x="0" y="0"/>
              <a:ext cx="2412103" cy="322403"/>
            </a:xfrm>
            <a:prstGeom prst="rect">
              <a:avLst/>
            </a:prstGeom>
          </p:spPr>
          <p:txBody>
            <a:bodyPr anchor="ctr" rtlCol="false" tIns="50800" lIns="50800" bIns="50800" rIns="50800"/>
            <a:lstStyle/>
            <a:p>
              <a:pPr algn="ctr">
                <a:lnSpc>
                  <a:spcPts val="2378"/>
                </a:lnSpc>
              </a:pPr>
            </a:p>
          </p:txBody>
        </p:sp>
      </p:grpSp>
      <p:grpSp>
        <p:nvGrpSpPr>
          <p:cNvPr name="Group 39" id="39"/>
          <p:cNvGrpSpPr/>
          <p:nvPr/>
        </p:nvGrpSpPr>
        <p:grpSpPr>
          <a:xfrm rot="0">
            <a:off x="1664767" y="5501707"/>
            <a:ext cx="14658198" cy="1406892"/>
            <a:chOff x="0" y="0"/>
            <a:chExt cx="2412103" cy="231513"/>
          </a:xfrm>
        </p:grpSpPr>
        <p:sp>
          <p:nvSpPr>
            <p:cNvPr name="Freeform 40" id="40"/>
            <p:cNvSpPr/>
            <p:nvPr/>
          </p:nvSpPr>
          <p:spPr>
            <a:xfrm flipH="false" flipV="false" rot="0">
              <a:off x="0" y="0"/>
              <a:ext cx="2412103" cy="231513"/>
            </a:xfrm>
            <a:custGeom>
              <a:avLst/>
              <a:gdLst/>
              <a:ahLst/>
              <a:cxnLst/>
              <a:rect r="r" b="b" t="t" l="l"/>
              <a:pathLst>
                <a:path h="231513" w="2412103">
                  <a:moveTo>
                    <a:pt x="0" y="0"/>
                  </a:moveTo>
                  <a:lnTo>
                    <a:pt x="2412103" y="0"/>
                  </a:lnTo>
                  <a:lnTo>
                    <a:pt x="2412103" y="231513"/>
                  </a:lnTo>
                  <a:lnTo>
                    <a:pt x="0" y="231513"/>
                  </a:lnTo>
                  <a:close/>
                </a:path>
              </a:pathLst>
            </a:custGeom>
            <a:solidFill>
              <a:srgbClr val="000000">
                <a:alpha val="0"/>
              </a:srgbClr>
            </a:solidFill>
            <a:ln w="9525" cap="sq">
              <a:solidFill>
                <a:srgbClr val="FFFFFF"/>
              </a:solidFill>
              <a:prstDash val="solid"/>
              <a:miter/>
            </a:ln>
          </p:spPr>
        </p:sp>
        <p:sp>
          <p:nvSpPr>
            <p:cNvPr name="TextBox 41" id="41"/>
            <p:cNvSpPr txBox="true"/>
            <p:nvPr/>
          </p:nvSpPr>
          <p:spPr>
            <a:xfrm>
              <a:off x="0" y="0"/>
              <a:ext cx="2412103" cy="231513"/>
            </a:xfrm>
            <a:prstGeom prst="rect">
              <a:avLst/>
            </a:prstGeom>
          </p:spPr>
          <p:txBody>
            <a:bodyPr anchor="ctr" rtlCol="false" tIns="50800" lIns="50800" bIns="50800" rIns="50800"/>
            <a:lstStyle/>
            <a:p>
              <a:pPr algn="ctr">
                <a:lnSpc>
                  <a:spcPts val="2378"/>
                </a:lnSpc>
              </a:pPr>
            </a:p>
          </p:txBody>
        </p:sp>
      </p:grpSp>
      <p:sp>
        <p:nvSpPr>
          <p:cNvPr name="TextBox 42" id="42"/>
          <p:cNvSpPr txBox="true"/>
          <p:nvPr/>
        </p:nvSpPr>
        <p:spPr>
          <a:xfrm rot="0">
            <a:off x="2254239" y="2171116"/>
            <a:ext cx="3180516" cy="5859042"/>
          </a:xfrm>
          <a:prstGeom prst="rect">
            <a:avLst/>
          </a:prstGeom>
        </p:spPr>
        <p:txBody>
          <a:bodyPr anchor="t" rtlCol="false" tIns="0" lIns="0" bIns="0" rIns="0">
            <a:spAutoFit/>
          </a:bodyPr>
          <a:lstStyle/>
          <a:p>
            <a:pPr algn="l">
              <a:lnSpc>
                <a:spcPts val="3855"/>
              </a:lnSpc>
            </a:pPr>
            <a:r>
              <a:rPr lang="en-US" sz="2965">
                <a:solidFill>
                  <a:srgbClr val="FFFFFF"/>
                </a:solidFill>
                <a:latin typeface="Arial MT Pro"/>
                <a:ea typeface="Arial MT Pro"/>
                <a:cs typeface="Arial MT Pro"/>
                <a:sym typeface="Arial MT Pro"/>
              </a:rPr>
              <a:t>Communication</a:t>
            </a:r>
          </a:p>
          <a:p>
            <a:pPr algn="l">
              <a:lnSpc>
                <a:spcPts val="3855"/>
              </a:lnSpc>
            </a:pPr>
            <a:r>
              <a:rPr lang="en-US" sz="2965">
                <a:solidFill>
                  <a:srgbClr val="FFFFFF"/>
                </a:solidFill>
                <a:latin typeface="Arial MT Pro"/>
                <a:ea typeface="Arial MT Pro"/>
                <a:cs typeface="Arial MT Pro"/>
                <a:sym typeface="Arial MT Pro"/>
              </a:rPr>
              <a:t>Component</a:t>
            </a:r>
          </a:p>
          <a:p>
            <a:pPr algn="l">
              <a:lnSpc>
                <a:spcPts val="3855"/>
              </a:lnSpc>
            </a:pPr>
          </a:p>
          <a:p>
            <a:pPr algn="l">
              <a:lnSpc>
                <a:spcPts val="3855"/>
              </a:lnSpc>
            </a:pPr>
          </a:p>
          <a:p>
            <a:pPr algn="l">
              <a:lnSpc>
                <a:spcPts val="3855"/>
              </a:lnSpc>
            </a:pPr>
            <a:r>
              <a:rPr lang="en-US" sz="2965">
                <a:solidFill>
                  <a:srgbClr val="FFFFFF"/>
                </a:solidFill>
                <a:latin typeface="Arial MT Pro"/>
                <a:ea typeface="Arial MT Pro"/>
                <a:cs typeface="Arial MT Pro"/>
                <a:sym typeface="Arial MT Pro"/>
              </a:rPr>
              <a:t>Body Language</a:t>
            </a:r>
          </a:p>
          <a:p>
            <a:pPr algn="l">
              <a:lnSpc>
                <a:spcPts val="3855"/>
              </a:lnSpc>
            </a:pPr>
          </a:p>
          <a:p>
            <a:pPr algn="l">
              <a:lnSpc>
                <a:spcPts val="3855"/>
              </a:lnSpc>
            </a:pPr>
          </a:p>
          <a:p>
            <a:pPr algn="l">
              <a:lnSpc>
                <a:spcPts val="3855"/>
              </a:lnSpc>
            </a:pPr>
            <a:r>
              <a:rPr lang="en-US" sz="2965">
                <a:solidFill>
                  <a:srgbClr val="FFFFFF"/>
                </a:solidFill>
                <a:latin typeface="Arial MT Pro"/>
                <a:ea typeface="Arial MT Pro"/>
                <a:cs typeface="Arial MT Pro"/>
                <a:sym typeface="Arial MT Pro"/>
              </a:rPr>
              <a:t>Tone of Voice</a:t>
            </a:r>
          </a:p>
          <a:p>
            <a:pPr algn="l">
              <a:lnSpc>
                <a:spcPts val="3855"/>
              </a:lnSpc>
            </a:pPr>
          </a:p>
          <a:p>
            <a:pPr algn="l">
              <a:lnSpc>
                <a:spcPts val="3855"/>
              </a:lnSpc>
            </a:pPr>
          </a:p>
          <a:p>
            <a:pPr algn="l">
              <a:lnSpc>
                <a:spcPts val="3855"/>
              </a:lnSpc>
            </a:pPr>
            <a:r>
              <a:rPr lang="en-US" sz="2965">
                <a:solidFill>
                  <a:srgbClr val="FFFFFF"/>
                </a:solidFill>
                <a:latin typeface="Arial MT Pro"/>
                <a:ea typeface="Arial MT Pro"/>
                <a:cs typeface="Arial MT Pro"/>
                <a:sym typeface="Arial MT Pro"/>
              </a:rPr>
              <a:t>Words</a:t>
            </a:r>
          </a:p>
          <a:p>
            <a:pPr algn="l">
              <a:lnSpc>
                <a:spcPts val="3855"/>
              </a:lnSpc>
            </a:pPr>
            <a:r>
              <a:rPr lang="en-US" sz="2965">
                <a:solidFill>
                  <a:srgbClr val="FFFFFF"/>
                </a:solidFill>
                <a:latin typeface="Arial MT Pro"/>
                <a:ea typeface="Arial MT Pro"/>
                <a:cs typeface="Arial MT Pro"/>
                <a:sym typeface="Arial MT Pro"/>
              </a:rPr>
              <a:t>(Content)</a:t>
            </a:r>
          </a:p>
        </p:txBody>
      </p:sp>
      <p:sp>
        <p:nvSpPr>
          <p:cNvPr name="TextBox 43" id="43"/>
          <p:cNvSpPr txBox="true"/>
          <p:nvPr/>
        </p:nvSpPr>
        <p:spPr>
          <a:xfrm rot="0">
            <a:off x="5499182" y="1710714"/>
            <a:ext cx="3180516" cy="6779847"/>
          </a:xfrm>
          <a:prstGeom prst="rect">
            <a:avLst/>
          </a:prstGeom>
        </p:spPr>
        <p:txBody>
          <a:bodyPr anchor="t" rtlCol="false" tIns="0" lIns="0" bIns="0" rIns="0">
            <a:spAutoFit/>
          </a:bodyPr>
          <a:lstStyle/>
          <a:p>
            <a:pPr algn="ctr">
              <a:lnSpc>
                <a:spcPts val="3855"/>
              </a:lnSpc>
            </a:pPr>
          </a:p>
          <a:p>
            <a:pPr algn="ctr">
              <a:lnSpc>
                <a:spcPts val="3855"/>
              </a:lnSpc>
            </a:pPr>
            <a:r>
              <a:rPr lang="en-US" sz="2965">
                <a:solidFill>
                  <a:srgbClr val="FFFFFF"/>
                </a:solidFill>
                <a:latin typeface="Arial MT Pro"/>
                <a:ea typeface="Arial MT Pro"/>
                <a:cs typeface="Arial MT Pro"/>
                <a:sym typeface="Arial MT Pro"/>
              </a:rPr>
              <a:t>Percentage </a:t>
            </a:r>
          </a:p>
          <a:p>
            <a:pPr algn="ctr">
              <a:lnSpc>
                <a:spcPts val="3855"/>
              </a:lnSpc>
            </a:pPr>
            <a:r>
              <a:rPr lang="en-US" sz="2965">
                <a:solidFill>
                  <a:srgbClr val="FFFFFF"/>
                </a:solidFill>
                <a:latin typeface="Arial MT Pro"/>
                <a:ea typeface="Arial MT Pro"/>
                <a:cs typeface="Arial MT Pro"/>
                <a:sym typeface="Arial MT Pro"/>
              </a:rPr>
              <a:t>of Impact</a:t>
            </a:r>
          </a:p>
          <a:p>
            <a:pPr algn="ctr">
              <a:lnSpc>
                <a:spcPts val="3855"/>
              </a:lnSpc>
            </a:pPr>
          </a:p>
          <a:p>
            <a:pPr algn="ctr">
              <a:lnSpc>
                <a:spcPts val="3855"/>
              </a:lnSpc>
            </a:pPr>
          </a:p>
          <a:p>
            <a:pPr algn="ctr">
              <a:lnSpc>
                <a:spcPts val="6240"/>
              </a:lnSpc>
            </a:pPr>
            <a:r>
              <a:rPr lang="en-US" sz="4800" b="true">
                <a:solidFill>
                  <a:srgbClr val="000000"/>
                </a:solidFill>
                <a:latin typeface="Arial MT Pro Bold"/>
                <a:ea typeface="Arial MT Pro Bold"/>
                <a:cs typeface="Arial MT Pro Bold"/>
                <a:sym typeface="Arial MT Pro Bold"/>
              </a:rPr>
              <a:t>55%</a:t>
            </a:r>
          </a:p>
          <a:p>
            <a:pPr algn="ctr">
              <a:lnSpc>
                <a:spcPts val="3855"/>
              </a:lnSpc>
            </a:pPr>
          </a:p>
          <a:p>
            <a:pPr algn="ctr">
              <a:lnSpc>
                <a:spcPts val="3855"/>
              </a:lnSpc>
            </a:pPr>
          </a:p>
          <a:p>
            <a:pPr algn="ctr">
              <a:lnSpc>
                <a:spcPts val="6240"/>
              </a:lnSpc>
            </a:pPr>
            <a:r>
              <a:rPr lang="en-US" sz="4800" b="true">
                <a:solidFill>
                  <a:srgbClr val="000000"/>
                </a:solidFill>
                <a:latin typeface="Arial MT Pro Bold"/>
                <a:ea typeface="Arial MT Pro Bold"/>
                <a:cs typeface="Arial MT Pro Bold"/>
                <a:sym typeface="Arial MT Pro Bold"/>
              </a:rPr>
              <a:t>38%</a:t>
            </a:r>
          </a:p>
          <a:p>
            <a:pPr algn="ctr">
              <a:lnSpc>
                <a:spcPts val="3855"/>
              </a:lnSpc>
            </a:pPr>
          </a:p>
          <a:p>
            <a:pPr algn="ctr">
              <a:lnSpc>
                <a:spcPts val="3855"/>
              </a:lnSpc>
            </a:pPr>
          </a:p>
          <a:p>
            <a:pPr algn="ctr">
              <a:lnSpc>
                <a:spcPts val="6294"/>
              </a:lnSpc>
            </a:pPr>
            <a:r>
              <a:rPr lang="en-US" b="true" sz="4841">
                <a:solidFill>
                  <a:srgbClr val="000000"/>
                </a:solidFill>
                <a:latin typeface="Arial MT Pro Bold"/>
                <a:ea typeface="Arial MT Pro Bold"/>
                <a:cs typeface="Arial MT Pro Bold"/>
                <a:sym typeface="Arial MT Pro Bold"/>
              </a:rPr>
              <a:t>7%</a:t>
            </a:r>
          </a:p>
        </p:txBody>
      </p:sp>
      <p:sp>
        <p:nvSpPr>
          <p:cNvPr name="TextBox 44" id="44"/>
          <p:cNvSpPr txBox="true"/>
          <p:nvPr/>
        </p:nvSpPr>
        <p:spPr>
          <a:xfrm rot="0">
            <a:off x="9174694" y="2413241"/>
            <a:ext cx="7349112" cy="5374794"/>
          </a:xfrm>
          <a:prstGeom prst="rect">
            <a:avLst/>
          </a:prstGeom>
        </p:spPr>
        <p:txBody>
          <a:bodyPr anchor="t" rtlCol="false" tIns="0" lIns="0" bIns="0" rIns="0">
            <a:spAutoFit/>
          </a:bodyPr>
          <a:lstStyle/>
          <a:p>
            <a:pPr algn="l">
              <a:lnSpc>
                <a:spcPts val="3855"/>
              </a:lnSpc>
            </a:pPr>
            <a:r>
              <a:rPr lang="en-US" sz="2965">
                <a:solidFill>
                  <a:srgbClr val="FFFFFF"/>
                </a:solidFill>
                <a:latin typeface="Arial MT Pro"/>
                <a:ea typeface="Arial MT Pro"/>
                <a:cs typeface="Arial MT Pro"/>
                <a:sym typeface="Arial MT Pro"/>
              </a:rPr>
              <a:t>Description</a:t>
            </a:r>
          </a:p>
          <a:p>
            <a:pPr algn="l">
              <a:lnSpc>
                <a:spcPts val="3855"/>
              </a:lnSpc>
            </a:pPr>
          </a:p>
          <a:p>
            <a:pPr algn="l">
              <a:lnSpc>
                <a:spcPts val="3855"/>
              </a:lnSpc>
            </a:pPr>
          </a:p>
          <a:p>
            <a:pPr algn="l">
              <a:lnSpc>
                <a:spcPts val="3855"/>
              </a:lnSpc>
            </a:pPr>
            <a:r>
              <a:rPr lang="en-US" sz="2965">
                <a:solidFill>
                  <a:srgbClr val="FFFFFF"/>
                </a:solidFill>
                <a:latin typeface="Arial MT Pro"/>
                <a:ea typeface="Arial MT Pro"/>
                <a:cs typeface="Arial MT Pro"/>
                <a:sym typeface="Arial MT Pro"/>
              </a:rPr>
              <a:t>Facial expressions, posture, gestures—nonverbal cues that shape perception.</a:t>
            </a:r>
          </a:p>
          <a:p>
            <a:pPr algn="l">
              <a:lnSpc>
                <a:spcPts val="3855"/>
              </a:lnSpc>
            </a:pPr>
          </a:p>
          <a:p>
            <a:pPr algn="l">
              <a:lnSpc>
                <a:spcPts val="3855"/>
              </a:lnSpc>
            </a:pPr>
          </a:p>
          <a:p>
            <a:pPr algn="l">
              <a:lnSpc>
                <a:spcPts val="3855"/>
              </a:lnSpc>
            </a:pPr>
            <a:r>
              <a:rPr lang="en-US" sz="2965">
                <a:solidFill>
                  <a:srgbClr val="FFFFFF"/>
                </a:solidFill>
                <a:latin typeface="Arial MT Pro"/>
                <a:ea typeface="Arial MT Pro"/>
                <a:cs typeface="Arial MT Pro"/>
                <a:sym typeface="Arial MT Pro"/>
              </a:rPr>
              <a:t>Vocal elements like pitch, volume, and emotion.</a:t>
            </a:r>
          </a:p>
          <a:p>
            <a:pPr algn="l">
              <a:lnSpc>
                <a:spcPts val="3855"/>
              </a:lnSpc>
            </a:pPr>
          </a:p>
          <a:p>
            <a:pPr algn="l">
              <a:lnSpc>
                <a:spcPts val="3855"/>
              </a:lnSpc>
            </a:pPr>
            <a:r>
              <a:rPr lang="en-US" sz="2965">
                <a:solidFill>
                  <a:srgbClr val="FFFFFF"/>
                </a:solidFill>
                <a:latin typeface="Arial MT Pro"/>
                <a:ea typeface="Arial MT Pro"/>
                <a:cs typeface="Arial MT Pro"/>
                <a:sym typeface="Arial MT Pro"/>
              </a:rPr>
              <a:t>The actual spoken words.</a:t>
            </a:r>
          </a:p>
        </p:txBody>
      </p:sp>
      <p:sp>
        <p:nvSpPr>
          <p:cNvPr name="TextBox 45" id="45"/>
          <p:cNvSpPr txBox="true"/>
          <p:nvPr/>
        </p:nvSpPr>
        <p:spPr>
          <a:xfrm rot="0">
            <a:off x="1865608" y="8998447"/>
            <a:ext cx="14658198" cy="1047602"/>
          </a:xfrm>
          <a:prstGeom prst="rect">
            <a:avLst/>
          </a:prstGeom>
        </p:spPr>
        <p:txBody>
          <a:bodyPr anchor="t" rtlCol="false" tIns="0" lIns="0" bIns="0" rIns="0">
            <a:spAutoFit/>
          </a:bodyPr>
          <a:lstStyle/>
          <a:p>
            <a:pPr algn="ctr">
              <a:lnSpc>
                <a:spcPts val="4110"/>
              </a:lnSpc>
            </a:pPr>
            <a:r>
              <a:rPr lang="en-US" b="true" sz="3161">
                <a:solidFill>
                  <a:srgbClr val="FFFFFF"/>
                </a:solidFill>
                <a:latin typeface="Arial MT Pro Bold"/>
                <a:ea typeface="Arial MT Pro Bold"/>
                <a:cs typeface="Arial MT Pro Bold"/>
                <a:sym typeface="Arial MT Pro Bold"/>
              </a:rPr>
              <a:t>“How you</a:t>
            </a:r>
            <a:r>
              <a:rPr lang="en-US" b="true" sz="3161">
                <a:solidFill>
                  <a:srgbClr val="FFFFFF"/>
                </a:solidFill>
                <a:latin typeface="Arial MT Pro Bold"/>
                <a:ea typeface="Arial MT Pro Bold"/>
                <a:cs typeface="Arial MT Pro Bold"/>
                <a:sym typeface="Arial MT Pro Bold"/>
              </a:rPr>
              <a:t> say</a:t>
            </a:r>
            <a:r>
              <a:rPr lang="en-US" b="true" sz="3161">
                <a:solidFill>
                  <a:srgbClr val="FFFFFF"/>
                </a:solidFill>
                <a:latin typeface="Arial MT Pro Bold"/>
                <a:ea typeface="Arial MT Pro Bold"/>
                <a:cs typeface="Arial MT Pro Bold"/>
                <a:sym typeface="Arial MT Pro Bold"/>
              </a:rPr>
              <a:t> what you say and when you say it defines the message!”</a:t>
            </a:r>
          </a:p>
          <a:p>
            <a:pPr algn="ctr">
              <a:lnSpc>
                <a:spcPts val="3720"/>
              </a:lnSpc>
            </a:pPr>
          </a:p>
        </p:txBody>
      </p:sp>
    </p:spTree>
  </p:cSld>
  <p:clrMapOvr>
    <a:masterClrMapping/>
  </p:clrMapOvr>
  <p:transition spd="fast">
    <p:circl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DAG2jGKnu2A</dc:identifier>
  <dcterms:modified xsi:type="dcterms:W3CDTF">2011-08-01T06:04:30Z</dcterms:modified>
  <cp:revision>1</cp:revision>
  <dc:title>M1 Basic MAB -  PPT - Slides - Book Two - Lesson 3 - Verbal Communication Skills</dc:title>
</cp:coreProperties>
</file>