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grandir" charset="1" panose="00000500000000000000"/>
      <p:regular r:id="rId18"/>
    </p:embeddedFont>
    <p:embeddedFont>
      <p:font typeface="Poppins" charset="1" panose="00000500000000000000"/>
      <p:regular r:id="rId19"/>
    </p:embeddedFont>
    <p:embeddedFont>
      <p:font typeface="Poppins Bold" charset="1" panose="00000800000000000000"/>
      <p:regular r:id="rId20"/>
    </p:embeddedFont>
    <p:embeddedFont>
      <p:font typeface="Poppins Italics" charset="1" panose="00000500000000000000"/>
      <p:regular r:id="rId21"/>
    </p:embeddedFont>
    <p:embeddedFont>
      <p:font typeface="Arial MT Pro" charset="1" panose="020B0502020202020204"/>
      <p:regular r:id="rId22"/>
    </p:embeddedFont>
    <p:embeddedFont>
      <p:font typeface="Arial MT Pro Bold" charset="1" panose="020B0802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4.gif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6.jpe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4.gif" Type="http://schemas.openxmlformats.org/officeDocument/2006/relationships/image"/><Relationship Id="rId8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4045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9" y="0"/>
                </a:lnTo>
                <a:lnTo>
                  <a:pt x="12098559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675535" y="9392627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182636" y="9392627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167967" y="9392627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377158" y="3980321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6" y="0"/>
                </a:lnTo>
                <a:lnTo>
                  <a:pt x="19042316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3473" y="4588158"/>
            <a:ext cx="14278576" cy="2411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3"/>
              </a:lnSpc>
            </a:pPr>
            <a:r>
              <a:rPr lang="en-US" sz="8333" spc="-333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M1 Basic MAB - Book Two:  Lesson 2 - Active Listening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48220" y="261996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432657" y="8248561"/>
            <a:ext cx="3086100" cy="720832"/>
            <a:chOff x="0" y="0"/>
            <a:chExt cx="4114800" cy="96111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114800" cy="961110"/>
              <a:chOff x="0" y="0"/>
              <a:chExt cx="812800" cy="18984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189849"/>
              </a:xfrm>
              <a:custGeom>
                <a:avLst/>
                <a:gdLst/>
                <a:ahLst/>
                <a:cxnLst/>
                <a:rect r="r" b="b" t="t" l="l"/>
                <a:pathLst>
                  <a:path h="189849" w="812800">
                    <a:moveTo>
                      <a:pt x="94924" y="0"/>
                    </a:moveTo>
                    <a:lnTo>
                      <a:pt x="717876" y="0"/>
                    </a:lnTo>
                    <a:cubicBezTo>
                      <a:pt x="743051" y="0"/>
                      <a:pt x="767195" y="10001"/>
                      <a:pt x="784997" y="27803"/>
                    </a:cubicBezTo>
                    <a:cubicBezTo>
                      <a:pt x="802799" y="45605"/>
                      <a:pt x="812800" y="69749"/>
                      <a:pt x="812800" y="94924"/>
                    </a:cubicBezTo>
                    <a:lnTo>
                      <a:pt x="812800" y="94924"/>
                    </a:lnTo>
                    <a:cubicBezTo>
                      <a:pt x="812800" y="120100"/>
                      <a:pt x="802799" y="144244"/>
                      <a:pt x="784997" y="162046"/>
                    </a:cubicBezTo>
                    <a:cubicBezTo>
                      <a:pt x="767195" y="179848"/>
                      <a:pt x="743051" y="189849"/>
                      <a:pt x="717876" y="189849"/>
                    </a:cubicBezTo>
                    <a:lnTo>
                      <a:pt x="94924" y="189849"/>
                    </a:lnTo>
                    <a:cubicBezTo>
                      <a:pt x="69749" y="189849"/>
                      <a:pt x="45605" y="179848"/>
                      <a:pt x="27803" y="162046"/>
                    </a:cubicBezTo>
                    <a:cubicBezTo>
                      <a:pt x="10001" y="144244"/>
                      <a:pt x="0" y="120100"/>
                      <a:pt x="0" y="94924"/>
                    </a:cubicBezTo>
                    <a:lnTo>
                      <a:pt x="0" y="94924"/>
                    </a:lnTo>
                    <a:cubicBezTo>
                      <a:pt x="0" y="69749"/>
                      <a:pt x="10001" y="45605"/>
                      <a:pt x="27803" y="27803"/>
                    </a:cubicBezTo>
                    <a:cubicBezTo>
                      <a:pt x="45605" y="10001"/>
                      <a:pt x="69749" y="0"/>
                      <a:pt x="9492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914D"/>
                </a:solidFill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2279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482059" y="379124"/>
              <a:ext cx="328805" cy="256879"/>
            </a:xfrm>
            <a:custGeom>
              <a:avLst/>
              <a:gdLst/>
              <a:ahLst/>
              <a:cxnLst/>
              <a:rect r="r" b="b" t="t" l="l"/>
              <a:pathLst>
                <a:path h="256879" w="328805">
                  <a:moveTo>
                    <a:pt x="0" y="0"/>
                  </a:moveTo>
                  <a:lnTo>
                    <a:pt x="328806" y="0"/>
                  </a:lnTo>
                  <a:lnTo>
                    <a:pt x="328806" y="256879"/>
                  </a:lnTo>
                  <a:lnTo>
                    <a:pt x="0" y="25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93086" y="260337"/>
              <a:ext cx="2678101" cy="437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b="true" sz="1899" spc="245">
                  <a:solidFill>
                    <a:srgbClr val="FF914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GET STARTED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796652" y="4503652"/>
            <a:ext cx="1920385" cy="2313717"/>
            <a:chOff x="0" y="0"/>
            <a:chExt cx="2560514" cy="308495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60514" cy="3084956"/>
            </a:xfrm>
            <a:custGeom>
              <a:avLst/>
              <a:gdLst/>
              <a:ahLst/>
              <a:cxnLst/>
              <a:rect r="r" b="b" t="t" l="l"/>
              <a:pathLst>
                <a:path h="3084956" w="2560514">
                  <a:moveTo>
                    <a:pt x="0" y="0"/>
                  </a:moveTo>
                  <a:lnTo>
                    <a:pt x="2560514" y="0"/>
                  </a:lnTo>
                  <a:lnTo>
                    <a:pt x="2560514" y="3084956"/>
                  </a:lnTo>
                  <a:lnTo>
                    <a:pt x="0" y="308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425842" y="797053"/>
              <a:ext cx="1686652" cy="1220714"/>
            </a:xfrm>
            <a:custGeom>
              <a:avLst/>
              <a:gdLst/>
              <a:ahLst/>
              <a:cxnLst/>
              <a:rect r="r" b="b" t="t" l="l"/>
              <a:pathLst>
                <a:path h="1220714" w="1686652">
                  <a:moveTo>
                    <a:pt x="0" y="0"/>
                  </a:moveTo>
                  <a:lnTo>
                    <a:pt x="1686652" y="0"/>
                  </a:lnTo>
                  <a:lnTo>
                    <a:pt x="1686652" y="1220714"/>
                  </a:lnTo>
                  <a:lnTo>
                    <a:pt x="0" y="122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4265936" y="2789082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681977" y="-662588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46374" y="2460254"/>
            <a:ext cx="17843728" cy="967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50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Actively try to avoid Passive Listening...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38834" y="3745719"/>
            <a:ext cx="11943299" cy="3373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1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Active listeni</a:t>
            </a:r>
            <a:r>
              <a:rPr lang="en-US" sz="4399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 strengthens relationships, enhances communication, and fosters mutual respect, whereas passive listening can lead to misunderstandings and missed opportunities for connection.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6428" y="0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1992210" y="1055176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-4559317" y="-389771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774343" y="9387083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7252869" y="9387083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294507" y="9387083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-545450" y="3778197"/>
            <a:ext cx="19042315" cy="4022689"/>
          </a:xfrm>
          <a:custGeom>
            <a:avLst/>
            <a:gdLst/>
            <a:ahLst/>
            <a:cxnLst/>
            <a:rect r="r" b="b" t="t" l="l"/>
            <a:pathLst>
              <a:path h="4022689" w="19042315">
                <a:moveTo>
                  <a:pt x="0" y="0"/>
                </a:moveTo>
                <a:lnTo>
                  <a:pt x="19042315" y="0"/>
                </a:lnTo>
                <a:lnTo>
                  <a:pt x="19042315" y="4022689"/>
                </a:lnTo>
                <a:lnTo>
                  <a:pt x="0" y="402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34020" y="4601988"/>
            <a:ext cx="14278576" cy="18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432"/>
              </a:lnSpc>
            </a:pPr>
            <a:r>
              <a:rPr lang="en-US" sz="11432" spc="-457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Thank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9928" y="2352728"/>
            <a:ext cx="12991559" cy="136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Management of Assaultive Behavior (MAB) </a:t>
            </a:r>
          </a:p>
          <a:p>
            <a:pPr algn="ctr">
              <a:lnSpc>
                <a:spcPts val="5344"/>
              </a:lnSpc>
            </a:pPr>
            <a:r>
              <a:rPr lang="en-US" sz="3817" spc="-152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Workplace Violence Prevention Course...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44205" y="102073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3"/>
                </a:lnTo>
                <a:lnTo>
                  <a:pt x="0" y="10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650594"/>
            <a:ext cx="18288000" cy="3863340"/>
          </a:xfrm>
          <a:custGeom>
            <a:avLst/>
            <a:gdLst/>
            <a:ahLst/>
            <a:cxnLst/>
            <a:rect r="r" b="b" t="t" l="l"/>
            <a:pathLst>
              <a:path h="3863340" w="18288000">
                <a:moveTo>
                  <a:pt x="0" y="0"/>
                </a:moveTo>
                <a:lnTo>
                  <a:pt x="18288000" y="0"/>
                </a:lnTo>
                <a:lnTo>
                  <a:pt x="18288000" y="3863340"/>
                </a:lnTo>
                <a:lnTo>
                  <a:pt x="0" y="386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11992210" y="6512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088373">
            <a:off x="-2891276" y="-27161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765513" y="9372401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167196" y="9372401"/>
            <a:ext cx="278501" cy="27850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354364" y="9372401"/>
            <a:ext cx="278501" cy="27850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479928" y="6706666"/>
            <a:ext cx="12991559" cy="80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4217" spc="-168">
                <a:solidFill>
                  <a:srgbClr val="F6F6F6"/>
                </a:solidFill>
                <a:latin typeface="Arial MT Pro"/>
                <a:ea typeface="Arial MT Pro"/>
                <a:cs typeface="Arial MT Pro"/>
                <a:sym typeface="Arial MT Pro"/>
              </a:rPr>
              <a:t>M1 Basic MAB: Book Two - Student Guide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573967" y="4171814"/>
            <a:ext cx="5662273" cy="2604646"/>
          </a:xfrm>
          <a:custGeom>
            <a:avLst/>
            <a:gdLst/>
            <a:ahLst/>
            <a:cxnLst/>
            <a:rect r="r" b="b" t="t" l="l"/>
            <a:pathLst>
              <a:path h="2604646" w="5662273">
                <a:moveTo>
                  <a:pt x="0" y="0"/>
                </a:moveTo>
                <a:lnTo>
                  <a:pt x="5662273" y="0"/>
                </a:lnTo>
                <a:lnTo>
                  <a:pt x="5662273" y="2604646"/>
                </a:lnTo>
                <a:lnTo>
                  <a:pt x="0" y="2604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688412" y="4210247"/>
            <a:ext cx="2527781" cy="252778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684332" y="3678522"/>
            <a:ext cx="2721815" cy="3279295"/>
            <a:chOff x="0" y="0"/>
            <a:chExt cx="3629086" cy="43723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29086" cy="4372393"/>
            </a:xfrm>
            <a:custGeom>
              <a:avLst/>
              <a:gdLst/>
              <a:ahLst/>
              <a:cxnLst/>
              <a:rect r="r" b="b" t="t" l="l"/>
              <a:pathLst>
                <a:path h="4372393" w="3629086">
                  <a:moveTo>
                    <a:pt x="0" y="0"/>
                  </a:moveTo>
                  <a:lnTo>
                    <a:pt x="3629086" y="0"/>
                  </a:lnTo>
                  <a:lnTo>
                    <a:pt x="3629086" y="4372393"/>
                  </a:lnTo>
                  <a:lnTo>
                    <a:pt x="0" y="4372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03557" y="1129685"/>
              <a:ext cx="2390538" cy="1730152"/>
            </a:xfrm>
            <a:custGeom>
              <a:avLst/>
              <a:gdLst/>
              <a:ahLst/>
              <a:cxnLst/>
              <a:rect r="r" b="b" t="t" l="l"/>
              <a:pathLst>
                <a:path h="1730152" w="2390538">
                  <a:moveTo>
                    <a:pt x="0" y="0"/>
                  </a:moveTo>
                  <a:lnTo>
                    <a:pt x="2390538" y="0"/>
                  </a:lnTo>
                  <a:lnTo>
                    <a:pt x="2390538" y="1730152"/>
                  </a:lnTo>
                  <a:lnTo>
                    <a:pt x="0" y="1730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0277" y="-91647"/>
            <a:ext cx="12098558" cy="10470294"/>
          </a:xfrm>
          <a:custGeom>
            <a:avLst/>
            <a:gdLst/>
            <a:ahLst/>
            <a:cxnLst/>
            <a:rect r="r" b="b" t="t" l="l"/>
            <a:pathLst>
              <a:path h="10470294" w="12098558">
                <a:moveTo>
                  <a:pt x="0" y="0"/>
                </a:moveTo>
                <a:lnTo>
                  <a:pt x="12098558" y="0"/>
                </a:lnTo>
                <a:lnTo>
                  <a:pt x="12098558" y="10470294"/>
                </a:lnTo>
                <a:lnTo>
                  <a:pt x="0" y="10470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088373">
            <a:off x="9470932" y="21953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96836" y="-518761"/>
            <a:ext cx="4754847" cy="10805761"/>
            <a:chOff x="0" y="0"/>
            <a:chExt cx="3093720" cy="70307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3720" cy="7030720"/>
            </a:xfrm>
            <a:custGeom>
              <a:avLst/>
              <a:gdLst/>
              <a:ahLst/>
              <a:cxnLst/>
              <a:rect r="r" b="b" t="t" l="l"/>
              <a:pathLst>
                <a:path h="7030720" w="3093720">
                  <a:moveTo>
                    <a:pt x="0" y="0"/>
                  </a:moveTo>
                  <a:lnTo>
                    <a:pt x="2293620" y="0"/>
                  </a:lnTo>
                  <a:cubicBezTo>
                    <a:pt x="2735580" y="0"/>
                    <a:pt x="3093720" y="358140"/>
                    <a:pt x="3093720" y="800100"/>
                  </a:cubicBezTo>
                  <a:lnTo>
                    <a:pt x="3093720" y="7030720"/>
                  </a:lnTo>
                  <a:lnTo>
                    <a:pt x="0" y="703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731" t="-718" r="-12573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729158" y="3569828"/>
            <a:ext cx="10438809" cy="722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Active Listening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Bad Listening Habits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Good Listening Habits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Active Listening &amp; Passive Listening</a:t>
            </a:r>
          </a:p>
          <a:p>
            <a:pPr algn="l">
              <a:lnSpc>
                <a:spcPts val="8250"/>
              </a:lnSpc>
            </a:pPr>
          </a:p>
          <a:p>
            <a:pPr algn="l">
              <a:lnSpc>
                <a:spcPts val="8250"/>
              </a:lnSpc>
            </a:pP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929676" y="3569828"/>
            <a:ext cx="635923" cy="513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1. 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</a:p>
          <a:p>
            <a:pPr algn="l">
              <a:lnSpc>
                <a:spcPts val="8250"/>
              </a:lnSpc>
            </a:pPr>
            <a:r>
              <a:rPr lang="en-US" sz="3300" spc="-132">
                <a:solidFill>
                  <a:srgbClr val="FF914D"/>
                </a:solidFill>
                <a:latin typeface="Poppins"/>
                <a:ea typeface="Poppins"/>
                <a:cs typeface="Poppins"/>
                <a:sym typeface="Poppins"/>
              </a:rPr>
              <a:t>4.</a:t>
            </a:r>
          </a:p>
          <a:p>
            <a:pPr algn="l">
              <a:lnSpc>
                <a:spcPts val="8250"/>
              </a:lnSpc>
            </a:pPr>
          </a:p>
        </p:txBody>
      </p:sp>
      <p:sp>
        <p:nvSpPr>
          <p:cNvPr name="AutoShape 9" id="9"/>
          <p:cNvSpPr/>
          <p:nvPr/>
        </p:nvSpPr>
        <p:spPr>
          <a:xfrm flipV="true">
            <a:off x="4851693" y="6915130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6746793" y="9083930"/>
            <a:ext cx="446388" cy="348740"/>
          </a:xfrm>
          <a:custGeom>
            <a:avLst/>
            <a:gdLst/>
            <a:ahLst/>
            <a:cxnLst/>
            <a:rect r="r" b="b" t="t" l="l"/>
            <a:pathLst>
              <a:path h="348740" w="446388">
                <a:moveTo>
                  <a:pt x="0" y="0"/>
                </a:moveTo>
                <a:lnTo>
                  <a:pt x="446388" y="0"/>
                </a:lnTo>
                <a:lnTo>
                  <a:pt x="446388" y="348740"/>
                </a:lnTo>
                <a:lnTo>
                  <a:pt x="0" y="3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525" y="209550"/>
            <a:ext cx="2411675" cy="2087104"/>
          </a:xfrm>
          <a:custGeom>
            <a:avLst/>
            <a:gdLst/>
            <a:ahLst/>
            <a:cxnLst/>
            <a:rect r="r" b="b" t="t" l="l"/>
            <a:pathLst>
              <a:path h="2087104" w="2411675">
                <a:moveTo>
                  <a:pt x="0" y="0"/>
                </a:moveTo>
                <a:lnTo>
                  <a:pt x="2411675" y="0"/>
                </a:lnTo>
                <a:lnTo>
                  <a:pt x="2411675" y="2087104"/>
                </a:lnTo>
                <a:lnTo>
                  <a:pt x="0" y="20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1693" y="1525879"/>
            <a:ext cx="12118294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F914D"/>
                </a:solidFill>
                <a:latin typeface="Agrandir"/>
                <a:ea typeface="Agrandir"/>
                <a:cs typeface="Agrandir"/>
                <a:sym typeface="Agrandir"/>
              </a:rPr>
              <a:t>Topics...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4851693" y="4817444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4851693" y="5866287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4851693" y="7962931"/>
            <a:ext cx="10308634" cy="0"/>
          </a:xfrm>
          <a:prstGeom prst="line">
            <a:avLst/>
          </a:prstGeom>
          <a:ln cap="flat" w="19050">
            <a:solidFill>
              <a:srgbClr val="37B5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88373">
            <a:off x="12807736" y="-7125800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-1032001" y="-3397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00170" y="9180544"/>
            <a:ext cx="933068" cy="933068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73113" y="8939845"/>
            <a:ext cx="2299056" cy="1096012"/>
            <a:chOff x="0" y="0"/>
            <a:chExt cx="3065408" cy="14613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28039"/>
              <a:ext cx="2246327" cy="1033311"/>
            </a:xfrm>
            <a:custGeom>
              <a:avLst/>
              <a:gdLst/>
              <a:ahLst/>
              <a:cxnLst/>
              <a:rect r="r" b="b" t="t" l="l"/>
              <a:pathLst>
                <a:path h="1033311" w="2246327">
                  <a:moveTo>
                    <a:pt x="0" y="0"/>
                  </a:moveTo>
                  <a:lnTo>
                    <a:pt x="2246327" y="0"/>
                  </a:lnTo>
                  <a:lnTo>
                    <a:pt x="2246327" y="1033311"/>
                  </a:lnTo>
                  <a:lnTo>
                    <a:pt x="0" y="103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-38100"/>
              <a:ext cx="3065408" cy="3019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1"/>
                </a:lnSpc>
              </a:pPr>
              <a:r>
                <a:rPr lang="en-US" sz="1300" i="true" spc="222">
                  <a:solidFill>
                    <a:srgbClr val="F6F6F6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Topic Handouts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853809" y="9461239"/>
            <a:ext cx="278501" cy="27850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6318190" y="9461239"/>
            <a:ext cx="278501" cy="27850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7389485" y="9461239"/>
            <a:ext cx="278501" cy="278501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2349015" y="0"/>
            <a:ext cx="13178600" cy="10287000"/>
          </a:xfrm>
          <a:custGeom>
            <a:avLst/>
            <a:gdLst/>
            <a:ahLst/>
            <a:cxnLst/>
            <a:rect r="r" b="b" t="t" l="l"/>
            <a:pathLst>
              <a:path h="10287000" w="13178600">
                <a:moveTo>
                  <a:pt x="0" y="0"/>
                </a:moveTo>
                <a:lnTo>
                  <a:pt x="13178600" y="0"/>
                </a:lnTo>
                <a:lnTo>
                  <a:pt x="13178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95" t="-1900" r="-127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876243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4771" y="2150974"/>
            <a:ext cx="9570601" cy="6376413"/>
          </a:xfrm>
          <a:custGeom>
            <a:avLst/>
            <a:gdLst/>
            <a:ahLst/>
            <a:cxnLst/>
            <a:rect r="r" b="b" t="t" l="l"/>
            <a:pathLst>
              <a:path h="6376413" w="9570601">
                <a:moveTo>
                  <a:pt x="0" y="0"/>
                </a:moveTo>
                <a:lnTo>
                  <a:pt x="9570601" y="0"/>
                </a:lnTo>
                <a:lnTo>
                  <a:pt x="9570601" y="6376413"/>
                </a:lnTo>
                <a:lnTo>
                  <a:pt x="0" y="637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914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Active Listening...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24163" y="2065249"/>
            <a:ext cx="5905424" cy="4244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To become an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influencing part of any negotiation, you have to actively engage the needs and concerns of the individual in conflict.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When we practice Active Listening, we are fully concentrating on what is being said rather than just passively ‘hearing’ the speaker’s message...</a:t>
            </a:r>
          </a:p>
          <a:p>
            <a:pPr algn="l">
              <a:lnSpc>
                <a:spcPts val="331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10504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4771" y="2089557"/>
            <a:ext cx="9570601" cy="6376413"/>
          </a:xfrm>
          <a:custGeom>
            <a:avLst/>
            <a:gdLst/>
            <a:ahLst/>
            <a:cxnLst/>
            <a:rect r="r" b="b" t="t" l="l"/>
            <a:pathLst>
              <a:path h="6376413" w="9570601">
                <a:moveTo>
                  <a:pt x="0" y="0"/>
                </a:moveTo>
                <a:lnTo>
                  <a:pt x="9570601" y="0"/>
                </a:lnTo>
                <a:lnTo>
                  <a:pt x="9570601" y="6376413"/>
                </a:lnTo>
                <a:lnTo>
                  <a:pt x="0" y="637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4771" y="1165261"/>
            <a:ext cx="14695123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914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Active Listening...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59014" y="2003832"/>
            <a:ext cx="5905424" cy="4244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It is helpful when</a:t>
            </a: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active listening to show that you are listening by providing feedback. By doing so, conversations become more productive. </a:t>
            </a:r>
          </a:p>
          <a:p>
            <a:pPr algn="l">
              <a:lnSpc>
                <a:spcPts val="3312"/>
              </a:lnSpc>
            </a:pPr>
          </a:p>
          <a:p>
            <a:pPr algn="l">
              <a:lnSpc>
                <a:spcPts val="3312"/>
              </a:lnSpc>
            </a:pPr>
            <a:r>
              <a:rPr lang="en-US" sz="25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It also helps build trust and understanding. Active listening requires effort and skill. It's more than just being quiet while someone speaks. It's about truly understanding their perspective.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10504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92447" y="1165261"/>
            <a:ext cx="14167447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FF1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When listening try to avoid these bad listening habits...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2447" y="2094457"/>
            <a:ext cx="9389812" cy="4684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2"/>
              </a:lnSpc>
            </a:pP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1.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Showing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 lack of interest in the subject,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2. Focusing on the person, not on the content.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3. Interrupting,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4. Focusing on the detail, missing the big picture,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5. Force-fitting their ideas into your mental models,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6. Daydreaming,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7. Letting emotions block the subject.</a:t>
            </a:r>
          </a:p>
          <a:p>
            <a:pPr algn="l">
              <a:lnSpc>
                <a:spcPts val="409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854886" y="3441947"/>
            <a:ext cx="6404414" cy="5267631"/>
          </a:xfrm>
          <a:custGeom>
            <a:avLst/>
            <a:gdLst/>
            <a:ahLst/>
            <a:cxnLst/>
            <a:rect r="r" b="b" t="t" l="l"/>
            <a:pathLst>
              <a:path h="5267631" w="6404414">
                <a:moveTo>
                  <a:pt x="0" y="0"/>
                </a:moveTo>
                <a:lnTo>
                  <a:pt x="6404414" y="0"/>
                </a:lnTo>
                <a:lnTo>
                  <a:pt x="6404414" y="5267631"/>
                </a:lnTo>
                <a:lnTo>
                  <a:pt x="0" y="526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10504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92447" y="311415"/>
            <a:ext cx="14167447" cy="2256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</a:p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When listening, try to develop these good habits...</a:t>
            </a:r>
          </a:p>
          <a:p>
            <a:pPr algn="l">
              <a:lnSpc>
                <a:spcPts val="580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292447" y="3349089"/>
            <a:ext cx="9389812" cy="4684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2"/>
              </a:lnSpc>
            </a:pP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1.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2.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sten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3.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ov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 Feedback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4.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Def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Ju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gm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5.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Appro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ly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6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ef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lec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ting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 you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ea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</a:p>
          <a:p>
            <a:pPr algn="l">
              <a:lnSpc>
                <a:spcPts val="4092"/>
              </a:lnSpc>
            </a:pP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7.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Exhibi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ting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ve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bo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dy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lang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ag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</a:p>
          <a:p>
            <a:pPr algn="l">
              <a:lnSpc>
                <a:spcPts val="409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92447" y="1814906"/>
            <a:ext cx="15026162" cy="1505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Active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listen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 co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mmu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ica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skill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 involv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irely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ocusing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,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tandi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,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oug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htfully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som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who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peak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’s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j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ab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ut 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the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wor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ds 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saying,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ruly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ngag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with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sag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343205" y="3548954"/>
            <a:ext cx="4360645" cy="4626679"/>
          </a:xfrm>
          <a:custGeom>
            <a:avLst/>
            <a:gdLst/>
            <a:ahLst/>
            <a:cxnLst/>
            <a:rect r="r" b="b" t="t" l="l"/>
            <a:pathLst>
              <a:path h="4626679" w="4360645">
                <a:moveTo>
                  <a:pt x="0" y="0"/>
                </a:moveTo>
                <a:lnTo>
                  <a:pt x="4360645" y="0"/>
                </a:lnTo>
                <a:lnTo>
                  <a:pt x="4360645" y="4626678"/>
                </a:lnTo>
                <a:lnTo>
                  <a:pt x="0" y="462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94495">
            <a:off x="-6317311" y="-38967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2873348" y="10504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20"/>
                </a:lnTo>
                <a:lnTo>
                  <a:pt x="0" y="139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18609" y="8600885"/>
            <a:ext cx="1219494" cy="1055370"/>
          </a:xfrm>
          <a:custGeom>
            <a:avLst/>
            <a:gdLst/>
            <a:ahLst/>
            <a:cxnLst/>
            <a:rect r="r" b="b" t="t" l="l"/>
            <a:pathLst>
              <a:path h="1055370" w="1219494">
                <a:moveTo>
                  <a:pt x="0" y="0"/>
                </a:moveTo>
                <a:lnTo>
                  <a:pt x="1219493" y="0"/>
                </a:lnTo>
                <a:lnTo>
                  <a:pt x="1219493" y="1055370"/>
                </a:lnTo>
                <a:lnTo>
                  <a:pt x="0" y="1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92447" y="866775"/>
            <a:ext cx="14167447" cy="78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41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</a:t>
            </a:r>
            <a:r>
              <a:rPr lang="en-US" sz="4149" b="true">
                <a:solidFill>
                  <a:srgbClr val="36FF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 Listening and </a:t>
            </a:r>
            <a:r>
              <a:rPr lang="en-US" sz="4149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Passive Listening...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92447" y="3332262"/>
            <a:ext cx="15966853" cy="2627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2"/>
              </a:lnSpc>
            </a:pPr>
          </a:p>
          <a:p>
            <a:pPr algn="l">
              <a:lnSpc>
                <a:spcPts val="4092"/>
              </a:lnSpc>
            </a:pPr>
            <a:r>
              <a:rPr lang="en-US" sz="3148" b="true">
                <a:solidFill>
                  <a:srgbClr val="2CCC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Active Lis</a:t>
            </a:r>
            <a:r>
              <a:rPr lang="en-US" sz="3148" b="true">
                <a:solidFill>
                  <a:srgbClr val="2CCC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</a:t>
            </a:r>
            <a:r>
              <a:rPr lang="en-US" sz="3148" b="true">
                <a:solidFill>
                  <a:srgbClr val="2CCC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n</a:t>
            </a:r>
            <a:r>
              <a:rPr lang="en-US" sz="3148" b="true">
                <a:solidFill>
                  <a:srgbClr val="2CCC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ing: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Involves fu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lly conc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entrat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 the speaker,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proc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essing th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ei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essage, a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ding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ough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tful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ly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 It inc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ludes main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taining eye c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act, nodding, paraph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rasing, an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 ask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relevant ques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tions to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show genuine in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comprehension...</a:t>
            </a:r>
          </a:p>
          <a:p>
            <a:pPr algn="l">
              <a:lnSpc>
                <a:spcPts val="4092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4223884" y="9726546"/>
            <a:ext cx="3888165" cy="30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i="true" spc="290">
                <a:solidFill>
                  <a:srgbClr val="F6F6F6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www.MABPRO.com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92447" y="1814906"/>
            <a:ext cx="15026162" cy="1505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Active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listen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 co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mmu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ica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skill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at involv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irely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f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ocusing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,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tandi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,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sp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oug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htfully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som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who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peak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’s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j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ab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ut 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ing the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wor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ds 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y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saying,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bu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ruly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ngag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with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the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ir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me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sag</a:t>
            </a:r>
            <a:r>
              <a:rPr lang="en-US" sz="29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2447" y="6212043"/>
            <a:ext cx="15966853" cy="1598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3148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Pass</a:t>
            </a:r>
            <a:r>
              <a:rPr lang="en-US" sz="3148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ive Lis</a:t>
            </a:r>
            <a:r>
              <a:rPr lang="en-US" sz="3148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</a:t>
            </a:r>
            <a:r>
              <a:rPr lang="en-US" sz="3148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n</a:t>
            </a:r>
            <a:r>
              <a:rPr lang="en-US" sz="3148" b="true">
                <a:solidFill>
                  <a:srgbClr val="FDFF0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ing: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In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con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trast,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 m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ore disengaged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approach. Th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listener hears th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 wo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rds but doesn’t fully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process or 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po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n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d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o them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. Th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ey may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appear indifferent, dis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acted, or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simply not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inves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ted in 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he conv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er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sat</a:t>
            </a:r>
            <a:r>
              <a:rPr lang="en-US" sz="3148">
                <a:solidFill>
                  <a:srgbClr val="FFFFFF"/>
                </a:solidFill>
                <a:latin typeface="Arial MT Pro"/>
                <a:ea typeface="Arial MT Pro"/>
                <a:cs typeface="Arial MT Pro"/>
                <a:sym typeface="Arial MT Pro"/>
              </a:rPr>
              <a:t>ion...</a:t>
            </a:r>
          </a:p>
        </p:txBody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DAG2jDf1M50</dc:identifier>
  <dcterms:modified xsi:type="dcterms:W3CDTF">2011-08-01T06:04:30Z</dcterms:modified>
  <cp:revision>1</cp:revision>
  <dc:title>M1 Basic MAB -  PPT - Slides - Book Two - Lesson 2 - Active Listening</dc:title>
</cp:coreProperties>
</file>