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8288000" cy="10287000"/>
  <p:notesSz cx="6858000" cy="9144000"/>
  <p:embeddedFontLst>
    <p:embeddedFont>
      <p:font typeface="Agrandir" charset="1" panose="00000500000000000000"/>
      <p:regular r:id="rId38"/>
    </p:embeddedFont>
    <p:embeddedFont>
      <p:font typeface="Poppins" charset="1" panose="00000500000000000000"/>
      <p:regular r:id="rId39"/>
    </p:embeddedFont>
    <p:embeddedFont>
      <p:font typeface="Poppins Bold" charset="1" panose="00000800000000000000"/>
      <p:regular r:id="rId40"/>
    </p:embeddedFont>
    <p:embeddedFont>
      <p:font typeface="Poppins Italics" charset="1" panose="00000500000000000000"/>
      <p:regular r:id="rId41"/>
    </p:embeddedFont>
    <p:embeddedFont>
      <p:font typeface="Arial MT Pro" charset="1" panose="020B0502020202020204"/>
      <p:regular r:id="rId42"/>
    </p:embeddedFont>
    <p:embeddedFont>
      <p:font typeface="Arial MT Pro Bold" charset="1" panose="020B0802020202020204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gif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3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Relationship Id="rId6" Target="../media/image39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40.jpe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46.png" Type="http://schemas.openxmlformats.org/officeDocument/2006/relationships/image"/><Relationship Id="rId5" Target="../media/image47.svg" Type="http://schemas.openxmlformats.org/officeDocument/2006/relationships/image"/><Relationship Id="rId6" Target="../media/image4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.png" Type="http://schemas.openxmlformats.org/officeDocument/2006/relationships/image"/><Relationship Id="rId6" Target="../media/image3.png" Type="http://schemas.openxmlformats.org/officeDocument/2006/relationships/image"/><Relationship Id="rId7" Target="../media/image4.gif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49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50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51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52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53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6.jpe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gif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6.jpe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4.gif" Type="http://schemas.openxmlformats.org/officeDocument/2006/relationships/image"/><Relationship Id="rId8" Target="../media/image1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0.jpeg" Type="http://schemas.openxmlformats.org/officeDocument/2006/relationships/image"/><Relationship Id="rId5" Target="../media/VAEcA9lXX88.mp4" Type="http://schemas.openxmlformats.org/officeDocument/2006/relationships/video"/><Relationship Id="rId6" Target="../media/VAEcA9lXX88.mp4" Type="http://schemas.microsoft.com/office/2007/relationships/media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4.gif" Type="http://schemas.openxmlformats.org/officeDocument/2006/relationships/image"/><Relationship Id="rId4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4.gif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Relationship Id="rId6" Target="../media/image2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84045" y="0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9" y="0"/>
                </a:lnTo>
                <a:lnTo>
                  <a:pt x="12098559" y="10470294"/>
                </a:lnTo>
                <a:lnTo>
                  <a:pt x="0" y="1047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992210" y="105517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-4559317" y="-389771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675535" y="9392627"/>
            <a:ext cx="278501" cy="2785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7182636" y="9392627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167967" y="9392627"/>
            <a:ext cx="278501" cy="278501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-377158" y="3980321"/>
            <a:ext cx="19042315" cy="4022689"/>
          </a:xfrm>
          <a:custGeom>
            <a:avLst/>
            <a:gdLst/>
            <a:ahLst/>
            <a:cxnLst/>
            <a:rect r="r" b="b" t="t" l="l"/>
            <a:pathLst>
              <a:path h="4022689" w="19042315">
                <a:moveTo>
                  <a:pt x="0" y="0"/>
                </a:moveTo>
                <a:lnTo>
                  <a:pt x="19042316" y="0"/>
                </a:lnTo>
                <a:lnTo>
                  <a:pt x="19042316" y="4022689"/>
                </a:lnTo>
                <a:lnTo>
                  <a:pt x="0" y="4022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33473" y="4921750"/>
            <a:ext cx="13120563" cy="2078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spc="-288">
                <a:solidFill>
                  <a:srgbClr val="FF914D"/>
                </a:solidFill>
                <a:latin typeface="Agrandir"/>
                <a:ea typeface="Agrandir"/>
                <a:cs typeface="Agrandir"/>
                <a:sym typeface="Agrandir"/>
              </a:rPr>
              <a:t>M1 Basic MAB - Book Two: Lesson 1 - MTAC Fundamentals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48220" y="2619968"/>
            <a:ext cx="12991559" cy="136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Management of Assaultive Behavior (MAB) </a:t>
            </a:r>
          </a:p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Workplace Violence Prevention Course...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432657" y="8248561"/>
            <a:ext cx="3086100" cy="720832"/>
            <a:chOff x="0" y="0"/>
            <a:chExt cx="4114800" cy="96111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4114800" cy="961110"/>
              <a:chOff x="0" y="0"/>
              <a:chExt cx="812800" cy="18984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189849"/>
              </a:xfrm>
              <a:custGeom>
                <a:avLst/>
                <a:gdLst/>
                <a:ahLst/>
                <a:cxnLst/>
                <a:rect r="r" b="b" t="t" l="l"/>
                <a:pathLst>
                  <a:path h="189849" w="812800">
                    <a:moveTo>
                      <a:pt x="94924" y="0"/>
                    </a:moveTo>
                    <a:lnTo>
                      <a:pt x="717876" y="0"/>
                    </a:lnTo>
                    <a:cubicBezTo>
                      <a:pt x="743051" y="0"/>
                      <a:pt x="767195" y="10001"/>
                      <a:pt x="784997" y="27803"/>
                    </a:cubicBezTo>
                    <a:cubicBezTo>
                      <a:pt x="802799" y="45605"/>
                      <a:pt x="812800" y="69749"/>
                      <a:pt x="812800" y="94924"/>
                    </a:cubicBezTo>
                    <a:lnTo>
                      <a:pt x="812800" y="94924"/>
                    </a:lnTo>
                    <a:cubicBezTo>
                      <a:pt x="812800" y="120100"/>
                      <a:pt x="802799" y="144244"/>
                      <a:pt x="784997" y="162046"/>
                    </a:cubicBezTo>
                    <a:cubicBezTo>
                      <a:pt x="767195" y="179848"/>
                      <a:pt x="743051" y="189849"/>
                      <a:pt x="717876" y="189849"/>
                    </a:cubicBezTo>
                    <a:lnTo>
                      <a:pt x="94924" y="189849"/>
                    </a:lnTo>
                    <a:cubicBezTo>
                      <a:pt x="69749" y="189849"/>
                      <a:pt x="45605" y="179848"/>
                      <a:pt x="27803" y="162046"/>
                    </a:cubicBezTo>
                    <a:cubicBezTo>
                      <a:pt x="10001" y="144244"/>
                      <a:pt x="0" y="120100"/>
                      <a:pt x="0" y="94924"/>
                    </a:cubicBezTo>
                    <a:lnTo>
                      <a:pt x="0" y="94924"/>
                    </a:lnTo>
                    <a:cubicBezTo>
                      <a:pt x="0" y="69749"/>
                      <a:pt x="10001" y="45605"/>
                      <a:pt x="27803" y="27803"/>
                    </a:cubicBezTo>
                    <a:cubicBezTo>
                      <a:pt x="45605" y="10001"/>
                      <a:pt x="69749" y="0"/>
                      <a:pt x="9492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FF914D"/>
                </a:solidFill>
                <a:prstDash val="solid"/>
                <a:round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812800" cy="22794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3482059" y="379124"/>
              <a:ext cx="328805" cy="256879"/>
            </a:xfrm>
            <a:custGeom>
              <a:avLst/>
              <a:gdLst/>
              <a:ahLst/>
              <a:cxnLst/>
              <a:rect r="r" b="b" t="t" l="l"/>
              <a:pathLst>
                <a:path h="256879" w="328805">
                  <a:moveTo>
                    <a:pt x="0" y="0"/>
                  </a:moveTo>
                  <a:lnTo>
                    <a:pt x="328806" y="0"/>
                  </a:lnTo>
                  <a:lnTo>
                    <a:pt x="328806" y="256879"/>
                  </a:lnTo>
                  <a:lnTo>
                    <a:pt x="0" y="25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493086" y="260337"/>
              <a:ext cx="2678101" cy="437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en-US" b="true" sz="1899" spc="245">
                  <a:solidFill>
                    <a:srgbClr val="FF914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GET STARTED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796652" y="4503652"/>
            <a:ext cx="1920385" cy="2313717"/>
            <a:chOff x="0" y="0"/>
            <a:chExt cx="2560514" cy="308495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60514" cy="3084956"/>
            </a:xfrm>
            <a:custGeom>
              <a:avLst/>
              <a:gdLst/>
              <a:ahLst/>
              <a:cxnLst/>
              <a:rect r="r" b="b" t="t" l="l"/>
              <a:pathLst>
                <a:path h="3084956" w="2560514">
                  <a:moveTo>
                    <a:pt x="0" y="0"/>
                  </a:moveTo>
                  <a:lnTo>
                    <a:pt x="2560514" y="0"/>
                  </a:lnTo>
                  <a:lnTo>
                    <a:pt x="2560514" y="3084956"/>
                  </a:lnTo>
                  <a:lnTo>
                    <a:pt x="0" y="3084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425842" y="797053"/>
              <a:ext cx="1686652" cy="1220714"/>
            </a:xfrm>
            <a:custGeom>
              <a:avLst/>
              <a:gdLst/>
              <a:ahLst/>
              <a:cxnLst/>
              <a:rect r="r" b="b" t="t" l="l"/>
              <a:pathLst>
                <a:path h="1220714" w="1686652">
                  <a:moveTo>
                    <a:pt x="0" y="0"/>
                  </a:moveTo>
                  <a:lnTo>
                    <a:pt x="1686652" y="0"/>
                  </a:lnTo>
                  <a:lnTo>
                    <a:pt x="1686652" y="1220714"/>
                  </a:lnTo>
                  <a:lnTo>
                    <a:pt x="0" y="1220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2873348" y="876243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64771" y="1165261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F914D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The Goal of Professional Communication</a:t>
            </a:r>
            <a:r>
              <a:rPr lang="en-US" sz="4149" b="true">
                <a:solidFill>
                  <a:srgbClr val="FF914D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770659" y="2398434"/>
            <a:ext cx="5905424" cy="4244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The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Goal of the Professional is to encourage the development of Voluntary Cooperation, Collaboration, or Compliance.</a:t>
            </a:r>
          </a:p>
          <a:p>
            <a:pPr algn="l">
              <a:lnSpc>
                <a:spcPts val="3312"/>
              </a:lnSpc>
            </a:pPr>
          </a:p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Always mindful of the desire to avoid using force and to provide support in the least restrictive manner available to the Responder.</a:t>
            </a:r>
          </a:p>
          <a:p>
            <a:pPr algn="l">
              <a:lnSpc>
                <a:spcPts val="3312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64771" y="2070369"/>
            <a:ext cx="9658534" cy="4986218"/>
          </a:xfrm>
          <a:custGeom>
            <a:avLst/>
            <a:gdLst/>
            <a:ahLst/>
            <a:cxnLst/>
            <a:rect r="r" b="b" t="t" l="l"/>
            <a:pathLst>
              <a:path h="4986218" w="9658534">
                <a:moveTo>
                  <a:pt x="0" y="0"/>
                </a:moveTo>
                <a:lnTo>
                  <a:pt x="9658533" y="0"/>
                </a:lnTo>
                <a:lnTo>
                  <a:pt x="9658533" y="4986218"/>
                </a:lnTo>
                <a:lnTo>
                  <a:pt x="0" y="49862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2809327" y="876243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64771" y="2151920"/>
            <a:ext cx="10491203" cy="6976650"/>
          </a:xfrm>
          <a:custGeom>
            <a:avLst/>
            <a:gdLst/>
            <a:ahLst/>
            <a:cxnLst/>
            <a:rect r="r" b="b" t="t" l="l"/>
            <a:pathLst>
              <a:path h="6976650" w="10491203">
                <a:moveTo>
                  <a:pt x="0" y="0"/>
                </a:moveTo>
                <a:lnTo>
                  <a:pt x="10491203" y="0"/>
                </a:lnTo>
                <a:lnTo>
                  <a:pt x="10491203" y="6976650"/>
                </a:lnTo>
                <a:lnTo>
                  <a:pt x="0" y="6976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64771" y="1165261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The MTAC Responder Communication Principles...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782486" y="2242255"/>
            <a:ext cx="5905424" cy="2148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When following the the MTAC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Responder Communication Principles..., it is important to focus on how we deliver the messages we send...</a:t>
            </a:r>
          </a:p>
          <a:p>
            <a:pPr algn="l">
              <a:lnSpc>
                <a:spcPts val="3312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  <p:transition spd="fast">
    <p:circl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3376" y="1293806"/>
            <a:ext cx="2170806" cy="3314208"/>
          </a:xfrm>
          <a:custGeom>
            <a:avLst/>
            <a:gdLst/>
            <a:ahLst/>
            <a:cxnLst/>
            <a:rect r="r" b="b" t="t" l="l"/>
            <a:pathLst>
              <a:path h="3314208" w="2170806">
                <a:moveTo>
                  <a:pt x="0" y="0"/>
                </a:moveTo>
                <a:lnTo>
                  <a:pt x="2170806" y="0"/>
                </a:lnTo>
                <a:lnTo>
                  <a:pt x="2170806" y="3314208"/>
                </a:lnTo>
                <a:lnTo>
                  <a:pt x="0" y="3314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88007" y="1259925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Respond, don’t React: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64182" y="2167542"/>
            <a:ext cx="6718431" cy="1310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ond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rs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the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teams 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ey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 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to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eek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al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er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iv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 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re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ctin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g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to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rea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art r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spo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deve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g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tu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ati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482614" y="2518264"/>
            <a:ext cx="8405889" cy="5250471"/>
          </a:xfrm>
          <a:custGeom>
            <a:avLst/>
            <a:gdLst/>
            <a:ahLst/>
            <a:cxnLst/>
            <a:rect r="r" b="b" t="t" l="l"/>
            <a:pathLst>
              <a:path h="5250471" w="8405889">
                <a:moveTo>
                  <a:pt x="0" y="0"/>
                </a:moveTo>
                <a:lnTo>
                  <a:pt x="8405888" y="0"/>
                </a:lnTo>
                <a:lnTo>
                  <a:pt x="8405888" y="5250472"/>
                </a:lnTo>
                <a:lnTo>
                  <a:pt x="0" y="5250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332" r="0" b="-3332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2819" y="1172086"/>
            <a:ext cx="2764409" cy="3093046"/>
          </a:xfrm>
          <a:custGeom>
            <a:avLst/>
            <a:gdLst/>
            <a:ahLst/>
            <a:cxnLst/>
            <a:rect r="r" b="b" t="t" l="l"/>
            <a:pathLst>
              <a:path h="3093046" w="2764409">
                <a:moveTo>
                  <a:pt x="0" y="0"/>
                </a:moveTo>
                <a:lnTo>
                  <a:pt x="2764410" y="0"/>
                </a:lnTo>
                <a:lnTo>
                  <a:pt x="2764410" y="3093046"/>
                </a:lnTo>
                <a:lnTo>
                  <a:pt x="0" y="3093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88007" y="1259925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Keep Communication Moving: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888007" y="2559356"/>
            <a:ext cx="6718431" cy="5082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Often, the deci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sion to use force is based on the v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rbal interactions we m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ntain with the person in crisis. </a:t>
            </a:r>
          </a:p>
          <a:p>
            <a:pPr algn="l">
              <a:lnSpc>
                <a:spcPts val="3312"/>
              </a:lnSpc>
            </a:pPr>
          </a:p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These in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teractions help define 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level of immin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ent danger to one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elf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and/or o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ers. </a:t>
            </a:r>
          </a:p>
          <a:p>
            <a:pPr algn="l">
              <a:lnSpc>
                <a:spcPts val="3312"/>
              </a:lnSpc>
            </a:pPr>
          </a:p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Keepi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ng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is communicati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exch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ge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in motion inc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reases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our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ability to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de-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scala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te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and to precisely r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spo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 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 a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dan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gerou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 crisis.</a:t>
            </a:r>
          </a:p>
          <a:p>
            <a:pPr algn="l">
              <a:lnSpc>
                <a:spcPts val="3312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014418" y="2645081"/>
            <a:ext cx="6913938" cy="5154590"/>
          </a:xfrm>
          <a:custGeom>
            <a:avLst/>
            <a:gdLst/>
            <a:ahLst/>
            <a:cxnLst/>
            <a:rect r="r" b="b" t="t" l="l"/>
            <a:pathLst>
              <a:path h="5154590" w="6913938">
                <a:moveTo>
                  <a:pt x="0" y="0"/>
                </a:moveTo>
                <a:lnTo>
                  <a:pt x="6913937" y="0"/>
                </a:lnTo>
                <a:lnTo>
                  <a:pt x="6913937" y="5154590"/>
                </a:lnTo>
                <a:lnTo>
                  <a:pt x="0" y="5154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170" t="0" r="-5373" b="-6831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9422" y="1421850"/>
            <a:ext cx="2518585" cy="2896312"/>
          </a:xfrm>
          <a:custGeom>
            <a:avLst/>
            <a:gdLst/>
            <a:ahLst/>
            <a:cxnLst/>
            <a:rect r="r" b="b" t="t" l="l"/>
            <a:pathLst>
              <a:path h="2896312" w="2518585">
                <a:moveTo>
                  <a:pt x="0" y="0"/>
                </a:moveTo>
                <a:lnTo>
                  <a:pt x="2518585" y="0"/>
                </a:lnTo>
                <a:lnTo>
                  <a:pt x="2518585" y="2896312"/>
                </a:lnTo>
                <a:lnTo>
                  <a:pt x="0" y="2896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88007" y="1259925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Recognize the benefits of differences: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888007" y="2347111"/>
            <a:ext cx="6718431" cy="1729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Differe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nces—whether cultural, linguistic, </a:t>
            </a:r>
          </a:p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psychological, or experi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ential—can actua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lly b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a powerful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as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set in cr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sis r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spo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nse.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  <a:p>
            <a:pPr algn="l">
              <a:lnSpc>
                <a:spcPts val="3312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326776" y="2432836"/>
            <a:ext cx="7211326" cy="5154590"/>
          </a:xfrm>
          <a:custGeom>
            <a:avLst/>
            <a:gdLst/>
            <a:ahLst/>
            <a:cxnLst/>
            <a:rect r="r" b="b" t="t" l="l"/>
            <a:pathLst>
              <a:path h="5154590" w="7211326">
                <a:moveTo>
                  <a:pt x="0" y="0"/>
                </a:moveTo>
                <a:lnTo>
                  <a:pt x="7211326" y="0"/>
                </a:lnTo>
                <a:lnTo>
                  <a:pt x="7211326" y="5154589"/>
                </a:lnTo>
                <a:lnTo>
                  <a:pt x="0" y="5154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35" t="0" r="-8735" b="-9493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53417" y="1421850"/>
            <a:ext cx="2746206" cy="3068386"/>
          </a:xfrm>
          <a:custGeom>
            <a:avLst/>
            <a:gdLst/>
            <a:ahLst/>
            <a:cxnLst/>
            <a:rect r="r" b="b" t="t" l="l"/>
            <a:pathLst>
              <a:path h="3068386" w="2746206">
                <a:moveTo>
                  <a:pt x="0" y="0"/>
                </a:moveTo>
                <a:lnTo>
                  <a:pt x="2746205" y="0"/>
                </a:lnTo>
                <a:lnTo>
                  <a:pt x="2746205" y="3068386"/>
                </a:lnTo>
                <a:lnTo>
                  <a:pt x="0" y="3068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88007" y="1259925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Acknowledge the effort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888007" y="2501250"/>
            <a:ext cx="6718431" cy="3406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Acknowledge the effort a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nd the intent of the messages being sent. Acknowledging effort means r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ecognizing th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time, energy,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and intention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someone puts into communicat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ion - even if the outcome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isn’t perf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ect. It’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 about sayi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ng, “I see you, and you </a:t>
            </a:r>
          </a:p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matter.”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  <a:p>
            <a:pPr algn="l">
              <a:lnSpc>
                <a:spcPts val="3312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047974" y="2205207"/>
            <a:ext cx="7211326" cy="4570058"/>
          </a:xfrm>
          <a:custGeom>
            <a:avLst/>
            <a:gdLst/>
            <a:ahLst/>
            <a:cxnLst/>
            <a:rect r="r" b="b" t="t" l="l"/>
            <a:pathLst>
              <a:path h="4570058" w="7211326">
                <a:moveTo>
                  <a:pt x="0" y="0"/>
                </a:moveTo>
                <a:lnTo>
                  <a:pt x="7211326" y="0"/>
                </a:lnTo>
                <a:lnTo>
                  <a:pt x="7211326" y="4570058"/>
                </a:lnTo>
                <a:lnTo>
                  <a:pt x="0" y="45700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565" r="0" b="-2565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047974" y="2205207"/>
            <a:ext cx="7211326" cy="4570058"/>
          </a:xfrm>
          <a:custGeom>
            <a:avLst/>
            <a:gdLst/>
            <a:ahLst/>
            <a:cxnLst/>
            <a:rect r="r" b="b" t="t" l="l"/>
            <a:pathLst>
              <a:path h="4570058" w="7211326">
                <a:moveTo>
                  <a:pt x="0" y="0"/>
                </a:moveTo>
                <a:lnTo>
                  <a:pt x="7211326" y="0"/>
                </a:lnTo>
                <a:lnTo>
                  <a:pt x="7211326" y="4570058"/>
                </a:lnTo>
                <a:lnTo>
                  <a:pt x="0" y="4570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513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4520" y="1421850"/>
            <a:ext cx="2673331" cy="3068386"/>
          </a:xfrm>
          <a:custGeom>
            <a:avLst/>
            <a:gdLst/>
            <a:ahLst/>
            <a:cxnLst/>
            <a:rect r="r" b="b" t="t" l="l"/>
            <a:pathLst>
              <a:path h="3068386" w="2673331">
                <a:moveTo>
                  <a:pt x="0" y="0"/>
                </a:moveTo>
                <a:lnTo>
                  <a:pt x="2673331" y="0"/>
                </a:lnTo>
                <a:lnTo>
                  <a:pt x="2673331" y="3068386"/>
                </a:lnTo>
                <a:lnTo>
                  <a:pt x="0" y="30683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88007" y="1259925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Don’t be afraid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888007" y="2710800"/>
            <a:ext cx="6718431" cy="2987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Don’t be afrai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 to explore different approa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es. Tryi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ng different appr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oaches to communicat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ion is one of the mo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st eff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ective way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 to build stro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nger connections, resolve misunderstandings, and adapt to diverse people and situations.</a:t>
            </a:r>
          </a:p>
          <a:p>
            <a:pPr algn="l">
              <a:lnSpc>
                <a:spcPts val="3312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  <p:transition spd="fast">
    <p:circl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0202" y="1268878"/>
            <a:ext cx="2803923" cy="3221358"/>
          </a:xfrm>
          <a:custGeom>
            <a:avLst/>
            <a:gdLst/>
            <a:ahLst/>
            <a:cxnLst/>
            <a:rect r="r" b="b" t="t" l="l"/>
            <a:pathLst>
              <a:path h="3221358" w="2803923">
                <a:moveTo>
                  <a:pt x="0" y="0"/>
                </a:moveTo>
                <a:lnTo>
                  <a:pt x="2803924" y="0"/>
                </a:lnTo>
                <a:lnTo>
                  <a:pt x="2803924" y="3221358"/>
                </a:lnTo>
                <a:lnTo>
                  <a:pt x="0" y="3221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88007" y="1259925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Try to be more empathetic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888007" y="2520213"/>
            <a:ext cx="6718431" cy="2567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Try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to be more empathetic and less sympatheti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c, 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elps us u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nderstand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others' emot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ions, leading to deeper, more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meaningful approa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ch. Empathy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builds trust and r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educes conflict in personal and professional settings.</a:t>
            </a:r>
          </a:p>
          <a:p>
            <a:pPr algn="l">
              <a:lnSpc>
                <a:spcPts val="3312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047974" y="2681396"/>
            <a:ext cx="7211326" cy="4813560"/>
          </a:xfrm>
          <a:custGeom>
            <a:avLst/>
            <a:gdLst/>
            <a:ahLst/>
            <a:cxnLst/>
            <a:rect r="r" b="b" t="t" l="l"/>
            <a:pathLst>
              <a:path h="4813560" w="7211326">
                <a:moveTo>
                  <a:pt x="0" y="0"/>
                </a:moveTo>
                <a:lnTo>
                  <a:pt x="7211326" y="0"/>
                </a:lnTo>
                <a:lnTo>
                  <a:pt x="7211326" y="4813560"/>
                </a:lnTo>
                <a:lnTo>
                  <a:pt x="0" y="4813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3858" y="1296581"/>
            <a:ext cx="2912644" cy="3221358"/>
          </a:xfrm>
          <a:custGeom>
            <a:avLst/>
            <a:gdLst/>
            <a:ahLst/>
            <a:cxnLst/>
            <a:rect r="r" b="b" t="t" l="l"/>
            <a:pathLst>
              <a:path h="3221358" w="2912644">
                <a:moveTo>
                  <a:pt x="0" y="0"/>
                </a:moveTo>
                <a:lnTo>
                  <a:pt x="2912645" y="0"/>
                </a:lnTo>
                <a:lnTo>
                  <a:pt x="2912645" y="3221358"/>
                </a:lnTo>
                <a:lnTo>
                  <a:pt x="0" y="3221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064067" y="1259925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Seek to find and use Positive Reinforcement.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064067" y="2152087"/>
            <a:ext cx="6718431" cy="2567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ositive reinforcement in crisis situations isn’t just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elpful—it ca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 be transf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ormative. When emot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ions run high and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escalate,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the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strat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egic use of encouragement and affirmation can shift the entire dynamic.</a:t>
            </a:r>
          </a:p>
          <a:p>
            <a:pPr algn="l">
              <a:lnSpc>
                <a:spcPts val="3312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149649" y="2313270"/>
            <a:ext cx="7388453" cy="4813560"/>
          </a:xfrm>
          <a:custGeom>
            <a:avLst/>
            <a:gdLst/>
            <a:ahLst/>
            <a:cxnLst/>
            <a:rect r="r" b="b" t="t" l="l"/>
            <a:pathLst>
              <a:path h="4813560" w="7388453">
                <a:moveTo>
                  <a:pt x="0" y="0"/>
                </a:moveTo>
                <a:lnTo>
                  <a:pt x="7388453" y="0"/>
                </a:lnTo>
                <a:lnTo>
                  <a:pt x="7388453" y="4813560"/>
                </a:lnTo>
                <a:lnTo>
                  <a:pt x="0" y="4813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759" t="0" r="-18759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55449" y="945917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Tips in utilizing Framing during Crisis Communication...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55449" y="1935143"/>
            <a:ext cx="6718431" cy="5082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Fram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 isn’t just about logistics—it’s about language, tone, and intention. A w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ell-framed response says: “You’re not alo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ne. You’re not broken. You’re supp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orted.”</a:t>
            </a:r>
          </a:p>
          <a:p>
            <a:pPr algn="l">
              <a:lnSpc>
                <a:spcPts val="3312"/>
              </a:lnSpc>
            </a:pPr>
          </a:p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Framing a behavioral crisis response effectively means creat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 a structured, compassionate, and p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erson-centered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approach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that pr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ioritizes safety, dignity, and recovery. Here's how professionals and organizations typically frame these responses</a:t>
            </a:r>
          </a:p>
          <a:p>
            <a:pPr algn="l">
              <a:lnSpc>
                <a:spcPts val="3312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603011" y="2127883"/>
            <a:ext cx="9039225" cy="7178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Do not hurry the cl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ient...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Break a task into small parts...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Use visual cues to communicate...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Provide slow, brief, straightforward instructions...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Use direct, consistent communication...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Focus on th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individual's needs, preferences, and strengths.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Avoid pu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nitive or coercive measures; instead, emp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ower the person in crisis.</a:t>
            </a:r>
          </a:p>
          <a:p>
            <a:pPr algn="l">
              <a:lnSpc>
                <a:spcPts val="3312"/>
              </a:lnSpc>
            </a:pPr>
          </a:p>
          <a:p>
            <a:pPr algn="l">
              <a:lnSpc>
                <a:spcPts val="3312"/>
              </a:lnSpc>
            </a:pPr>
          </a:p>
        </p:txBody>
      </p:sp>
    </p:spTree>
  </p:cSld>
  <p:clrMapOvr>
    <a:masterClrMapping/>
  </p:clrMapOvr>
  <p:transition spd="fast">
    <p:circl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44205" y="102073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3"/>
                </a:lnTo>
                <a:lnTo>
                  <a:pt x="0" y="10470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650594"/>
            <a:ext cx="18288000" cy="3863340"/>
          </a:xfrm>
          <a:custGeom>
            <a:avLst/>
            <a:gdLst/>
            <a:ahLst/>
            <a:cxnLst/>
            <a:rect r="r" b="b" t="t" l="l"/>
            <a:pathLst>
              <a:path h="3863340" w="18288000">
                <a:moveTo>
                  <a:pt x="0" y="0"/>
                </a:moveTo>
                <a:lnTo>
                  <a:pt x="18288000" y="0"/>
                </a:lnTo>
                <a:lnTo>
                  <a:pt x="18288000" y="3863340"/>
                </a:lnTo>
                <a:lnTo>
                  <a:pt x="0" y="3863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11992210" y="651268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088373">
            <a:off x="-2891276" y="-2716175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6765513" y="9372401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7167196" y="9372401"/>
            <a:ext cx="278501" cy="27850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6354364" y="9372401"/>
            <a:ext cx="278501" cy="278501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2479928" y="6706666"/>
            <a:ext cx="12991559" cy="80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04"/>
              </a:lnSpc>
            </a:pPr>
            <a:r>
              <a:rPr lang="en-US" sz="4217" spc="-168">
                <a:solidFill>
                  <a:srgbClr val="F6F6F6"/>
                </a:solidFill>
                <a:latin typeface="Arial MT Pro"/>
                <a:ea typeface="Arial MT Pro"/>
                <a:cs typeface="Arial MT Pro"/>
                <a:sym typeface="Arial MT Pro"/>
              </a:rPr>
              <a:t>M1 Basic MAB: Book Two - Student Guide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573967" y="4171814"/>
            <a:ext cx="5662273" cy="2604646"/>
          </a:xfrm>
          <a:custGeom>
            <a:avLst/>
            <a:gdLst/>
            <a:ahLst/>
            <a:cxnLst/>
            <a:rect r="r" b="b" t="t" l="l"/>
            <a:pathLst>
              <a:path h="2604646" w="5662273">
                <a:moveTo>
                  <a:pt x="0" y="0"/>
                </a:moveTo>
                <a:lnTo>
                  <a:pt x="5662273" y="0"/>
                </a:lnTo>
                <a:lnTo>
                  <a:pt x="5662273" y="2604646"/>
                </a:lnTo>
                <a:lnTo>
                  <a:pt x="0" y="26046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0688412" y="4210247"/>
            <a:ext cx="2527781" cy="2527781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4684332" y="3678522"/>
            <a:ext cx="2721815" cy="3279295"/>
            <a:chOff x="0" y="0"/>
            <a:chExt cx="3629086" cy="437239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629086" cy="4372393"/>
            </a:xfrm>
            <a:custGeom>
              <a:avLst/>
              <a:gdLst/>
              <a:ahLst/>
              <a:cxnLst/>
              <a:rect r="r" b="b" t="t" l="l"/>
              <a:pathLst>
                <a:path h="4372393" w="3629086">
                  <a:moveTo>
                    <a:pt x="0" y="0"/>
                  </a:moveTo>
                  <a:lnTo>
                    <a:pt x="3629086" y="0"/>
                  </a:lnTo>
                  <a:lnTo>
                    <a:pt x="3629086" y="4372393"/>
                  </a:lnTo>
                  <a:lnTo>
                    <a:pt x="0" y="4372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603557" y="1129685"/>
              <a:ext cx="2390538" cy="1730152"/>
            </a:xfrm>
            <a:custGeom>
              <a:avLst/>
              <a:gdLst/>
              <a:ahLst/>
              <a:cxnLst/>
              <a:rect r="r" b="b" t="t" l="l"/>
              <a:pathLst>
                <a:path h="1730152" w="2390538">
                  <a:moveTo>
                    <a:pt x="0" y="0"/>
                  </a:moveTo>
                  <a:lnTo>
                    <a:pt x="2390538" y="0"/>
                  </a:lnTo>
                  <a:lnTo>
                    <a:pt x="2390538" y="1730152"/>
                  </a:lnTo>
                  <a:lnTo>
                    <a:pt x="0" y="1730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29559" y="2738144"/>
            <a:ext cx="7220582" cy="4810713"/>
          </a:xfrm>
          <a:custGeom>
            <a:avLst/>
            <a:gdLst/>
            <a:ahLst/>
            <a:cxnLst/>
            <a:rect r="r" b="b" t="t" l="l"/>
            <a:pathLst>
              <a:path h="4810713" w="7220582">
                <a:moveTo>
                  <a:pt x="0" y="0"/>
                </a:moveTo>
                <a:lnTo>
                  <a:pt x="7220581" y="0"/>
                </a:lnTo>
                <a:lnTo>
                  <a:pt x="7220581" y="4810712"/>
                </a:lnTo>
                <a:lnTo>
                  <a:pt x="0" y="4810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55449" y="945917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Tips in utilizing Framing during Crisis Communication...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336125"/>
            <a:ext cx="9039225" cy="7178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Recognize that many behavioral crises stem from trauma.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Try to foster responses that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avoid re-traumatization and p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romote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psychological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safety.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De-escalat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ion First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Use calming techniques, active listening, and non-threatening body language.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Reinforce positive behaviors and offer choices to restore a sense of control.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Where possible, use a team approach...</a:t>
            </a:r>
          </a:p>
          <a:p>
            <a:pPr algn="l">
              <a:lnSpc>
                <a:spcPts val="3312"/>
              </a:lnSpc>
            </a:pPr>
          </a:p>
        </p:txBody>
      </p:sp>
    </p:spTree>
  </p:cSld>
  <p:clrMapOvr>
    <a:masterClrMapping/>
  </p:clrMapOvr>
  <p:transition spd="fast">
    <p:circl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4265936" y="2789082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681977" y="-6625880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65936" y="2684330"/>
            <a:ext cx="17843728" cy="967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5049" b="true">
                <a:solidFill>
                  <a:srgbClr val="36FF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Set the Mirrored Expectation, This is the way...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26746" y="4041951"/>
            <a:ext cx="11943299" cy="2716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1"/>
              </a:lnSpc>
              <a:spcBef>
                <a:spcPct val="0"/>
              </a:spcBef>
            </a:pPr>
            <a:r>
              <a:rPr lang="en-US" sz="43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“If yo</a:t>
            </a:r>
            <a:r>
              <a:rPr lang="en-US" sz="43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 want to see peace, you need to be peace...the individual in crisis is depending on you to mirror calm, speak confidence and hope, and that you are to help.”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55449" y="612542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The Traits of a Professional Communicator...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55449" y="1650132"/>
            <a:ext cx="16282653" cy="1310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As we develop our problem-solving skills, we r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ecognize the traits of a well cultivated thinker. We seek to not just solve the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immediacy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of the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si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tuat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ion, but to understand the depth and the cause and effect of the variables. Prevention of the next occurrence is often in the details of the current situation...it's good practice to...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207807"/>
            <a:ext cx="8391956" cy="5920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Raise vital questions and identify problems.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Gather and assess r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elevant information and think open-mindedly within alternative systems of thought.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As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 pr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ofes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sional communicator, we spend honest effort on ensuring we are sending messages appropriately...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To understand another person, we must be willing to be influenced. When we are open, we allow people to release their fixed positions and consider alternatives...</a:t>
            </a:r>
          </a:p>
          <a:p>
            <a:pPr algn="l">
              <a:lnSpc>
                <a:spcPts val="3312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73867" y="3494352"/>
            <a:ext cx="4437390" cy="5634218"/>
          </a:xfrm>
          <a:custGeom>
            <a:avLst/>
            <a:gdLst/>
            <a:ahLst/>
            <a:cxnLst/>
            <a:rect r="r" b="b" t="t" l="l"/>
            <a:pathLst>
              <a:path h="5634218" w="4437390">
                <a:moveTo>
                  <a:pt x="0" y="0"/>
                </a:moveTo>
                <a:lnTo>
                  <a:pt x="4437390" y="0"/>
                </a:lnTo>
                <a:lnTo>
                  <a:pt x="4437390" y="5634218"/>
                </a:lnTo>
                <a:lnTo>
                  <a:pt x="0" y="56342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7789" r="-6853" b="-8522"/>
            </a:stretch>
          </a:blipFill>
        </p:spPr>
      </p:sp>
    </p:spTree>
  </p:cSld>
  <p:clrMapOvr>
    <a:masterClrMapping/>
  </p:clrMapOvr>
  <p:transition spd="fast">
    <p:circle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844719" y="2960795"/>
            <a:ext cx="7693383" cy="5125717"/>
          </a:xfrm>
          <a:custGeom>
            <a:avLst/>
            <a:gdLst/>
            <a:ahLst/>
            <a:cxnLst/>
            <a:rect r="r" b="b" t="t" l="l"/>
            <a:pathLst>
              <a:path h="5125717" w="7693383">
                <a:moveTo>
                  <a:pt x="0" y="0"/>
                </a:moveTo>
                <a:lnTo>
                  <a:pt x="7693383" y="0"/>
                </a:lnTo>
                <a:lnTo>
                  <a:pt x="7693383" y="5125717"/>
                </a:lnTo>
                <a:lnTo>
                  <a:pt x="0" y="5125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55449" y="945917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The Traits of a Professional Communicator...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55449" y="1859682"/>
            <a:ext cx="16282653" cy="891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Being a professi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onal communicator means more than just speak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 clearly—i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t’s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ab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out cultivating trust, clarity, and connection across diverse contexts.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207807"/>
            <a:ext cx="8391956" cy="5920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When we seek to understand, it allows us to 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act from a position of knowledge, and by trying to understand, we gain influence in the relationship.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Use Po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sitive Language. Try to avoid language that is negative in its connotation.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Avoid using “But,” “Can’t,” or “Don’t.” This negates the first part of the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statement and brings confusion to communication.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As we respond, can we correct mistakes with a supportive tone?</a:t>
            </a:r>
          </a:p>
          <a:p>
            <a:pPr algn="l">
              <a:lnSpc>
                <a:spcPts val="3312"/>
              </a:lnSpc>
            </a:pPr>
          </a:p>
        </p:txBody>
      </p:sp>
    </p:spTree>
  </p:cSld>
  <p:clrMapOvr>
    <a:masterClrMapping/>
  </p:clrMapOvr>
  <p:transition spd="fast">
    <p:circle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4265936" y="2789082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681977" y="-6625880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22981" y="2764358"/>
            <a:ext cx="17843728" cy="967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5049" b="true">
                <a:solidFill>
                  <a:srgbClr val="36FF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Delivering the Expectation...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26746" y="4041951"/>
            <a:ext cx="11943299" cy="1401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1"/>
              </a:lnSpc>
              <a:spcBef>
                <a:spcPct val="0"/>
              </a:spcBef>
            </a:pPr>
            <a:r>
              <a:rPr lang="en-US" sz="43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Professio</a:t>
            </a:r>
            <a:r>
              <a:rPr lang="en-US" sz="43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nal communicators are the ones who turn words into results.”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866774" y="3020180"/>
            <a:ext cx="7061582" cy="4704779"/>
          </a:xfrm>
          <a:custGeom>
            <a:avLst/>
            <a:gdLst/>
            <a:ahLst/>
            <a:cxnLst/>
            <a:rect r="r" b="b" t="t" l="l"/>
            <a:pathLst>
              <a:path h="4704779" w="7061582">
                <a:moveTo>
                  <a:pt x="0" y="0"/>
                </a:moveTo>
                <a:lnTo>
                  <a:pt x="7061581" y="0"/>
                </a:lnTo>
                <a:lnTo>
                  <a:pt x="7061581" y="4704779"/>
                </a:lnTo>
                <a:lnTo>
                  <a:pt x="0" y="4704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55449" y="945917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The Perils of Reactionary Thinking...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55449" y="1859682"/>
            <a:ext cx="16282653" cy="891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Sometimes we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can be caught off guard and slip into reactionary think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ing. Problem-solving through reactionary thinking can be very difficult, as emotions can override logic.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55449" y="3343245"/>
            <a:ext cx="8165207" cy="3825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Reactionary Thinking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may feel instin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ctive and protective in the moment—but it often undermines clarity, connection, and long-term outcomes. </a:t>
            </a:r>
          </a:p>
          <a:p>
            <a:pPr algn="l">
              <a:lnSpc>
                <a:spcPts val="3312"/>
              </a:lnSpc>
            </a:pPr>
          </a:p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As we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respond under pressure with trauma-informed care and situational awareness, understanding and preventing the perils of re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actionary thinking is essential in shaping resilient, reflective pathways towards resolution.</a:t>
            </a:r>
          </a:p>
        </p:txBody>
      </p:sp>
    </p:spTree>
  </p:cSld>
  <p:clrMapOvr>
    <a:masterClrMapping/>
  </p:clrMapOvr>
  <p:transition spd="fast">
    <p:circle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55449" y="945917"/>
            <a:ext cx="1628265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Let's review some of the contributors towards reactive thinking: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31569" y="1709517"/>
            <a:ext cx="16282653" cy="1310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Reactionary thinking, while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often instinctive in high-stress situations, poses significant risks to effective communication, decision-mak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ing, and emotional regulation. It bypasses the brain’s reflective processes, leading to impulsive responses driven by fear, bias, or urgency.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07688" y="3323298"/>
            <a:ext cx="8165207" cy="5501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b="true" sz="2548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Reactive thinking is crisis-based thinking, </a:t>
            </a:r>
            <a:r>
              <a:rPr lang="en-US" b="true" sz="2548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coming up with solutions after problems develop.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b="true" sz="2548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 reactive thinker often spends</a:t>
            </a:r>
            <a:r>
              <a:rPr lang="en-US" b="true" sz="2548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too much of his time fighting fires.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b="true" sz="2548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Crisis-driven reactive thinking may be more pr</a:t>
            </a:r>
            <a:r>
              <a:rPr lang="en-US" b="true" sz="2548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one to feeling stressed.</a:t>
            </a:r>
          </a:p>
          <a:p>
            <a:pPr algn="l">
              <a:lnSpc>
                <a:spcPts val="3312"/>
              </a:lnSpc>
            </a:pPr>
          </a:p>
          <a:p>
            <a:pPr algn="l" marL="550156" indent="-275078" lvl="1">
              <a:lnSpc>
                <a:spcPts val="3312"/>
              </a:lnSpc>
              <a:buFont typeface="Arial"/>
              <a:buChar char="•"/>
            </a:pPr>
            <a:r>
              <a:rPr lang="en-US" b="true" sz="2548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Circumstances easily blindside a reactive thinker.</a:t>
            </a:r>
          </a:p>
          <a:p>
            <a:pPr algn="l">
              <a:lnSpc>
                <a:spcPts val="3312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760548" y="3020180"/>
            <a:ext cx="6558060" cy="4950717"/>
          </a:xfrm>
          <a:custGeom>
            <a:avLst/>
            <a:gdLst/>
            <a:ahLst/>
            <a:cxnLst/>
            <a:rect r="r" b="b" t="t" l="l"/>
            <a:pathLst>
              <a:path h="4950717" w="6558060">
                <a:moveTo>
                  <a:pt x="0" y="0"/>
                </a:moveTo>
                <a:lnTo>
                  <a:pt x="6558061" y="0"/>
                </a:lnTo>
                <a:lnTo>
                  <a:pt x="6558061" y="4950717"/>
                </a:lnTo>
                <a:lnTo>
                  <a:pt x="0" y="4950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" t="-129" r="-224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55449" y="945917"/>
            <a:ext cx="1628265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Reactive Thinking verses Critical Thinking...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31569" y="1709517"/>
            <a:ext cx="16282653" cy="1310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As we navigate conflicts away from reactionary thinking, we should seek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ways to help foster critical thinking in the dialog. Critical think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 as a mindset is essential to the negotiation process. It helps to steer response away from reactive thinking and helps to mitigate the elements of escalation....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255449" y="6556605"/>
            <a:ext cx="14784736" cy="2887444"/>
            <a:chOff x="0" y="0"/>
            <a:chExt cx="2380076" cy="46482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80076" cy="464827"/>
            </a:xfrm>
            <a:custGeom>
              <a:avLst/>
              <a:gdLst/>
              <a:ahLst/>
              <a:cxnLst/>
              <a:rect r="r" b="b" t="t" l="l"/>
              <a:pathLst>
                <a:path h="464827" w="2380076">
                  <a:moveTo>
                    <a:pt x="0" y="0"/>
                  </a:moveTo>
                  <a:lnTo>
                    <a:pt x="2380076" y="0"/>
                  </a:lnTo>
                  <a:lnTo>
                    <a:pt x="2380076" y="464827"/>
                  </a:lnTo>
                  <a:lnTo>
                    <a:pt x="0" y="464827"/>
                  </a:lnTo>
                  <a:close/>
                </a:path>
              </a:pathLst>
            </a:custGeom>
            <a:solidFill>
              <a:srgbClr val="36FF00">
                <a:alpha val="73725"/>
              </a:srgbClr>
            </a:solidFill>
            <a:ln w="9525" cap="sq">
              <a:solidFill>
                <a:srgbClr val="000000">
                  <a:alpha val="73725"/>
                </a:srgbClr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380076" cy="502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8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55449" y="3437409"/>
            <a:ext cx="14784736" cy="2887444"/>
            <a:chOff x="0" y="0"/>
            <a:chExt cx="2380076" cy="46482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380076" cy="464827"/>
            </a:xfrm>
            <a:custGeom>
              <a:avLst/>
              <a:gdLst/>
              <a:ahLst/>
              <a:cxnLst/>
              <a:rect r="r" b="b" t="t" l="l"/>
              <a:pathLst>
                <a:path h="464827" w="2380076">
                  <a:moveTo>
                    <a:pt x="0" y="0"/>
                  </a:moveTo>
                  <a:lnTo>
                    <a:pt x="2380076" y="0"/>
                  </a:lnTo>
                  <a:lnTo>
                    <a:pt x="2380076" y="464827"/>
                  </a:lnTo>
                  <a:lnTo>
                    <a:pt x="0" y="464827"/>
                  </a:lnTo>
                  <a:close/>
                </a:path>
              </a:pathLst>
            </a:custGeom>
            <a:solidFill>
              <a:srgbClr val="FF5757">
                <a:alpha val="88627"/>
              </a:srgbClr>
            </a:solidFill>
            <a:ln w="9525" cap="sq">
              <a:solidFill>
                <a:srgbClr val="000000">
                  <a:alpha val="88627"/>
                </a:srgbClr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380076" cy="502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8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088221" y="5542989"/>
            <a:ext cx="13311527" cy="3901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66"/>
              </a:lnSpc>
            </a:pPr>
          </a:p>
          <a:p>
            <a:pPr algn="l">
              <a:lnSpc>
                <a:spcPts val="5066"/>
              </a:lnSpc>
            </a:pPr>
          </a:p>
          <a:p>
            <a:pPr algn="l">
              <a:lnSpc>
                <a:spcPts val="5066"/>
              </a:lnSpc>
            </a:pPr>
            <a:r>
              <a:rPr lang="en-US" b="true" sz="3897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Critical thinking creates options, determines methods for effective communication, and can recognize and prioritize the developments of crisis variables.  </a:t>
            </a:r>
          </a:p>
          <a:p>
            <a:pPr algn="l">
              <a:lnSpc>
                <a:spcPts val="5066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2199604" y="2514607"/>
            <a:ext cx="13088761" cy="3901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66"/>
              </a:lnSpc>
            </a:pPr>
          </a:p>
          <a:p>
            <a:pPr algn="l">
              <a:lnSpc>
                <a:spcPts val="5066"/>
              </a:lnSpc>
            </a:pPr>
          </a:p>
          <a:p>
            <a:pPr algn="l">
              <a:lnSpc>
                <a:spcPts val="5066"/>
              </a:lnSpc>
            </a:pPr>
            <a:r>
              <a:rPr lang="en-US" b="true" sz="3897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Reactive thinking can not see past limited options, has a tendency to focus on the threat versus the resolution, and has a difficult time creating a plan of approach.  </a:t>
            </a:r>
          </a:p>
          <a:p>
            <a:pPr algn="l">
              <a:lnSpc>
                <a:spcPts val="5066"/>
              </a:lnSpc>
            </a:pPr>
          </a:p>
        </p:txBody>
      </p:sp>
    </p:spTree>
  </p:cSld>
  <p:clrMapOvr>
    <a:masterClrMapping/>
  </p:clrMapOvr>
  <p:transition spd="fast">
    <p:circle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5938687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99609" y="8568874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34073" y="2169717"/>
            <a:ext cx="7314881" cy="7356231"/>
            <a:chOff x="0" y="0"/>
            <a:chExt cx="1177564" cy="11842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77564" cy="1184221"/>
            </a:xfrm>
            <a:custGeom>
              <a:avLst/>
              <a:gdLst/>
              <a:ahLst/>
              <a:cxnLst/>
              <a:rect r="r" b="b" t="t" l="l"/>
              <a:pathLst>
                <a:path h="1184221" w="1177564">
                  <a:moveTo>
                    <a:pt x="25401" y="0"/>
                  </a:moveTo>
                  <a:lnTo>
                    <a:pt x="1152163" y="0"/>
                  </a:lnTo>
                  <a:cubicBezTo>
                    <a:pt x="1158900" y="0"/>
                    <a:pt x="1165361" y="2676"/>
                    <a:pt x="1170124" y="7440"/>
                  </a:cubicBezTo>
                  <a:cubicBezTo>
                    <a:pt x="1174888" y="12203"/>
                    <a:pt x="1177564" y="18664"/>
                    <a:pt x="1177564" y="25401"/>
                  </a:cubicBezTo>
                  <a:lnTo>
                    <a:pt x="1177564" y="1158820"/>
                  </a:lnTo>
                  <a:cubicBezTo>
                    <a:pt x="1177564" y="1172848"/>
                    <a:pt x="1166192" y="1184221"/>
                    <a:pt x="1152163" y="1184221"/>
                  </a:cubicBezTo>
                  <a:lnTo>
                    <a:pt x="25401" y="1184221"/>
                  </a:lnTo>
                  <a:cubicBezTo>
                    <a:pt x="11372" y="1184221"/>
                    <a:pt x="0" y="1172848"/>
                    <a:pt x="0" y="1158820"/>
                  </a:cubicBezTo>
                  <a:lnTo>
                    <a:pt x="0" y="25401"/>
                  </a:lnTo>
                  <a:cubicBezTo>
                    <a:pt x="0" y="11372"/>
                    <a:pt x="11372" y="0"/>
                    <a:pt x="25401" y="0"/>
                  </a:cubicBezTo>
                  <a:close/>
                </a:path>
              </a:pathLst>
            </a:custGeom>
            <a:solidFill>
              <a:srgbClr val="FF5757">
                <a:alpha val="67843"/>
              </a:srgbClr>
            </a:solidFill>
            <a:ln w="9525" cap="rnd">
              <a:solidFill>
                <a:srgbClr val="000000">
                  <a:alpha val="67843"/>
                </a:srgbClr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177564" cy="1222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8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938010" y="2367122"/>
            <a:ext cx="6782606" cy="6450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li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ce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 a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uthority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s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om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on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el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e.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Rigid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nk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ng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Cul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ural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ndi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tion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ing.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Fr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me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of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ref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enc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e.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Hast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y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M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ral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J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dgme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nt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.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sis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ta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nc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t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 c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ang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.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Em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otion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al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Rel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Dy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sfu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cti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..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.</a:t>
            </a:r>
          </a:p>
          <a:p>
            <a:pPr algn="l">
              <a:lnSpc>
                <a:spcPts val="3636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1634073" y="519500"/>
            <a:ext cx="14784736" cy="1384625"/>
            <a:chOff x="0" y="0"/>
            <a:chExt cx="2088158" cy="19556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88158" cy="195561"/>
            </a:xfrm>
            <a:custGeom>
              <a:avLst/>
              <a:gdLst/>
              <a:ahLst/>
              <a:cxnLst/>
              <a:rect r="r" b="b" t="t" l="l"/>
              <a:pathLst>
                <a:path h="195561" w="2088158">
                  <a:moveTo>
                    <a:pt x="11520" y="0"/>
                  </a:moveTo>
                  <a:lnTo>
                    <a:pt x="2076638" y="0"/>
                  </a:lnTo>
                  <a:cubicBezTo>
                    <a:pt x="2083000" y="0"/>
                    <a:pt x="2088158" y="5158"/>
                    <a:pt x="2088158" y="11520"/>
                  </a:cubicBezTo>
                  <a:lnTo>
                    <a:pt x="2088158" y="184041"/>
                  </a:lnTo>
                  <a:cubicBezTo>
                    <a:pt x="2088158" y="190403"/>
                    <a:pt x="2083000" y="195561"/>
                    <a:pt x="2076638" y="195561"/>
                  </a:cubicBezTo>
                  <a:lnTo>
                    <a:pt x="11520" y="195561"/>
                  </a:lnTo>
                  <a:cubicBezTo>
                    <a:pt x="5158" y="195561"/>
                    <a:pt x="0" y="190403"/>
                    <a:pt x="0" y="184041"/>
                  </a:cubicBezTo>
                  <a:lnTo>
                    <a:pt x="0" y="11520"/>
                  </a:lnTo>
                  <a:cubicBezTo>
                    <a:pt x="0" y="5158"/>
                    <a:pt x="5158" y="0"/>
                    <a:pt x="11520" y="0"/>
                  </a:cubicBezTo>
                  <a:close/>
                </a:path>
              </a:pathLst>
            </a:custGeom>
            <a:solidFill>
              <a:srgbClr val="FF1F00">
                <a:alpha val="71765"/>
              </a:srgbClr>
            </a:solidFill>
            <a:ln w="9525" cap="rnd">
              <a:solidFill>
                <a:srgbClr val="000000">
                  <a:alpha val="71765"/>
                </a:srgbClr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0"/>
              <a:ext cx="2088158" cy="1955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8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230919" y="664280"/>
            <a:ext cx="13436070" cy="1505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b="true" sz="2961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As we seek to fost</a:t>
            </a:r>
            <a:r>
              <a:rPr lang="en-US" b="true" sz="2961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er critical thinking, we should also be mindful of potential obstacles to critical thinking...such as...</a:t>
            </a:r>
            <a:r>
              <a:rPr lang="en-US" b="true" sz="2961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.</a:t>
            </a:r>
          </a:p>
          <a:p>
            <a:pPr algn="ctr">
              <a:lnSpc>
                <a:spcPts val="3850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9165653" y="2165795"/>
            <a:ext cx="7314881" cy="7356231"/>
            <a:chOff x="0" y="0"/>
            <a:chExt cx="1177564" cy="1184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77564" cy="1184221"/>
            </a:xfrm>
            <a:custGeom>
              <a:avLst/>
              <a:gdLst/>
              <a:ahLst/>
              <a:cxnLst/>
              <a:rect r="r" b="b" t="t" l="l"/>
              <a:pathLst>
                <a:path h="1184221" w="1177564">
                  <a:moveTo>
                    <a:pt x="25401" y="0"/>
                  </a:moveTo>
                  <a:lnTo>
                    <a:pt x="1152163" y="0"/>
                  </a:lnTo>
                  <a:cubicBezTo>
                    <a:pt x="1158900" y="0"/>
                    <a:pt x="1165361" y="2676"/>
                    <a:pt x="1170124" y="7440"/>
                  </a:cubicBezTo>
                  <a:cubicBezTo>
                    <a:pt x="1174888" y="12203"/>
                    <a:pt x="1177564" y="18664"/>
                    <a:pt x="1177564" y="25401"/>
                  </a:cubicBezTo>
                  <a:lnTo>
                    <a:pt x="1177564" y="1158820"/>
                  </a:lnTo>
                  <a:cubicBezTo>
                    <a:pt x="1177564" y="1172848"/>
                    <a:pt x="1166192" y="1184221"/>
                    <a:pt x="1152163" y="1184221"/>
                  </a:cubicBezTo>
                  <a:lnTo>
                    <a:pt x="25401" y="1184221"/>
                  </a:lnTo>
                  <a:cubicBezTo>
                    <a:pt x="11372" y="1184221"/>
                    <a:pt x="0" y="1172848"/>
                    <a:pt x="0" y="1158820"/>
                  </a:cubicBezTo>
                  <a:lnTo>
                    <a:pt x="0" y="25401"/>
                  </a:lnTo>
                  <a:cubicBezTo>
                    <a:pt x="0" y="11372"/>
                    <a:pt x="11372" y="0"/>
                    <a:pt x="25401" y="0"/>
                  </a:cubicBezTo>
                  <a:close/>
                </a:path>
              </a:pathLst>
            </a:custGeom>
            <a:solidFill>
              <a:srgbClr val="FF5757">
                <a:alpha val="67843"/>
              </a:srgbClr>
            </a:solidFill>
            <a:ln w="9525" cap="rnd">
              <a:solidFill>
                <a:srgbClr val="000000">
                  <a:alpha val="67843"/>
                </a:srgbClr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177564" cy="1222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8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9522624" y="2367122"/>
            <a:ext cx="6782606" cy="6908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Favor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informati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that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suppo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rt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exi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st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 beliefs wh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ign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or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c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tradic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ory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evide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.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Prioritizing harmony over truth. Individuals suppress dissenting views to align with the group.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Viewing situations only through a personal lens, ignoring others’ perspectives.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Taking things for granted without evidence. Assumptions can derail analysis and lead to misjudgments.</a:t>
            </a:r>
          </a:p>
        </p:txBody>
      </p:sp>
    </p:spTree>
  </p:cSld>
  <p:clrMapOvr>
    <a:masterClrMapping/>
  </p:clrMapOvr>
  <p:transition spd="fast">
    <p:circle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5938687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99609" y="8568874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34073" y="2169717"/>
            <a:ext cx="7314881" cy="7356231"/>
            <a:chOff x="0" y="0"/>
            <a:chExt cx="1177564" cy="11842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77564" cy="1184221"/>
            </a:xfrm>
            <a:custGeom>
              <a:avLst/>
              <a:gdLst/>
              <a:ahLst/>
              <a:cxnLst/>
              <a:rect r="r" b="b" t="t" l="l"/>
              <a:pathLst>
                <a:path h="1184221" w="1177564">
                  <a:moveTo>
                    <a:pt x="25401" y="0"/>
                  </a:moveTo>
                  <a:lnTo>
                    <a:pt x="1152163" y="0"/>
                  </a:lnTo>
                  <a:cubicBezTo>
                    <a:pt x="1158900" y="0"/>
                    <a:pt x="1165361" y="2676"/>
                    <a:pt x="1170124" y="7440"/>
                  </a:cubicBezTo>
                  <a:cubicBezTo>
                    <a:pt x="1174888" y="12203"/>
                    <a:pt x="1177564" y="18664"/>
                    <a:pt x="1177564" y="25401"/>
                  </a:cubicBezTo>
                  <a:lnTo>
                    <a:pt x="1177564" y="1158820"/>
                  </a:lnTo>
                  <a:cubicBezTo>
                    <a:pt x="1177564" y="1172848"/>
                    <a:pt x="1166192" y="1184221"/>
                    <a:pt x="1152163" y="1184221"/>
                  </a:cubicBezTo>
                  <a:lnTo>
                    <a:pt x="25401" y="1184221"/>
                  </a:lnTo>
                  <a:cubicBezTo>
                    <a:pt x="11372" y="1184221"/>
                    <a:pt x="0" y="1172848"/>
                    <a:pt x="0" y="1158820"/>
                  </a:cubicBezTo>
                  <a:lnTo>
                    <a:pt x="0" y="25401"/>
                  </a:lnTo>
                  <a:cubicBezTo>
                    <a:pt x="0" y="11372"/>
                    <a:pt x="11372" y="0"/>
                    <a:pt x="25401" y="0"/>
                  </a:cubicBezTo>
                  <a:close/>
                </a:path>
              </a:pathLst>
            </a:custGeom>
            <a:solidFill>
              <a:srgbClr val="36FF00">
                <a:alpha val="67843"/>
              </a:srgbClr>
            </a:solidFill>
            <a:ln w="9525" cap="rnd">
              <a:solidFill>
                <a:srgbClr val="000000">
                  <a:alpha val="67843"/>
                </a:srgbClr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177564" cy="1222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8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938010" y="2367122"/>
            <a:ext cx="6782606" cy="7365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Us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ro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m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odeli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ng to demonstrate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the correct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behavio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ral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resp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onse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Dev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elop w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ell-received “Why” quest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ns.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narra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tive fo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 c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aus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and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eff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ect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.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Thinking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out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Compar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similar si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tuatio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ns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Verbaliz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Ex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ampl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es</a:t>
            </a:r>
          </a:p>
          <a:p>
            <a:pPr algn="l">
              <a:lnSpc>
                <a:spcPts val="3636"/>
              </a:lnSpc>
            </a:pPr>
          </a:p>
          <a:p>
            <a:pPr algn="l">
              <a:lnSpc>
                <a:spcPts val="3636"/>
              </a:lnSpc>
            </a:pPr>
          </a:p>
          <a:p>
            <a:pPr algn="l">
              <a:lnSpc>
                <a:spcPts val="3636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1634073" y="519500"/>
            <a:ext cx="14784736" cy="1384625"/>
            <a:chOff x="0" y="0"/>
            <a:chExt cx="2088158" cy="19556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88158" cy="195561"/>
            </a:xfrm>
            <a:custGeom>
              <a:avLst/>
              <a:gdLst/>
              <a:ahLst/>
              <a:cxnLst/>
              <a:rect r="r" b="b" t="t" l="l"/>
              <a:pathLst>
                <a:path h="195561" w="2088158">
                  <a:moveTo>
                    <a:pt x="11520" y="0"/>
                  </a:moveTo>
                  <a:lnTo>
                    <a:pt x="2076638" y="0"/>
                  </a:lnTo>
                  <a:cubicBezTo>
                    <a:pt x="2083000" y="0"/>
                    <a:pt x="2088158" y="5158"/>
                    <a:pt x="2088158" y="11520"/>
                  </a:cubicBezTo>
                  <a:lnTo>
                    <a:pt x="2088158" y="184041"/>
                  </a:lnTo>
                  <a:cubicBezTo>
                    <a:pt x="2088158" y="190403"/>
                    <a:pt x="2083000" y="195561"/>
                    <a:pt x="2076638" y="195561"/>
                  </a:cubicBezTo>
                  <a:lnTo>
                    <a:pt x="11520" y="195561"/>
                  </a:lnTo>
                  <a:cubicBezTo>
                    <a:pt x="5158" y="195561"/>
                    <a:pt x="0" y="190403"/>
                    <a:pt x="0" y="184041"/>
                  </a:cubicBezTo>
                  <a:lnTo>
                    <a:pt x="0" y="11520"/>
                  </a:lnTo>
                  <a:cubicBezTo>
                    <a:pt x="0" y="5158"/>
                    <a:pt x="5158" y="0"/>
                    <a:pt x="11520" y="0"/>
                  </a:cubicBezTo>
                  <a:close/>
                </a:path>
              </a:pathLst>
            </a:custGeom>
            <a:solidFill>
              <a:srgbClr val="3AC258">
                <a:alpha val="71765"/>
              </a:srgbClr>
            </a:solidFill>
            <a:ln w="9525" cap="rnd">
              <a:solidFill>
                <a:srgbClr val="000000">
                  <a:alpha val="71765"/>
                </a:srgbClr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0"/>
              <a:ext cx="2088158" cy="1955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8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308406" y="821361"/>
            <a:ext cx="13436070" cy="67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0"/>
              </a:lnSpc>
            </a:pPr>
            <a:r>
              <a:rPr lang="en-US" b="true" sz="3761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Here are a f</a:t>
            </a:r>
            <a:r>
              <a:rPr lang="en-US" b="true" sz="3761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ew ways to help foster critical thinking...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9165653" y="2165795"/>
            <a:ext cx="7314881" cy="7356231"/>
            <a:chOff x="0" y="0"/>
            <a:chExt cx="1177564" cy="1184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77564" cy="1184221"/>
            </a:xfrm>
            <a:custGeom>
              <a:avLst/>
              <a:gdLst/>
              <a:ahLst/>
              <a:cxnLst/>
              <a:rect r="r" b="b" t="t" l="l"/>
              <a:pathLst>
                <a:path h="1184221" w="1177564">
                  <a:moveTo>
                    <a:pt x="25401" y="0"/>
                  </a:moveTo>
                  <a:lnTo>
                    <a:pt x="1152163" y="0"/>
                  </a:lnTo>
                  <a:cubicBezTo>
                    <a:pt x="1158900" y="0"/>
                    <a:pt x="1165361" y="2676"/>
                    <a:pt x="1170124" y="7440"/>
                  </a:cubicBezTo>
                  <a:cubicBezTo>
                    <a:pt x="1174888" y="12203"/>
                    <a:pt x="1177564" y="18664"/>
                    <a:pt x="1177564" y="25401"/>
                  </a:cubicBezTo>
                  <a:lnTo>
                    <a:pt x="1177564" y="1158820"/>
                  </a:lnTo>
                  <a:cubicBezTo>
                    <a:pt x="1177564" y="1172848"/>
                    <a:pt x="1166192" y="1184221"/>
                    <a:pt x="1152163" y="1184221"/>
                  </a:cubicBezTo>
                  <a:lnTo>
                    <a:pt x="25401" y="1184221"/>
                  </a:lnTo>
                  <a:cubicBezTo>
                    <a:pt x="11372" y="1184221"/>
                    <a:pt x="0" y="1172848"/>
                    <a:pt x="0" y="1158820"/>
                  </a:cubicBezTo>
                  <a:lnTo>
                    <a:pt x="0" y="25401"/>
                  </a:lnTo>
                  <a:cubicBezTo>
                    <a:pt x="0" y="11372"/>
                    <a:pt x="11372" y="0"/>
                    <a:pt x="25401" y="0"/>
                  </a:cubicBezTo>
                  <a:close/>
                </a:path>
              </a:pathLst>
            </a:custGeom>
            <a:solidFill>
              <a:srgbClr val="36FF00">
                <a:alpha val="67843"/>
              </a:srgbClr>
            </a:solidFill>
            <a:ln w="9525" cap="rnd">
              <a:solidFill>
                <a:srgbClr val="000000">
                  <a:alpha val="67843"/>
                </a:srgbClr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177564" cy="1222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8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9385361" y="1950980"/>
            <a:ext cx="6782606" cy="6908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isten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and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exp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ect an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answer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to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your me</a:t>
            </a: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ssage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Use open-ended questions like “What else could be true?” or “What assumptions are we making?”</a:t>
            </a:r>
          </a:p>
          <a:p>
            <a:pPr algn="l">
              <a:lnSpc>
                <a:spcPts val="3636"/>
              </a:lnSpc>
            </a:pPr>
          </a:p>
          <a:p>
            <a:pPr algn="l" marL="604009" indent="-302005" lvl="1">
              <a:lnSpc>
                <a:spcPts val="3636"/>
              </a:lnSpc>
              <a:buFont typeface="Arial"/>
              <a:buChar char="•"/>
            </a:pPr>
            <a:r>
              <a:rPr lang="en-US" sz="2797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Critical thinking is essential for sound judgment, especially in high-stakes environments like behavioral safety and crisis response. But it’s not automatic—it’s a skill that can be blocked by subtle and powerful obstacles. </a:t>
            </a:r>
          </a:p>
        </p:txBody>
      </p:sp>
    </p:spTree>
  </p:cSld>
  <p:clrMapOvr>
    <a:masterClrMapping/>
  </p:clrMapOvr>
  <p:transition spd="fast">
    <p:circl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712" r="0" b="-757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20277" y="-91647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4"/>
                </a:lnTo>
                <a:lnTo>
                  <a:pt x="0" y="10470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9470932" y="2195368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96836" y="-518761"/>
            <a:ext cx="4754847" cy="10805761"/>
            <a:chOff x="0" y="0"/>
            <a:chExt cx="3093720" cy="70307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93720" cy="7030720"/>
            </a:xfrm>
            <a:custGeom>
              <a:avLst/>
              <a:gdLst/>
              <a:ahLst/>
              <a:cxnLst/>
              <a:rect r="r" b="b" t="t" l="l"/>
              <a:pathLst>
                <a:path h="7030720" w="3093720">
                  <a:moveTo>
                    <a:pt x="0" y="0"/>
                  </a:moveTo>
                  <a:lnTo>
                    <a:pt x="2293620" y="0"/>
                  </a:lnTo>
                  <a:cubicBezTo>
                    <a:pt x="2735580" y="0"/>
                    <a:pt x="3093720" y="358140"/>
                    <a:pt x="3093720" y="800100"/>
                  </a:cubicBezTo>
                  <a:lnTo>
                    <a:pt x="3093720" y="7030720"/>
                  </a:lnTo>
                  <a:lnTo>
                    <a:pt x="0" y="7030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5731" t="-718" r="-125731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596151" y="3569828"/>
            <a:ext cx="10438809" cy="722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MTAC Fundamentals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Types of Communication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Responder Communication Principles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Tips to Utilize Frameing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The Professional Communicator</a:t>
            </a:r>
          </a:p>
          <a:p>
            <a:pPr algn="l">
              <a:lnSpc>
                <a:spcPts val="8250"/>
              </a:lnSpc>
            </a:pPr>
          </a:p>
          <a:p>
            <a:pPr algn="l">
              <a:lnSpc>
                <a:spcPts val="825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4929676" y="3569828"/>
            <a:ext cx="635923" cy="5132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1. 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2.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3.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4.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5.</a:t>
            </a:r>
          </a:p>
        </p:txBody>
      </p:sp>
      <p:sp>
        <p:nvSpPr>
          <p:cNvPr name="AutoShape 9" id="9"/>
          <p:cNvSpPr/>
          <p:nvPr/>
        </p:nvSpPr>
        <p:spPr>
          <a:xfrm flipV="true">
            <a:off x="4851693" y="6915130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6746793" y="9083930"/>
            <a:ext cx="446388" cy="348740"/>
          </a:xfrm>
          <a:custGeom>
            <a:avLst/>
            <a:gdLst/>
            <a:ahLst/>
            <a:cxnLst/>
            <a:rect r="r" b="b" t="t" l="l"/>
            <a:pathLst>
              <a:path h="348740" w="446388">
                <a:moveTo>
                  <a:pt x="0" y="0"/>
                </a:moveTo>
                <a:lnTo>
                  <a:pt x="446388" y="0"/>
                </a:lnTo>
                <a:lnTo>
                  <a:pt x="446388" y="348740"/>
                </a:lnTo>
                <a:lnTo>
                  <a:pt x="0" y="348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525" y="209550"/>
            <a:ext cx="2411675" cy="2087104"/>
          </a:xfrm>
          <a:custGeom>
            <a:avLst/>
            <a:gdLst/>
            <a:ahLst/>
            <a:cxnLst/>
            <a:rect r="r" b="b" t="t" l="l"/>
            <a:pathLst>
              <a:path h="2087104" w="2411675">
                <a:moveTo>
                  <a:pt x="0" y="0"/>
                </a:moveTo>
                <a:lnTo>
                  <a:pt x="2411675" y="0"/>
                </a:lnTo>
                <a:lnTo>
                  <a:pt x="2411675" y="2087104"/>
                </a:lnTo>
                <a:lnTo>
                  <a:pt x="0" y="208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851693" y="1525879"/>
            <a:ext cx="12118294" cy="154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84"/>
              </a:lnSpc>
            </a:pPr>
            <a:r>
              <a:rPr lang="en-US" sz="9584" spc="-383">
                <a:solidFill>
                  <a:srgbClr val="FF914D"/>
                </a:solidFill>
                <a:latin typeface="Agrandir"/>
                <a:ea typeface="Agrandir"/>
                <a:cs typeface="Agrandir"/>
                <a:sym typeface="Agrandir"/>
              </a:rPr>
              <a:t>Topics...</a:t>
            </a:r>
          </a:p>
        </p:txBody>
      </p:sp>
      <p:sp>
        <p:nvSpPr>
          <p:cNvPr name="AutoShape 13" id="13"/>
          <p:cNvSpPr/>
          <p:nvPr/>
        </p:nvSpPr>
        <p:spPr>
          <a:xfrm flipV="true">
            <a:off x="4851693" y="4817444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V="true">
            <a:off x="4851693" y="5866287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flipV="true">
            <a:off x="4851693" y="7962931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4265936" y="2789082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681977" y="-6625880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46374" y="2460254"/>
            <a:ext cx="17843728" cy="967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5049" b="true">
                <a:solidFill>
                  <a:srgbClr val="36FF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You decide what must be addressed...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26746" y="4041951"/>
            <a:ext cx="11943299" cy="1401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1"/>
              </a:lnSpc>
              <a:spcBef>
                <a:spcPct val="0"/>
              </a:spcBef>
            </a:pPr>
            <a:r>
              <a:rPr lang="en-US" sz="43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“Not everythi</a:t>
            </a:r>
            <a:r>
              <a:rPr lang="en-US" sz="43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ng that counts can be counted, and not everything that can be counted counts.”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818921" y="5767627"/>
            <a:ext cx="11943299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29"/>
              </a:lnSpc>
            </a:pPr>
            <a:r>
              <a:rPr lang="en-US" sz="34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~ Willi</a:t>
            </a:r>
            <a:r>
              <a:rPr lang="en-US" sz="34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am Bruce Cameron</a:t>
            </a:r>
          </a:p>
        </p:txBody>
      </p:sp>
    </p:spTree>
  </p:cSld>
  <p:clrMapOvr>
    <a:masterClrMapping/>
  </p:clrMapOvr>
  <p:transition spd="fast">
    <p:circle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26428" y="0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4"/>
                </a:lnTo>
                <a:lnTo>
                  <a:pt x="0" y="1047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992210" y="105517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-4559317" y="-389771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774343" y="9387083"/>
            <a:ext cx="278501" cy="2785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7252869" y="9387083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294507" y="9387083"/>
            <a:ext cx="278501" cy="278501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-545450" y="3778197"/>
            <a:ext cx="19042315" cy="4022689"/>
          </a:xfrm>
          <a:custGeom>
            <a:avLst/>
            <a:gdLst/>
            <a:ahLst/>
            <a:cxnLst/>
            <a:rect r="r" b="b" t="t" l="l"/>
            <a:pathLst>
              <a:path h="4022689" w="19042315">
                <a:moveTo>
                  <a:pt x="0" y="0"/>
                </a:moveTo>
                <a:lnTo>
                  <a:pt x="19042315" y="0"/>
                </a:lnTo>
                <a:lnTo>
                  <a:pt x="19042315" y="4022689"/>
                </a:lnTo>
                <a:lnTo>
                  <a:pt x="0" y="4022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434020" y="4601988"/>
            <a:ext cx="14278576" cy="1852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32"/>
              </a:lnSpc>
            </a:pPr>
            <a:r>
              <a:rPr lang="en-US" sz="11432" spc="-457">
                <a:solidFill>
                  <a:srgbClr val="FF914D"/>
                </a:solidFill>
                <a:latin typeface="Agrandir"/>
                <a:ea typeface="Agrandir"/>
                <a:cs typeface="Agrandir"/>
                <a:sym typeface="Agrandir"/>
              </a:rPr>
              <a:t>Thank You!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79928" y="2352728"/>
            <a:ext cx="12991559" cy="136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Management of Assaultive Behavior (MAB) </a:t>
            </a:r>
          </a:p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Workplace Violence Prevention Course...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  <p:transition spd="fast">
    <p:circle/>
  </p:transition>
</p:sld>
</file>

<file path=ppt/slides/slide32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712" r="0" b="-757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20277" y="-91647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4"/>
                </a:lnTo>
                <a:lnTo>
                  <a:pt x="0" y="10470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9470932" y="2195368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96836" y="-518761"/>
            <a:ext cx="4754847" cy="10805761"/>
            <a:chOff x="0" y="0"/>
            <a:chExt cx="3093720" cy="70307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93720" cy="7030720"/>
            </a:xfrm>
            <a:custGeom>
              <a:avLst/>
              <a:gdLst/>
              <a:ahLst/>
              <a:cxnLst/>
              <a:rect r="r" b="b" t="t" l="l"/>
              <a:pathLst>
                <a:path h="7030720" w="3093720">
                  <a:moveTo>
                    <a:pt x="0" y="0"/>
                  </a:moveTo>
                  <a:lnTo>
                    <a:pt x="2293620" y="0"/>
                  </a:lnTo>
                  <a:cubicBezTo>
                    <a:pt x="2735580" y="0"/>
                    <a:pt x="3093720" y="358140"/>
                    <a:pt x="3093720" y="800100"/>
                  </a:cubicBezTo>
                  <a:lnTo>
                    <a:pt x="3093720" y="7030720"/>
                  </a:lnTo>
                  <a:lnTo>
                    <a:pt x="0" y="7030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5731" t="-718" r="-125731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596151" y="3643579"/>
            <a:ext cx="10438809" cy="5132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Delivering the Expectation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The Perils of Reactionary Thinking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Ways to Foster Critical Thinkning</a:t>
            </a:r>
          </a:p>
          <a:p>
            <a:pPr algn="l">
              <a:lnSpc>
                <a:spcPts val="8250"/>
              </a:lnSpc>
            </a:pPr>
          </a:p>
          <a:p>
            <a:pPr algn="l">
              <a:lnSpc>
                <a:spcPts val="825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4960228" y="3643579"/>
            <a:ext cx="635923" cy="408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1. 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2.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3.</a:t>
            </a:r>
          </a:p>
          <a:p>
            <a:pPr algn="l">
              <a:lnSpc>
                <a:spcPts val="8250"/>
              </a:lnSpc>
            </a:pPr>
          </a:p>
        </p:txBody>
      </p:sp>
      <p:sp>
        <p:nvSpPr>
          <p:cNvPr name="AutoShape 9" id="9"/>
          <p:cNvSpPr/>
          <p:nvPr/>
        </p:nvSpPr>
        <p:spPr>
          <a:xfrm flipV="true">
            <a:off x="4851693" y="6915130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6746793" y="9083930"/>
            <a:ext cx="446388" cy="348740"/>
          </a:xfrm>
          <a:custGeom>
            <a:avLst/>
            <a:gdLst/>
            <a:ahLst/>
            <a:cxnLst/>
            <a:rect r="r" b="b" t="t" l="l"/>
            <a:pathLst>
              <a:path h="348740" w="446388">
                <a:moveTo>
                  <a:pt x="0" y="0"/>
                </a:moveTo>
                <a:lnTo>
                  <a:pt x="446388" y="0"/>
                </a:lnTo>
                <a:lnTo>
                  <a:pt x="446388" y="348740"/>
                </a:lnTo>
                <a:lnTo>
                  <a:pt x="0" y="348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525" y="209550"/>
            <a:ext cx="2411675" cy="2087104"/>
          </a:xfrm>
          <a:custGeom>
            <a:avLst/>
            <a:gdLst/>
            <a:ahLst/>
            <a:cxnLst/>
            <a:rect r="r" b="b" t="t" l="l"/>
            <a:pathLst>
              <a:path h="2087104" w="2411675">
                <a:moveTo>
                  <a:pt x="0" y="0"/>
                </a:moveTo>
                <a:lnTo>
                  <a:pt x="2411675" y="0"/>
                </a:lnTo>
                <a:lnTo>
                  <a:pt x="2411675" y="2087104"/>
                </a:lnTo>
                <a:lnTo>
                  <a:pt x="0" y="208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851693" y="1525879"/>
            <a:ext cx="12118294" cy="154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84"/>
              </a:lnSpc>
            </a:pPr>
            <a:r>
              <a:rPr lang="en-US" sz="9584" spc="-383">
                <a:solidFill>
                  <a:srgbClr val="FF914D"/>
                </a:solidFill>
                <a:latin typeface="Agrandir"/>
                <a:ea typeface="Agrandir"/>
                <a:cs typeface="Agrandir"/>
                <a:sym typeface="Agrandir"/>
              </a:rPr>
              <a:t>Topics...</a:t>
            </a:r>
          </a:p>
        </p:txBody>
      </p:sp>
      <p:sp>
        <p:nvSpPr>
          <p:cNvPr name="AutoShape 13" id="13"/>
          <p:cNvSpPr/>
          <p:nvPr/>
        </p:nvSpPr>
        <p:spPr>
          <a:xfrm flipV="true">
            <a:off x="4851693" y="4817444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V="true">
            <a:off x="4851693" y="5866287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flipV="true">
            <a:off x="4851693" y="7962931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  <p:transition spd="fast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088373">
            <a:off x="12807736" y="-7125800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-1032001" y="-33975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00170" y="9180544"/>
            <a:ext cx="933068" cy="933068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373113" y="8939845"/>
            <a:ext cx="2299056" cy="1096012"/>
            <a:chOff x="0" y="0"/>
            <a:chExt cx="3065408" cy="14613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28039"/>
              <a:ext cx="2246327" cy="1033311"/>
            </a:xfrm>
            <a:custGeom>
              <a:avLst/>
              <a:gdLst/>
              <a:ahLst/>
              <a:cxnLst/>
              <a:rect r="r" b="b" t="t" l="l"/>
              <a:pathLst>
                <a:path h="1033311" w="2246327">
                  <a:moveTo>
                    <a:pt x="0" y="0"/>
                  </a:moveTo>
                  <a:lnTo>
                    <a:pt x="2246327" y="0"/>
                  </a:lnTo>
                  <a:lnTo>
                    <a:pt x="2246327" y="1033311"/>
                  </a:lnTo>
                  <a:lnTo>
                    <a:pt x="0" y="103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-38100"/>
              <a:ext cx="3065408" cy="3019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21"/>
                </a:lnSpc>
              </a:pPr>
              <a:r>
                <a:rPr lang="en-US" sz="1300" i="true" spc="222">
                  <a:solidFill>
                    <a:srgbClr val="F6F6F6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Topic Handouts</a:t>
              </a: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6853809" y="9461239"/>
            <a:ext cx="278501" cy="2785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6318190" y="9461239"/>
            <a:ext cx="278501" cy="2785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7389485" y="9461239"/>
            <a:ext cx="278501" cy="278501"/>
          </a:xfrm>
          <a:prstGeom prst="rect">
            <a:avLst/>
          </a:prstGeom>
        </p:spPr>
      </p:pic>
      <p:sp>
        <p:nvSpPr>
          <p:cNvPr name="Freeform 11" id="11"/>
          <p:cNvSpPr/>
          <p:nvPr/>
        </p:nvSpPr>
        <p:spPr>
          <a:xfrm flipH="false" flipV="false" rot="0">
            <a:off x="2211110" y="0"/>
            <a:ext cx="13316505" cy="10287000"/>
          </a:xfrm>
          <a:custGeom>
            <a:avLst/>
            <a:gdLst/>
            <a:ahLst/>
            <a:cxnLst/>
            <a:rect r="r" b="b" t="t" l="l"/>
            <a:pathLst>
              <a:path h="10287000" w="13316505">
                <a:moveTo>
                  <a:pt x="0" y="0"/>
                </a:moveTo>
                <a:lnTo>
                  <a:pt x="13316505" y="0"/>
                </a:lnTo>
                <a:lnTo>
                  <a:pt x="133165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  <p:transition spd="fast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2873348" y="876243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3931" t="0" r="11269" b="0"/>
          <a:stretch>
            <a:fillRect/>
          </a:stretch>
        </p:blipFill>
        <p:spPr>
          <a:xfrm flipH="false" flipV="false" rot="0">
            <a:off x="764771" y="2150974"/>
            <a:ext cx="9485413" cy="6375816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764771" y="1165261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F914D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MTAC Fundamentals...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876439" y="2065249"/>
            <a:ext cx="5905424" cy="6339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Th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is lesson is on the MAB Fundamentals of Tactically Advanced Communication (MTAC). Here we will learn the keys to effective communication to help us become effective in conflict resolution...</a:t>
            </a:r>
          </a:p>
          <a:p>
            <a:pPr algn="l">
              <a:lnSpc>
                <a:spcPts val="3312"/>
              </a:lnSpc>
            </a:pPr>
          </a:p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Communication involves more than just speaking and listening. It includes nonverbal cues, active listening, and clarity in expressing ideas. Mastering these basics can help you avoid misunderstandings and foster a positive work environment.</a:t>
            </a:r>
          </a:p>
          <a:p>
            <a:pPr algn="l">
              <a:lnSpc>
                <a:spcPts val="3312"/>
              </a:lnSpc>
            </a:pPr>
          </a:p>
          <a:p>
            <a:pPr algn="l">
              <a:lnSpc>
                <a:spcPts val="3312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7047732">
            <a:off x="19998" y="7800142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1" y="0"/>
                </a:lnTo>
                <a:lnTo>
                  <a:pt x="10589271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011011" y="2575202"/>
            <a:ext cx="316701" cy="316701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28700" y="7865555"/>
            <a:ext cx="10322165" cy="1263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Communication isn’t just a skill—it’s a lifeline. Whether you're navigating crisis scenarios, or leading a team through high-stress environments, strong communication unlocks clarity, connection, and control.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533697" y="2392981"/>
            <a:ext cx="6095838" cy="596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5"/>
              </a:lnSpc>
            </a:pP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In</a:t>
            </a: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creased General Safety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1443" y="600079"/>
            <a:ext cx="13075505" cy="1529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84"/>
              </a:lnSpc>
            </a:pPr>
            <a:r>
              <a:rPr lang="en-US" sz="5484" spc="-219">
                <a:solidFill>
                  <a:srgbClr val="F6F6F6"/>
                </a:solidFill>
                <a:latin typeface="Arial MT Pro"/>
                <a:ea typeface="Arial MT Pro"/>
                <a:cs typeface="Arial MT Pro"/>
                <a:sym typeface="Arial MT Pro"/>
              </a:rPr>
              <a:t>Some of the Benefits of Advanced Communication Skills Include the following...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533697" y="3016309"/>
            <a:ext cx="10362737" cy="596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5"/>
              </a:lnSpc>
            </a:pP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Incr</a:t>
            </a: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eased Levels of Responder Professionalism.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33697" y="3639637"/>
            <a:ext cx="10512745" cy="596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5"/>
              </a:lnSpc>
            </a:pP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D</a:t>
            </a: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ecreased Customer complaints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33697" y="4262966"/>
            <a:ext cx="6095838" cy="596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5"/>
              </a:lnSpc>
            </a:pP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eduction in liability.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33697" y="4886294"/>
            <a:ext cx="11779481" cy="596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5"/>
              </a:lnSpc>
            </a:pP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An</a:t>
            </a: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 Increase in Individual and Team morale/ confidence.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33697" y="5509622"/>
            <a:ext cx="10662753" cy="596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5"/>
              </a:lnSpc>
            </a:pP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eduction in workplace stress levels.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33697" y="6132950"/>
            <a:ext cx="15259430" cy="596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5"/>
              </a:lnSpc>
            </a:pP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Increas</a:t>
            </a:r>
            <a:r>
              <a:rPr lang="en-US" sz="3297" spc="-131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ed awareness and development of Professional Crisis Response Traits.</a:t>
            </a:r>
          </a:p>
        </p:txBody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011011" y="3203787"/>
            <a:ext cx="316701" cy="316701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011011" y="3832371"/>
            <a:ext cx="316701" cy="316701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011011" y="4460955"/>
            <a:ext cx="316701" cy="316701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011011" y="5091769"/>
            <a:ext cx="316701" cy="316701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011011" y="5722583"/>
            <a:ext cx="316701" cy="316701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011011" y="6320427"/>
            <a:ext cx="316701" cy="316701"/>
          </a:xfrm>
          <a:prstGeom prst="rect">
            <a:avLst/>
          </a:prstGeom>
        </p:spPr>
      </p:pic>
    </p:spTree>
  </p:cSld>
  <p:clrMapOvr>
    <a:masterClrMapping/>
  </p:clrMapOvr>
  <p:transition spd="fast">
    <p:circl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4265936" y="2789082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681977" y="-6625880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65936" y="2684330"/>
            <a:ext cx="17843728" cy="967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5049" b="true">
                <a:solidFill>
                  <a:srgbClr val="36FF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What is the foundation of basic Communication?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935227" y="4234017"/>
            <a:ext cx="11943299" cy="2410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41995" indent="-420998" lvl="1">
              <a:lnSpc>
                <a:spcPts val="4601"/>
              </a:lnSpc>
              <a:spcBef>
                <a:spcPct val="0"/>
              </a:spcBef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Comm</a:t>
            </a:r>
            <a:r>
              <a:rPr lang="en-US" sz="38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unication is a TWO-WAY process.</a:t>
            </a:r>
          </a:p>
          <a:p>
            <a:pPr algn="l" marL="841995" indent="-420998" lvl="1">
              <a:lnSpc>
                <a:spcPts val="4601"/>
              </a:lnSpc>
              <a:spcBef>
                <a:spcPct val="0"/>
              </a:spcBef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Communication is both the </a:t>
            </a:r>
            <a:r>
              <a:rPr lang="en-US" sz="3899">
                <a:solidFill>
                  <a:srgbClr val="0000B5"/>
                </a:solidFill>
                <a:latin typeface="Arial MT Pro"/>
                <a:ea typeface="Arial MT Pro"/>
                <a:cs typeface="Arial MT Pro"/>
                <a:sym typeface="Arial MT Pro"/>
              </a:rPr>
              <a:t>SENDING</a:t>
            </a:r>
            <a:r>
              <a:rPr lang="en-US" sz="38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and </a:t>
            </a:r>
            <a:r>
              <a:rPr lang="en-US" sz="3899">
                <a:solidFill>
                  <a:srgbClr val="F52706"/>
                </a:solidFill>
                <a:latin typeface="Arial MT Pro"/>
                <a:ea typeface="Arial MT Pro"/>
                <a:cs typeface="Arial MT Pro"/>
                <a:sym typeface="Arial MT Pro"/>
              </a:rPr>
              <a:t>RECEIVING</a:t>
            </a:r>
            <a:r>
              <a:rPr lang="en-US" sz="38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of messages.</a:t>
            </a:r>
          </a:p>
          <a:p>
            <a:pPr algn="l">
              <a:lnSpc>
                <a:spcPts val="4601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908476" y="3943914"/>
            <a:ext cx="2123267" cy="2399172"/>
          </a:xfrm>
          <a:custGeom>
            <a:avLst/>
            <a:gdLst/>
            <a:ahLst/>
            <a:cxnLst/>
            <a:rect r="r" b="b" t="t" l="l"/>
            <a:pathLst>
              <a:path h="2399172" w="2123267">
                <a:moveTo>
                  <a:pt x="0" y="0"/>
                </a:moveTo>
                <a:lnTo>
                  <a:pt x="2123268" y="0"/>
                </a:lnTo>
                <a:lnTo>
                  <a:pt x="2123268" y="2399172"/>
                </a:lnTo>
                <a:lnTo>
                  <a:pt x="0" y="23991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7047732">
            <a:off x="-2395602" y="-4791861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23900" y="6204507"/>
            <a:ext cx="4537894" cy="1461294"/>
            <a:chOff x="0" y="0"/>
            <a:chExt cx="1195166" cy="3848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95166" cy="384868"/>
            </a:xfrm>
            <a:custGeom>
              <a:avLst/>
              <a:gdLst/>
              <a:ahLst/>
              <a:cxnLst/>
              <a:rect r="r" b="b" t="t" l="l"/>
              <a:pathLst>
                <a:path h="384868" w="1195166">
                  <a:moveTo>
                    <a:pt x="30709" y="0"/>
                  </a:moveTo>
                  <a:lnTo>
                    <a:pt x="1164457" y="0"/>
                  </a:lnTo>
                  <a:cubicBezTo>
                    <a:pt x="1181417" y="0"/>
                    <a:pt x="1195166" y="13749"/>
                    <a:pt x="1195166" y="30709"/>
                  </a:cubicBezTo>
                  <a:lnTo>
                    <a:pt x="1195166" y="354159"/>
                  </a:lnTo>
                  <a:cubicBezTo>
                    <a:pt x="1195166" y="371119"/>
                    <a:pt x="1181417" y="384868"/>
                    <a:pt x="1164457" y="384868"/>
                  </a:cubicBezTo>
                  <a:lnTo>
                    <a:pt x="30709" y="384868"/>
                  </a:lnTo>
                  <a:cubicBezTo>
                    <a:pt x="13749" y="384868"/>
                    <a:pt x="0" y="371119"/>
                    <a:pt x="0" y="354159"/>
                  </a:cubicBezTo>
                  <a:lnTo>
                    <a:pt x="0" y="30709"/>
                  </a:lnTo>
                  <a:cubicBezTo>
                    <a:pt x="0" y="13749"/>
                    <a:pt x="13749" y="0"/>
                    <a:pt x="3070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195166" cy="422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02611" y="2698266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748964" y="2698266"/>
            <a:ext cx="278501" cy="27850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2348435" y="2698266"/>
            <a:ext cx="278501" cy="278501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359823" y="2576981"/>
            <a:ext cx="3668932" cy="516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b="true" sz="2899" spc="-115">
                <a:solidFill>
                  <a:srgbClr val="36FF00"/>
                </a:solidFill>
                <a:latin typeface="Poppins Bold"/>
                <a:ea typeface="Poppins Bold"/>
                <a:cs typeface="Poppins Bold"/>
                <a:sym typeface="Poppins Bold"/>
              </a:rPr>
              <a:t>Auditory -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206176" y="2576981"/>
            <a:ext cx="3668932" cy="516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spc="-115" b="true">
                <a:solidFill>
                  <a:srgbClr val="36FF00"/>
                </a:solidFill>
                <a:latin typeface="Poppins Bold"/>
                <a:ea typeface="Poppins Bold"/>
                <a:cs typeface="Poppins Bold"/>
                <a:sym typeface="Poppins Bold"/>
              </a:rPr>
              <a:t>Visual -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05647" y="2576981"/>
            <a:ext cx="3668932" cy="516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spc="-115" b="true">
                <a:solidFill>
                  <a:srgbClr val="36FF00"/>
                </a:solidFill>
                <a:latin typeface="Poppins Bold"/>
                <a:ea typeface="Poppins Bold"/>
                <a:cs typeface="Poppins Bold"/>
                <a:sym typeface="Poppins Bold"/>
              </a:rPr>
              <a:t>Kinesthetic -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41862" y="6232554"/>
            <a:ext cx="3963398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2100" spc="-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uditory - Hearing, Speaking, or Auditory Language.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92703" y="1221284"/>
            <a:ext cx="16905479" cy="800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84"/>
              </a:lnSpc>
            </a:pPr>
            <a:r>
              <a:rPr lang="en-US" sz="5284" spc="-211">
                <a:solidFill>
                  <a:srgbClr val="F6F6F6"/>
                </a:solidFill>
                <a:latin typeface="Arial MT Pro"/>
                <a:ea typeface="Arial MT Pro"/>
                <a:cs typeface="Arial MT Pro"/>
                <a:sym typeface="Arial MT Pro"/>
              </a:rPr>
              <a:t>Let’s take a look at the differing types of communication....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23900" y="3251286"/>
            <a:ext cx="4537894" cy="2651543"/>
          </a:xfrm>
          <a:custGeom>
            <a:avLst/>
            <a:gdLst/>
            <a:ahLst/>
            <a:cxnLst/>
            <a:rect r="r" b="b" t="t" l="l"/>
            <a:pathLst>
              <a:path h="2651543" w="4537894">
                <a:moveTo>
                  <a:pt x="0" y="0"/>
                </a:moveTo>
                <a:lnTo>
                  <a:pt x="4537894" y="0"/>
                </a:lnTo>
                <a:lnTo>
                  <a:pt x="4537894" y="2651544"/>
                </a:lnTo>
                <a:lnTo>
                  <a:pt x="0" y="2651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011" r="0" b="-7011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396477" y="3251286"/>
            <a:ext cx="4486649" cy="2651543"/>
          </a:xfrm>
          <a:custGeom>
            <a:avLst/>
            <a:gdLst/>
            <a:ahLst/>
            <a:cxnLst/>
            <a:rect r="r" b="b" t="t" l="l"/>
            <a:pathLst>
              <a:path h="2651543" w="4486649">
                <a:moveTo>
                  <a:pt x="0" y="0"/>
                </a:moveTo>
                <a:lnTo>
                  <a:pt x="4486649" y="0"/>
                </a:lnTo>
                <a:lnTo>
                  <a:pt x="4486649" y="2651544"/>
                </a:lnTo>
                <a:lnTo>
                  <a:pt x="0" y="2651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454" r="0" b="-6454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987095" y="3278445"/>
            <a:ext cx="4537894" cy="2624385"/>
          </a:xfrm>
          <a:custGeom>
            <a:avLst/>
            <a:gdLst/>
            <a:ahLst/>
            <a:cxnLst/>
            <a:rect r="r" b="b" t="t" l="l"/>
            <a:pathLst>
              <a:path h="2624385" w="4537894">
                <a:moveTo>
                  <a:pt x="0" y="0"/>
                </a:moveTo>
                <a:lnTo>
                  <a:pt x="4537894" y="0"/>
                </a:lnTo>
                <a:lnTo>
                  <a:pt x="4537894" y="2624385"/>
                </a:lnTo>
                <a:lnTo>
                  <a:pt x="0" y="26243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7709" r="0" b="-7709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658102" y="6232554"/>
            <a:ext cx="3963398" cy="111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</a:t>
            </a:r>
            <a:r>
              <a:rPr lang="en-US" sz="2100" spc="-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isual - Seeing, visualizing, visual messages, or body language.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274343" y="6255526"/>
            <a:ext cx="3963398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</a:t>
            </a:r>
            <a:r>
              <a:rPr lang="en-US" sz="2100" spc="-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inesthetic - Physical Elements of communication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6337214" y="6204507"/>
            <a:ext cx="4537894" cy="1461294"/>
            <a:chOff x="0" y="0"/>
            <a:chExt cx="1195166" cy="38486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95166" cy="384868"/>
            </a:xfrm>
            <a:custGeom>
              <a:avLst/>
              <a:gdLst/>
              <a:ahLst/>
              <a:cxnLst/>
              <a:rect r="r" b="b" t="t" l="l"/>
              <a:pathLst>
                <a:path h="384868" w="1195166">
                  <a:moveTo>
                    <a:pt x="30709" y="0"/>
                  </a:moveTo>
                  <a:lnTo>
                    <a:pt x="1164457" y="0"/>
                  </a:lnTo>
                  <a:cubicBezTo>
                    <a:pt x="1181417" y="0"/>
                    <a:pt x="1195166" y="13749"/>
                    <a:pt x="1195166" y="30709"/>
                  </a:cubicBezTo>
                  <a:lnTo>
                    <a:pt x="1195166" y="354159"/>
                  </a:lnTo>
                  <a:cubicBezTo>
                    <a:pt x="1195166" y="371119"/>
                    <a:pt x="1181417" y="384868"/>
                    <a:pt x="1164457" y="384868"/>
                  </a:cubicBezTo>
                  <a:lnTo>
                    <a:pt x="30709" y="384868"/>
                  </a:lnTo>
                  <a:cubicBezTo>
                    <a:pt x="13749" y="384868"/>
                    <a:pt x="0" y="371119"/>
                    <a:pt x="0" y="354159"/>
                  </a:cubicBezTo>
                  <a:lnTo>
                    <a:pt x="0" y="30709"/>
                  </a:lnTo>
                  <a:cubicBezTo>
                    <a:pt x="0" y="13749"/>
                    <a:pt x="13749" y="0"/>
                    <a:pt x="3070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1195166" cy="422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987095" y="6204507"/>
            <a:ext cx="4537894" cy="1461294"/>
            <a:chOff x="0" y="0"/>
            <a:chExt cx="1195166" cy="38486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95166" cy="384868"/>
            </a:xfrm>
            <a:custGeom>
              <a:avLst/>
              <a:gdLst/>
              <a:ahLst/>
              <a:cxnLst/>
              <a:rect r="r" b="b" t="t" l="l"/>
              <a:pathLst>
                <a:path h="384868" w="1195166">
                  <a:moveTo>
                    <a:pt x="30709" y="0"/>
                  </a:moveTo>
                  <a:lnTo>
                    <a:pt x="1164457" y="0"/>
                  </a:lnTo>
                  <a:cubicBezTo>
                    <a:pt x="1181417" y="0"/>
                    <a:pt x="1195166" y="13749"/>
                    <a:pt x="1195166" y="30709"/>
                  </a:cubicBezTo>
                  <a:lnTo>
                    <a:pt x="1195166" y="354159"/>
                  </a:lnTo>
                  <a:cubicBezTo>
                    <a:pt x="1195166" y="371119"/>
                    <a:pt x="1181417" y="384868"/>
                    <a:pt x="1164457" y="384868"/>
                  </a:cubicBezTo>
                  <a:lnTo>
                    <a:pt x="30709" y="384868"/>
                  </a:lnTo>
                  <a:cubicBezTo>
                    <a:pt x="13749" y="384868"/>
                    <a:pt x="0" y="371119"/>
                    <a:pt x="0" y="354159"/>
                  </a:cubicBezTo>
                  <a:lnTo>
                    <a:pt x="0" y="30709"/>
                  </a:lnTo>
                  <a:cubicBezTo>
                    <a:pt x="0" y="13749"/>
                    <a:pt x="13749" y="0"/>
                    <a:pt x="3070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1195166" cy="422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  <p:transition spd="fast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DAG2jKaPVGk</dc:identifier>
  <dcterms:modified xsi:type="dcterms:W3CDTF">2011-08-01T06:04:30Z</dcterms:modified>
  <cp:revision>1</cp:revision>
  <dc:title>M1 Basic MAB -  PPT - Slides - Book Two - Lesson 1 - MTAC Communication Fundamentals</dc:title>
</cp:coreProperties>
</file>