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x="18288000" cy="10287000"/>
  <p:notesSz cx="6858000" cy="9144000"/>
  <p:embeddedFontLst>
    <p:embeddedFont>
      <p:font typeface="Agrandir" charset="1" panose="00000500000000000000"/>
      <p:regular r:id="rId36"/>
    </p:embeddedFont>
    <p:embeddedFont>
      <p:font typeface="Poppins" charset="1" panose="00000500000000000000"/>
      <p:regular r:id="rId37"/>
    </p:embeddedFont>
    <p:embeddedFont>
      <p:font typeface="Poppins Bold" charset="1" panose="00000800000000000000"/>
      <p:regular r:id="rId38"/>
    </p:embeddedFont>
    <p:embeddedFont>
      <p:font typeface="Poppins Italics" charset="1" panose="00000500000000000000"/>
      <p:regular r:id="rId39"/>
    </p:embeddedFont>
    <p:embeddedFont>
      <p:font typeface="Arial MT Pro" charset="1" panose="020B0502020202020204"/>
      <p:regular r:id="rId40"/>
    </p:embeddedFont>
    <p:embeddedFont>
      <p:font typeface="Arial MT Pro Bold" charset="1" panose="020B0802020202020204"/>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gif"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5.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6.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6.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7.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8.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8.pn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2" Target="../media/image1.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2.png" Type="http://schemas.openxmlformats.org/officeDocument/2006/relationships/image"/><Relationship Id="rId6" Target="../media/image3.png" Type="http://schemas.openxmlformats.org/officeDocument/2006/relationships/image"/><Relationship Id="rId7" Target="../media/image11.gif"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9.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9.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30.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30.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31.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32.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32.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4.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1.gif"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17.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1.gif" Type="http://schemas.openxmlformats.org/officeDocument/2006/relationships/image"/><Relationship Id="rId8" Target="../media/image1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3.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84045" y="0"/>
            <a:ext cx="12098558" cy="10470294"/>
          </a:xfrm>
          <a:custGeom>
            <a:avLst/>
            <a:gdLst/>
            <a:ahLst/>
            <a:cxnLst/>
            <a:rect r="r" b="b" t="t" l="l"/>
            <a:pathLst>
              <a:path h="10470294" w="12098558">
                <a:moveTo>
                  <a:pt x="0" y="0"/>
                </a:moveTo>
                <a:lnTo>
                  <a:pt x="12098559" y="0"/>
                </a:lnTo>
                <a:lnTo>
                  <a:pt x="12098559" y="10470294"/>
                </a:lnTo>
                <a:lnTo>
                  <a:pt x="0" y="10470294"/>
                </a:lnTo>
                <a:lnTo>
                  <a:pt x="0" y="0"/>
                </a:lnTo>
                <a:close/>
              </a:path>
            </a:pathLst>
          </a:custGeom>
          <a:blipFill>
            <a:blip r:embed="rId2">
              <a:alphaModFix amt="39000"/>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sp>
        <p:nvSpPr>
          <p:cNvPr name="Freeform 5" id="5"/>
          <p:cNvSpPr/>
          <p:nvPr/>
        </p:nvSpPr>
        <p:spPr>
          <a:xfrm flipH="false" flipV="false" rot="0">
            <a:off x="-545450" y="4002034"/>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5">
              <a:alphaModFix amt="72000"/>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3694955" y="4533766"/>
            <a:ext cx="13750742" cy="2078355"/>
          </a:xfrm>
          <a:prstGeom prst="rect">
            <a:avLst/>
          </a:prstGeom>
        </p:spPr>
        <p:txBody>
          <a:bodyPr anchor="t" rtlCol="false" tIns="0" lIns="0" bIns="0" rIns="0">
            <a:spAutoFit/>
          </a:bodyPr>
          <a:lstStyle/>
          <a:p>
            <a:pPr algn="l">
              <a:lnSpc>
                <a:spcPts val="7200"/>
              </a:lnSpc>
            </a:pPr>
            <a:r>
              <a:rPr lang="en-US" sz="7200" spc="-288">
                <a:solidFill>
                  <a:srgbClr val="FDFF0E"/>
                </a:solidFill>
                <a:latin typeface="Agrandir"/>
                <a:ea typeface="Agrandir"/>
                <a:cs typeface="Agrandir"/>
                <a:sym typeface="Agrandir"/>
              </a:rPr>
              <a:t>M1 Basic MAB - Book Three: Lesson 5 - The MAB Assault Cycle</a:t>
            </a:r>
          </a:p>
        </p:txBody>
      </p:sp>
      <p:sp>
        <p:nvSpPr>
          <p:cNvPr name="TextBox 7" id="7"/>
          <p:cNvSpPr txBox="true"/>
          <p:nvPr/>
        </p:nvSpPr>
        <p:spPr>
          <a:xfrm rot="0">
            <a:off x="2479928" y="261996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grpSp>
        <p:nvGrpSpPr>
          <p:cNvPr name="Group 8" id="8"/>
          <p:cNvGrpSpPr/>
          <p:nvPr/>
        </p:nvGrpSpPr>
        <p:grpSpPr>
          <a:xfrm rot="0">
            <a:off x="7432657" y="8248561"/>
            <a:ext cx="3086100" cy="720832"/>
            <a:chOff x="0" y="0"/>
            <a:chExt cx="4114800" cy="961110"/>
          </a:xfrm>
        </p:grpSpPr>
        <p:grpSp>
          <p:nvGrpSpPr>
            <p:cNvPr name="Group 9" id="9"/>
            <p:cNvGrpSpPr/>
            <p:nvPr/>
          </p:nvGrpSpPr>
          <p:grpSpPr>
            <a:xfrm rot="0">
              <a:off x="0" y="0"/>
              <a:ext cx="4114800" cy="961110"/>
              <a:chOff x="0" y="0"/>
              <a:chExt cx="812800" cy="189849"/>
            </a:xfrm>
          </p:grpSpPr>
          <p:sp>
            <p:nvSpPr>
              <p:cNvPr name="Freeform 10" id="10"/>
              <p:cNvSpPr/>
              <p:nvPr/>
            </p:nvSpPr>
            <p:spPr>
              <a:xfrm flipH="false" flipV="false" rot="0">
                <a:off x="0" y="0"/>
                <a:ext cx="812800" cy="189849"/>
              </a:xfrm>
              <a:custGeom>
                <a:avLst/>
                <a:gdLst/>
                <a:ahLst/>
                <a:cxnLst/>
                <a:rect r="r" b="b" t="t" l="l"/>
                <a:pathLst>
                  <a:path h="189849" w="812800">
                    <a:moveTo>
                      <a:pt x="94924" y="0"/>
                    </a:moveTo>
                    <a:lnTo>
                      <a:pt x="717876" y="0"/>
                    </a:lnTo>
                    <a:cubicBezTo>
                      <a:pt x="743051" y="0"/>
                      <a:pt x="767195" y="10001"/>
                      <a:pt x="784997" y="27803"/>
                    </a:cubicBezTo>
                    <a:cubicBezTo>
                      <a:pt x="802799" y="45605"/>
                      <a:pt x="812800" y="69749"/>
                      <a:pt x="812800" y="94924"/>
                    </a:cubicBezTo>
                    <a:lnTo>
                      <a:pt x="812800" y="94924"/>
                    </a:lnTo>
                    <a:cubicBezTo>
                      <a:pt x="812800" y="120100"/>
                      <a:pt x="802799" y="144244"/>
                      <a:pt x="784997" y="162046"/>
                    </a:cubicBezTo>
                    <a:cubicBezTo>
                      <a:pt x="767195" y="179848"/>
                      <a:pt x="743051" y="189849"/>
                      <a:pt x="717876" y="189849"/>
                    </a:cubicBezTo>
                    <a:lnTo>
                      <a:pt x="94924" y="189849"/>
                    </a:lnTo>
                    <a:cubicBezTo>
                      <a:pt x="69749" y="189849"/>
                      <a:pt x="45605" y="179848"/>
                      <a:pt x="27803" y="162046"/>
                    </a:cubicBezTo>
                    <a:cubicBezTo>
                      <a:pt x="10001" y="144244"/>
                      <a:pt x="0" y="120100"/>
                      <a:pt x="0" y="94924"/>
                    </a:cubicBezTo>
                    <a:lnTo>
                      <a:pt x="0" y="94924"/>
                    </a:lnTo>
                    <a:cubicBezTo>
                      <a:pt x="0" y="69749"/>
                      <a:pt x="10001" y="45605"/>
                      <a:pt x="27803" y="27803"/>
                    </a:cubicBezTo>
                    <a:cubicBezTo>
                      <a:pt x="45605" y="10001"/>
                      <a:pt x="69749" y="0"/>
                      <a:pt x="94924" y="0"/>
                    </a:cubicBezTo>
                    <a:close/>
                  </a:path>
                </a:pathLst>
              </a:custGeom>
              <a:solidFill>
                <a:srgbClr val="000000">
                  <a:alpha val="0"/>
                </a:srgbClr>
              </a:solidFill>
              <a:ln w="19050" cap="rnd">
                <a:solidFill>
                  <a:srgbClr val="FDFF0E"/>
                </a:solidFill>
                <a:prstDash val="solid"/>
                <a:round/>
              </a:ln>
            </p:spPr>
          </p:sp>
          <p:sp>
            <p:nvSpPr>
              <p:cNvPr name="TextBox 11" id="11"/>
              <p:cNvSpPr txBox="true"/>
              <p:nvPr/>
            </p:nvSpPr>
            <p:spPr>
              <a:xfrm>
                <a:off x="0" y="-38100"/>
                <a:ext cx="812800" cy="227949"/>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3482059" y="379124"/>
              <a:ext cx="328805" cy="256879"/>
            </a:xfrm>
            <a:custGeom>
              <a:avLst/>
              <a:gdLst/>
              <a:ahLst/>
              <a:cxnLst/>
              <a:rect r="r" b="b" t="t" l="l"/>
              <a:pathLst>
                <a:path h="256879" w="328805">
                  <a:moveTo>
                    <a:pt x="0" y="0"/>
                  </a:moveTo>
                  <a:lnTo>
                    <a:pt x="328806" y="0"/>
                  </a:lnTo>
                  <a:lnTo>
                    <a:pt x="328806" y="256879"/>
                  </a:lnTo>
                  <a:lnTo>
                    <a:pt x="0" y="2568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493086" y="260337"/>
              <a:ext cx="2678101" cy="437303"/>
            </a:xfrm>
            <a:prstGeom prst="rect">
              <a:avLst/>
            </a:prstGeom>
          </p:spPr>
          <p:txBody>
            <a:bodyPr anchor="t" rtlCol="false" tIns="0" lIns="0" bIns="0" rIns="0">
              <a:spAutoFit/>
            </a:bodyPr>
            <a:lstStyle/>
            <a:p>
              <a:pPr algn="ctr">
                <a:lnSpc>
                  <a:spcPts val="2659"/>
                </a:lnSpc>
              </a:pPr>
              <a:r>
                <a:rPr lang="en-US" b="true" sz="1899" spc="245">
                  <a:solidFill>
                    <a:srgbClr val="FDFF0E"/>
                  </a:solidFill>
                  <a:latin typeface="Poppins Bold"/>
                  <a:ea typeface="Poppins Bold"/>
                  <a:cs typeface="Poppins Bold"/>
                  <a:sym typeface="Poppins Bold"/>
                </a:rPr>
                <a:t>GET STARTED</a:t>
              </a:r>
            </a:p>
          </p:txBody>
        </p:sp>
      </p:grpSp>
      <p:sp>
        <p:nvSpPr>
          <p:cNvPr name="TextBox 14" id="1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5" id="15"/>
          <p:cNvGrpSpPr/>
          <p:nvPr/>
        </p:nvGrpSpPr>
        <p:grpSpPr>
          <a:xfrm rot="0">
            <a:off x="1255675" y="4344858"/>
            <a:ext cx="2093961" cy="2522845"/>
            <a:chOff x="0" y="0"/>
            <a:chExt cx="2791948" cy="3363793"/>
          </a:xfrm>
        </p:grpSpPr>
        <p:sp>
          <p:nvSpPr>
            <p:cNvPr name="Freeform 16" id="16"/>
            <p:cNvSpPr/>
            <p:nvPr/>
          </p:nvSpPr>
          <p:spPr>
            <a:xfrm flipH="false" flipV="false" rot="0">
              <a:off x="0" y="0"/>
              <a:ext cx="2791948" cy="3363793"/>
            </a:xfrm>
            <a:custGeom>
              <a:avLst/>
              <a:gdLst/>
              <a:ahLst/>
              <a:cxnLst/>
              <a:rect r="r" b="b" t="t" l="l"/>
              <a:pathLst>
                <a:path h="3363793" w="2791948">
                  <a:moveTo>
                    <a:pt x="0" y="0"/>
                  </a:moveTo>
                  <a:lnTo>
                    <a:pt x="2791948" y="0"/>
                  </a:lnTo>
                  <a:lnTo>
                    <a:pt x="2791948" y="3363793"/>
                  </a:lnTo>
                  <a:lnTo>
                    <a:pt x="0" y="3363793"/>
                  </a:lnTo>
                  <a:lnTo>
                    <a:pt x="0" y="0"/>
                  </a:lnTo>
                  <a:close/>
                </a:path>
              </a:pathLst>
            </a:custGeom>
            <a:blipFill>
              <a:blip r:embed="rId9"/>
              <a:stretch>
                <a:fillRect l="0" t="0" r="0" b="0"/>
              </a:stretch>
            </a:blipFill>
          </p:spPr>
        </p:sp>
        <p:sp>
          <p:nvSpPr>
            <p:cNvPr name="Freeform 17" id="17"/>
            <p:cNvSpPr/>
            <p:nvPr/>
          </p:nvSpPr>
          <p:spPr>
            <a:xfrm flipH="false" flipV="false" rot="0">
              <a:off x="679590" y="631360"/>
              <a:ext cx="1531336" cy="1884195"/>
            </a:xfrm>
            <a:custGeom>
              <a:avLst/>
              <a:gdLst/>
              <a:ahLst/>
              <a:cxnLst/>
              <a:rect r="r" b="b" t="t" l="l"/>
              <a:pathLst>
                <a:path h="1884195" w="1531336">
                  <a:moveTo>
                    <a:pt x="0" y="0"/>
                  </a:moveTo>
                  <a:lnTo>
                    <a:pt x="1531336" y="0"/>
                  </a:lnTo>
                  <a:lnTo>
                    <a:pt x="1531336" y="1884195"/>
                  </a:lnTo>
                  <a:lnTo>
                    <a:pt x="0" y="188419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pic>
        <p:nvPicPr>
          <p:cNvPr name="Picture 18" id="18"/>
          <p:cNvPicPr>
            <a:picLocks noChangeAspect="true"/>
          </p:cNvPicPr>
          <p:nvPr/>
        </p:nvPicPr>
        <p:blipFill>
          <a:blip r:embed="rId12"/>
          <a:srcRect l="0" t="0" r="0" b="0"/>
          <a:stretch>
            <a:fillRect/>
          </a:stretch>
        </p:blipFill>
        <p:spPr>
          <a:xfrm flipH="false" flipV="false" rot="0">
            <a:off x="16765513" y="9372401"/>
            <a:ext cx="278501" cy="278501"/>
          </a:xfrm>
          <a:prstGeom prst="rect">
            <a:avLst/>
          </a:prstGeom>
        </p:spPr>
      </p:pic>
      <p:pic>
        <p:nvPicPr>
          <p:cNvPr name="Picture 19" id="19"/>
          <p:cNvPicPr>
            <a:picLocks noChangeAspect="true"/>
          </p:cNvPicPr>
          <p:nvPr/>
        </p:nvPicPr>
        <p:blipFill>
          <a:blip r:embed="rId12"/>
          <a:srcRect l="0" t="0" r="0" b="0"/>
          <a:stretch>
            <a:fillRect/>
          </a:stretch>
        </p:blipFill>
        <p:spPr>
          <a:xfrm flipH="false" flipV="false" rot="0">
            <a:off x="17167196" y="9372401"/>
            <a:ext cx="278501" cy="278501"/>
          </a:xfrm>
          <a:prstGeom prst="rect">
            <a:avLst/>
          </a:prstGeom>
        </p:spPr>
      </p:pic>
      <p:pic>
        <p:nvPicPr>
          <p:cNvPr name="Picture 20" id="20"/>
          <p:cNvPicPr>
            <a:picLocks noChangeAspect="true"/>
          </p:cNvPicPr>
          <p:nvPr/>
        </p:nvPicPr>
        <p:blipFill>
          <a:blip r:embed="rId12"/>
          <a:srcRect l="0" t="0" r="0" b="0"/>
          <a:stretch>
            <a:fillRect/>
          </a:stretch>
        </p:blipFill>
        <p:spPr>
          <a:xfrm flipH="false" flipV="false" rot="0">
            <a:off x="16354364" y="9372401"/>
            <a:ext cx="278501" cy="278501"/>
          </a:xfrm>
          <a:prstGeom prst="rect">
            <a:avLst/>
          </a:prstGeom>
        </p:spPr>
      </p:pic>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Why It Matters in Crisis Response:</a:t>
            </a:r>
          </a:p>
        </p:txBody>
      </p:sp>
      <p:sp>
        <p:nvSpPr>
          <p:cNvPr name="TextBox 6" id="6"/>
          <p:cNvSpPr txBox="true"/>
          <p:nvPr/>
        </p:nvSpPr>
        <p:spPr>
          <a:xfrm rot="0">
            <a:off x="10966299" y="1029122"/>
            <a:ext cx="6515171" cy="8418853"/>
          </a:xfrm>
          <a:prstGeom prst="rect">
            <a:avLst/>
          </a:prstGeom>
        </p:spPr>
        <p:txBody>
          <a:bodyPr anchor="t" rtlCol="false" tIns="0" lIns="0" bIns="0" rIns="0">
            <a:spAutoFit/>
          </a:bodyPr>
          <a:lstStyle/>
          <a:p>
            <a:pPr algn="l">
              <a:lnSpc>
                <a:spcPts val="3052"/>
              </a:lnSpc>
            </a:pPr>
          </a:p>
          <a:p>
            <a:pPr algn="l" marL="506977" indent="-253489" lvl="1">
              <a:lnSpc>
                <a:spcPts val="3052"/>
              </a:lnSpc>
              <a:buFont typeface="Arial"/>
              <a:buChar char="•"/>
            </a:pPr>
            <a:r>
              <a:rPr lang="en-US" sz="2348">
                <a:solidFill>
                  <a:srgbClr val="FFFFFF"/>
                </a:solidFill>
                <a:latin typeface="Arial MT Pro"/>
                <a:ea typeface="Arial MT Pro"/>
                <a:cs typeface="Arial MT Pro"/>
                <a:sym typeface="Arial MT Pro"/>
              </a:rPr>
              <a:t>Pr</a:t>
            </a:r>
            <a:r>
              <a:rPr lang="en-US" sz="2348">
                <a:solidFill>
                  <a:srgbClr val="FFFFFF"/>
                </a:solidFill>
                <a:latin typeface="Arial MT Pro"/>
                <a:ea typeface="Arial MT Pro"/>
                <a:cs typeface="Arial MT Pro"/>
                <a:sym typeface="Arial MT Pro"/>
              </a:rPr>
              <a:t>edictability in chaos. The cycle outlines five observable phases—Triggering, Escalation, Crisis, Recovery, and Post-Crisis Depression. Knowing these helps responders spot early warning signs and act before aggression peaks</a:t>
            </a:r>
          </a:p>
          <a:p>
            <a:pPr algn="l">
              <a:lnSpc>
                <a:spcPts val="3052"/>
              </a:lnSpc>
            </a:pPr>
          </a:p>
          <a:p>
            <a:pPr algn="l" marL="506977" indent="-253489" lvl="1">
              <a:lnSpc>
                <a:spcPts val="3052"/>
              </a:lnSpc>
              <a:buFont typeface="Arial"/>
              <a:buChar char="•"/>
            </a:pPr>
            <a:r>
              <a:rPr lang="en-US" sz="2348">
                <a:solidFill>
                  <a:srgbClr val="FFFFFF"/>
                </a:solidFill>
                <a:latin typeface="Arial MT Pro"/>
                <a:ea typeface="Arial MT Pro"/>
                <a:cs typeface="Arial MT Pro"/>
                <a:sym typeface="Arial MT Pro"/>
              </a:rPr>
              <a:t>Enhances safety by identifying where someone is in the cycle, allowing responders to tailor their approach and reduce risk for themselves, the individual in crisis, and bystanders.</a:t>
            </a:r>
          </a:p>
          <a:p>
            <a:pPr algn="l">
              <a:lnSpc>
                <a:spcPts val="3052"/>
              </a:lnSpc>
            </a:pPr>
          </a:p>
          <a:p>
            <a:pPr algn="l" marL="506977" indent="-253489" lvl="1">
              <a:lnSpc>
                <a:spcPts val="3052"/>
              </a:lnSpc>
              <a:buFont typeface="Arial"/>
              <a:buChar char="•"/>
            </a:pPr>
            <a:r>
              <a:rPr lang="en-US" sz="2348">
                <a:solidFill>
                  <a:srgbClr val="FFFFFF"/>
                </a:solidFill>
                <a:latin typeface="Arial MT Pro"/>
                <a:ea typeface="Arial MT Pro"/>
                <a:cs typeface="Arial MT Pro"/>
                <a:sym typeface="Arial MT Pro"/>
              </a:rPr>
              <a:t>Improves communication. Understanding the emotional state tied to each phase allows for more empathetic, effective dialogue. For example, during escalation, setting calm boundaries is more useful than reasoning or confrontation.</a:t>
            </a:r>
          </a:p>
          <a:p>
            <a:pPr algn="l">
              <a:lnSpc>
                <a:spcPts val="3052"/>
              </a:lnSpc>
            </a:pPr>
          </a:p>
          <a:p>
            <a:pPr algn="l">
              <a:lnSpc>
                <a:spcPts val="305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142144"/>
            <a:ext cx="9994995" cy="5622185"/>
          </a:xfrm>
          <a:custGeom>
            <a:avLst/>
            <a:gdLst/>
            <a:ahLst/>
            <a:cxnLst/>
            <a:rect r="r" b="b" t="t" l="l"/>
            <a:pathLst>
              <a:path h="5622185" w="9994995">
                <a:moveTo>
                  <a:pt x="0" y="0"/>
                </a:moveTo>
                <a:lnTo>
                  <a:pt x="9994995" y="0"/>
                </a:lnTo>
                <a:lnTo>
                  <a:pt x="9994995" y="5622185"/>
                </a:lnTo>
                <a:lnTo>
                  <a:pt x="0" y="5622185"/>
                </a:lnTo>
                <a:lnTo>
                  <a:pt x="0" y="0"/>
                </a:lnTo>
                <a:close/>
              </a:path>
            </a:pathLst>
          </a:custGeom>
          <a:blipFill>
            <a:blip r:embed="rId4"/>
            <a:stretch>
              <a:fillRect l="0" t="0" r="0" b="0"/>
            </a:stretch>
          </a:blipFill>
        </p:spPr>
      </p:sp>
    </p:spTree>
  </p:cSld>
  <p:clrMapOvr>
    <a:masterClrMapping/>
  </p:clrMapOvr>
  <p:transition spd="fast">
    <p:circl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Why It Matters in Crisis Response: (cont.)</a:t>
            </a:r>
          </a:p>
        </p:txBody>
      </p:sp>
      <p:sp>
        <p:nvSpPr>
          <p:cNvPr name="TextBox 6" id="6"/>
          <p:cNvSpPr txBox="true"/>
          <p:nvPr/>
        </p:nvSpPr>
        <p:spPr>
          <a:xfrm rot="0">
            <a:off x="10966299" y="1791122"/>
            <a:ext cx="6515171" cy="6894853"/>
          </a:xfrm>
          <a:prstGeom prst="rect">
            <a:avLst/>
          </a:prstGeom>
        </p:spPr>
        <p:txBody>
          <a:bodyPr anchor="t" rtlCol="false" tIns="0" lIns="0" bIns="0" rIns="0">
            <a:spAutoFit/>
          </a:bodyPr>
          <a:lstStyle/>
          <a:p>
            <a:pPr algn="l">
              <a:lnSpc>
                <a:spcPts val="3052"/>
              </a:lnSpc>
            </a:pPr>
          </a:p>
          <a:p>
            <a:pPr algn="l" marL="506977" indent="-253489" lvl="1">
              <a:lnSpc>
                <a:spcPts val="3052"/>
              </a:lnSpc>
              <a:buFont typeface="Arial"/>
              <a:buChar char="•"/>
            </a:pPr>
            <a:r>
              <a:rPr lang="en-US" b="true" sz="2348">
                <a:solidFill>
                  <a:srgbClr val="FFFFFF"/>
                </a:solidFill>
                <a:latin typeface="Arial MT Pro Bold"/>
                <a:ea typeface="Arial MT Pro Bold"/>
                <a:cs typeface="Arial MT Pro Bold"/>
                <a:sym typeface="Arial MT Pro Bold"/>
              </a:rPr>
              <a:t>Suppo</a:t>
            </a:r>
            <a:r>
              <a:rPr lang="en-US" b="true" sz="2348">
                <a:solidFill>
                  <a:srgbClr val="FFFFFF"/>
                </a:solidFill>
                <a:latin typeface="Arial MT Pro Bold"/>
                <a:ea typeface="Arial MT Pro Bold"/>
                <a:cs typeface="Arial MT Pro Bold"/>
                <a:sym typeface="Arial MT Pro Bold"/>
              </a:rPr>
              <a:t>rts </a:t>
            </a:r>
            <a:r>
              <a:rPr lang="en-US" b="true" sz="2348">
                <a:solidFill>
                  <a:srgbClr val="FFFFFF"/>
                </a:solidFill>
                <a:latin typeface="Arial MT Pro Bold"/>
                <a:ea typeface="Arial MT Pro Bold"/>
                <a:cs typeface="Arial MT Pro Bold"/>
                <a:sym typeface="Arial MT Pro Bold"/>
              </a:rPr>
              <a:t>de-escalation strategies. </a:t>
            </a:r>
            <a:r>
              <a:rPr lang="en-US" sz="2348">
                <a:solidFill>
                  <a:srgbClr val="FFFFFF"/>
                </a:solidFill>
                <a:latin typeface="Arial MT Pro"/>
                <a:ea typeface="Arial MT Pro"/>
                <a:cs typeface="Arial MT Pro"/>
                <a:sym typeface="Arial MT Pro"/>
              </a:rPr>
              <a:t>The cycle helps responders choose the right tools—whether it’s grounding techniques, verbal redirection, or offering space—based on the person’s current phase.</a:t>
            </a:r>
          </a:p>
          <a:p>
            <a:pPr algn="l">
              <a:lnSpc>
                <a:spcPts val="3052"/>
              </a:lnSpc>
            </a:pPr>
          </a:p>
          <a:p>
            <a:pPr algn="l" marL="506977" indent="-253489" lvl="1">
              <a:lnSpc>
                <a:spcPts val="3052"/>
              </a:lnSpc>
              <a:buFont typeface="Arial"/>
              <a:buChar char="•"/>
            </a:pPr>
            <a:r>
              <a:rPr lang="en-US" b="true" sz="2348">
                <a:solidFill>
                  <a:srgbClr val="FFFFFF"/>
                </a:solidFill>
                <a:latin typeface="Arial MT Pro Bold"/>
                <a:ea typeface="Arial MT Pro Bold"/>
                <a:cs typeface="Arial MT Pro Bold"/>
                <a:sym typeface="Arial MT Pro Bold"/>
              </a:rPr>
              <a:t>Builds team coordination.</a:t>
            </a:r>
            <a:r>
              <a:rPr lang="en-US" sz="2348">
                <a:solidFill>
                  <a:srgbClr val="FFFFFF"/>
                </a:solidFill>
                <a:latin typeface="Arial MT Pro"/>
                <a:ea typeface="Arial MT Pro"/>
                <a:cs typeface="Arial MT Pro"/>
                <a:sym typeface="Arial MT Pro"/>
              </a:rPr>
              <a:t> In institutional settings like hospitals or schools, the cycle helps teams stay aligned in their response, reducing confusion and conflicting messages.</a:t>
            </a:r>
          </a:p>
          <a:p>
            <a:pPr algn="l">
              <a:lnSpc>
                <a:spcPts val="3052"/>
              </a:lnSpc>
            </a:pPr>
          </a:p>
          <a:p>
            <a:pPr algn="l" marL="506977" indent="-253489" lvl="1">
              <a:lnSpc>
                <a:spcPts val="3052"/>
              </a:lnSpc>
              <a:buFont typeface="Arial"/>
              <a:buChar char="•"/>
            </a:pPr>
            <a:r>
              <a:rPr lang="en-US" b="true" sz="2348">
                <a:solidFill>
                  <a:srgbClr val="FFFFFF"/>
                </a:solidFill>
                <a:latin typeface="Arial MT Pro Bold"/>
                <a:ea typeface="Arial MT Pro Bold"/>
                <a:cs typeface="Arial MT Pro Bold"/>
                <a:sym typeface="Arial MT Pro Bold"/>
              </a:rPr>
              <a:t>Facilitates post-crisis reflection.</a:t>
            </a:r>
            <a:r>
              <a:rPr lang="en-US" sz="2348">
                <a:solidFill>
                  <a:srgbClr val="FFFFFF"/>
                </a:solidFill>
                <a:latin typeface="Arial MT Pro"/>
                <a:ea typeface="Arial MT Pro"/>
                <a:cs typeface="Arial MT Pro"/>
                <a:sym typeface="Arial MT Pro"/>
              </a:rPr>
              <a:t> After the crisis, the model encourages reflection and support during the Post-Crisis Depression phase, which is often overlooked but critical for healing and preventing recurrence.</a:t>
            </a:r>
          </a:p>
          <a:p>
            <a:pPr algn="l">
              <a:lnSpc>
                <a:spcPts val="305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142144"/>
            <a:ext cx="9994995" cy="5622185"/>
          </a:xfrm>
          <a:custGeom>
            <a:avLst/>
            <a:gdLst/>
            <a:ahLst/>
            <a:cxnLst/>
            <a:rect r="r" b="b" t="t" l="l"/>
            <a:pathLst>
              <a:path h="5622185" w="9994995">
                <a:moveTo>
                  <a:pt x="0" y="0"/>
                </a:moveTo>
                <a:lnTo>
                  <a:pt x="9994995" y="0"/>
                </a:lnTo>
                <a:lnTo>
                  <a:pt x="9994995" y="5622185"/>
                </a:lnTo>
                <a:lnTo>
                  <a:pt x="0" y="5622185"/>
                </a:lnTo>
                <a:lnTo>
                  <a:pt x="0" y="0"/>
                </a:lnTo>
                <a:close/>
              </a:path>
            </a:pathLst>
          </a:custGeom>
          <a:blipFill>
            <a:blip r:embed="rId4"/>
            <a:stretch>
              <a:fillRect l="0" t="0" r="0" b="0"/>
            </a:stretch>
          </a:blipFill>
        </p:spPr>
      </p:sp>
      <p:sp>
        <p:nvSpPr>
          <p:cNvPr name="TextBox 9" id="9"/>
          <p:cNvSpPr txBox="true"/>
          <p:nvPr/>
        </p:nvSpPr>
        <p:spPr>
          <a:xfrm rot="0">
            <a:off x="708138" y="8571675"/>
            <a:ext cx="13201341" cy="1087120"/>
          </a:xfrm>
          <a:prstGeom prst="rect">
            <a:avLst/>
          </a:prstGeom>
        </p:spPr>
        <p:txBody>
          <a:bodyPr anchor="t" rtlCol="false" tIns="0" lIns="0" bIns="0" rIns="0">
            <a:spAutoFit/>
          </a:bodyPr>
          <a:lstStyle/>
          <a:p>
            <a:pPr algn="l">
              <a:lnSpc>
                <a:spcPts val="4130"/>
              </a:lnSpc>
            </a:pPr>
            <a:r>
              <a:rPr lang="en-US" sz="2950" b="true">
                <a:solidFill>
                  <a:srgbClr val="FFFFFF"/>
                </a:solidFill>
                <a:latin typeface="Arial MT Pro Bold"/>
                <a:ea typeface="Arial MT Pro Bold"/>
                <a:cs typeface="Arial MT Pro Bold"/>
                <a:sym typeface="Arial MT Pro Bold"/>
              </a:rPr>
              <a:t>“In short, the assault cycle transforms unpredictable behavior into something understandable—and that’s a game-changer in crisis work.”</a:t>
            </a:r>
          </a:p>
        </p:txBody>
      </p:sp>
    </p:spTree>
  </p:cSld>
  <p:clrMapOvr>
    <a:masterClrMapping/>
  </p:clrMapOvr>
  <p:transition spd="fast">
    <p:circle/>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The Assault Cycle: The Triggering Event...</a:t>
            </a:r>
          </a:p>
        </p:txBody>
      </p:sp>
      <p:sp>
        <p:nvSpPr>
          <p:cNvPr name="TextBox 6" id="6"/>
          <p:cNvSpPr txBox="true"/>
          <p:nvPr/>
        </p:nvSpPr>
        <p:spPr>
          <a:xfrm rot="0">
            <a:off x="10860568" y="2137197"/>
            <a:ext cx="6515171" cy="63398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The assault cycle begins with the Triggering Phase,</a:t>
            </a:r>
            <a:r>
              <a:rPr lang="en-US" sz="2548">
                <a:solidFill>
                  <a:srgbClr val="FFFFFF"/>
                </a:solidFill>
                <a:latin typeface="Arial MT Pro"/>
                <a:ea typeface="Arial MT Pro"/>
                <a:cs typeface="Arial MT Pro"/>
                <a:sym typeface="Arial MT Pro"/>
              </a:rPr>
              <a:t> </a:t>
            </a:r>
            <a:r>
              <a:rPr lang="en-US" sz="2548">
                <a:solidFill>
                  <a:srgbClr val="FFFFFF"/>
                </a:solidFill>
                <a:latin typeface="Arial MT Pro"/>
                <a:ea typeface="Arial MT Pro"/>
                <a:cs typeface="Arial MT Pro"/>
                <a:sym typeface="Arial MT Pro"/>
              </a:rPr>
              <a:t>which is set in motion by an event the individual perceives as threatening, frustrating, or deeply upsetting—even if others wouldn’t see it that way.</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It's a change in behavior where the individual perceives a significant threat – emotionally, mentally, or physically. This perception sets off a chain reaction.</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 Body's physiological systems begin preparation to meet and deal with the threat.</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142144"/>
            <a:ext cx="9767240" cy="5494072"/>
          </a:xfrm>
          <a:custGeom>
            <a:avLst/>
            <a:gdLst/>
            <a:ahLst/>
            <a:cxnLst/>
            <a:rect r="r" b="b" t="t" l="l"/>
            <a:pathLst>
              <a:path h="5494072" w="9767240">
                <a:moveTo>
                  <a:pt x="0" y="0"/>
                </a:moveTo>
                <a:lnTo>
                  <a:pt x="9767240" y="0"/>
                </a:lnTo>
                <a:lnTo>
                  <a:pt x="9767240" y="5494073"/>
                </a:lnTo>
                <a:lnTo>
                  <a:pt x="0" y="5494073"/>
                </a:lnTo>
                <a:lnTo>
                  <a:pt x="0" y="0"/>
                </a:lnTo>
                <a:close/>
              </a:path>
            </a:pathLst>
          </a:custGeom>
          <a:blipFill>
            <a:blip r:embed="rId4"/>
            <a:stretch>
              <a:fillRect l="0" t="0" r="0" b="0"/>
            </a:stretch>
          </a:blipFill>
        </p:spPr>
      </p:sp>
    </p:spTree>
  </p:cSld>
  <p:clrMapOvr>
    <a:masterClrMapping/>
  </p:clrMapOvr>
  <p:transition spd="fast">
    <p:circle/>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Triggers typically fall into two categories:</a:t>
            </a:r>
          </a:p>
        </p:txBody>
      </p:sp>
      <p:sp>
        <p:nvSpPr>
          <p:cNvPr name="TextBox 6" id="6"/>
          <p:cNvSpPr txBox="true"/>
          <p:nvPr/>
        </p:nvSpPr>
        <p:spPr>
          <a:xfrm rot="0">
            <a:off x="10860568" y="2765847"/>
            <a:ext cx="6515171" cy="50825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Fear-Inducing Events: These make the person feel unsafe or at</a:t>
            </a:r>
            <a:r>
              <a:rPr lang="en-US" sz="2548">
                <a:solidFill>
                  <a:srgbClr val="FFFFFF"/>
                </a:solidFill>
                <a:latin typeface="Arial MT Pro"/>
                <a:ea typeface="Arial MT Pro"/>
                <a:cs typeface="Arial MT Pro"/>
                <a:sym typeface="Arial MT Pro"/>
              </a:rPr>
              <a:t> r</a:t>
            </a:r>
            <a:r>
              <a:rPr lang="en-US" sz="2548">
                <a:solidFill>
                  <a:srgbClr val="FFFFFF"/>
                </a:solidFill>
                <a:latin typeface="Arial MT Pro"/>
                <a:ea typeface="Arial MT Pro"/>
                <a:cs typeface="Arial MT Pro"/>
                <a:sym typeface="Arial MT Pro"/>
              </a:rPr>
              <a:t>isk of losing something important. Examples include being yelled at, sudden changes, and perceived abandonment.</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Frustrating Circumstances These make the person feel powerless or unheard. Examples include unmet needs, blocked goals, and feeling ignored or disrespected.</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142144"/>
            <a:ext cx="9767240" cy="5494072"/>
          </a:xfrm>
          <a:custGeom>
            <a:avLst/>
            <a:gdLst/>
            <a:ahLst/>
            <a:cxnLst/>
            <a:rect r="r" b="b" t="t" l="l"/>
            <a:pathLst>
              <a:path h="5494072" w="9767240">
                <a:moveTo>
                  <a:pt x="0" y="0"/>
                </a:moveTo>
                <a:lnTo>
                  <a:pt x="9767240" y="0"/>
                </a:lnTo>
                <a:lnTo>
                  <a:pt x="9767240" y="5494073"/>
                </a:lnTo>
                <a:lnTo>
                  <a:pt x="0" y="5494073"/>
                </a:lnTo>
                <a:lnTo>
                  <a:pt x="0" y="0"/>
                </a:lnTo>
                <a:close/>
              </a:path>
            </a:pathLst>
          </a:custGeom>
          <a:blipFill>
            <a:blip r:embed="rId4"/>
            <a:stretch>
              <a:fillRect l="0" t="0" r="0" b="0"/>
            </a:stretch>
          </a:blipFill>
        </p:spPr>
      </p:sp>
    </p:spTree>
  </p:cSld>
  <p:clrMapOvr>
    <a:masterClrMapping/>
  </p:clrMapOvr>
  <p:transition spd="fast">
    <p:circle/>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Why Triggers Matter:</a:t>
            </a:r>
          </a:p>
        </p:txBody>
      </p:sp>
      <p:sp>
        <p:nvSpPr>
          <p:cNvPr name="TextBox 6" id="6"/>
          <p:cNvSpPr txBox="true"/>
          <p:nvPr/>
        </p:nvSpPr>
        <p:spPr>
          <a:xfrm rot="0">
            <a:off x="10966299" y="2056419"/>
            <a:ext cx="6515171" cy="38252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They activate the fight-or-flight response, flooding the body with</a:t>
            </a:r>
            <a:r>
              <a:rPr lang="en-US" sz="2548">
                <a:solidFill>
                  <a:srgbClr val="FFFFFF"/>
                </a:solidFill>
                <a:latin typeface="Arial MT Pro"/>
                <a:ea typeface="Arial MT Pro"/>
                <a:cs typeface="Arial MT Pro"/>
                <a:sym typeface="Arial MT Pro"/>
              </a:rPr>
              <a:t> stre</a:t>
            </a:r>
            <a:r>
              <a:rPr lang="en-US" sz="2548">
                <a:solidFill>
                  <a:srgbClr val="FFFFFF"/>
                </a:solidFill>
                <a:latin typeface="Arial MT Pro"/>
                <a:ea typeface="Arial MT Pro"/>
                <a:cs typeface="Arial MT Pro"/>
                <a:sym typeface="Arial MT Pro"/>
              </a:rPr>
              <a:t>ss hormones.</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 person may begin to show signs of agitation, anxiety, or withdrawal.</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If not addressed early, the cycle can escalate toward aggression or violence.</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142144"/>
            <a:ext cx="9767240" cy="5494072"/>
          </a:xfrm>
          <a:custGeom>
            <a:avLst/>
            <a:gdLst/>
            <a:ahLst/>
            <a:cxnLst/>
            <a:rect r="r" b="b" t="t" l="l"/>
            <a:pathLst>
              <a:path h="5494072" w="9767240">
                <a:moveTo>
                  <a:pt x="0" y="0"/>
                </a:moveTo>
                <a:lnTo>
                  <a:pt x="9767240" y="0"/>
                </a:lnTo>
                <a:lnTo>
                  <a:pt x="9767240" y="5494073"/>
                </a:lnTo>
                <a:lnTo>
                  <a:pt x="0" y="5494073"/>
                </a:lnTo>
                <a:lnTo>
                  <a:pt x="0" y="0"/>
                </a:lnTo>
                <a:close/>
              </a:path>
            </a:pathLst>
          </a:custGeom>
          <a:blipFill>
            <a:blip r:embed="rId4"/>
            <a:stretch>
              <a:fillRect l="0" t="0" r="0" b="0"/>
            </a:stretch>
          </a:blipFill>
        </p:spPr>
      </p:sp>
      <p:sp>
        <p:nvSpPr>
          <p:cNvPr name="TextBox 9" id="9"/>
          <p:cNvSpPr txBox="true"/>
          <p:nvPr/>
        </p:nvSpPr>
        <p:spPr>
          <a:xfrm rot="0">
            <a:off x="708138" y="7531442"/>
            <a:ext cx="16773331" cy="1904365"/>
          </a:xfrm>
          <a:prstGeom prst="rect">
            <a:avLst/>
          </a:prstGeom>
        </p:spPr>
        <p:txBody>
          <a:bodyPr anchor="t" rtlCol="false" tIns="0" lIns="0" bIns="0" rIns="0">
            <a:spAutoFit/>
          </a:bodyPr>
          <a:lstStyle/>
          <a:p>
            <a:pPr algn="l">
              <a:lnSpc>
                <a:spcPts val="3710"/>
              </a:lnSpc>
            </a:pPr>
          </a:p>
          <a:p>
            <a:pPr algn="l">
              <a:lnSpc>
                <a:spcPts val="3710"/>
              </a:lnSpc>
            </a:pPr>
            <a:r>
              <a:rPr lang="en-US" sz="2650" b="true">
                <a:solidFill>
                  <a:srgbClr val="FFFFFF"/>
                </a:solidFill>
                <a:latin typeface="Arial MT Pro Bold"/>
                <a:ea typeface="Arial MT Pro Bold"/>
                <a:cs typeface="Arial MT Pro Bold"/>
                <a:sym typeface="Arial MT Pro Bold"/>
              </a:rPr>
              <a:t>“</a:t>
            </a:r>
            <a:r>
              <a:rPr lang="en-US" sz="2650" b="true">
                <a:solidFill>
                  <a:srgbClr val="FFFFFF"/>
                </a:solidFill>
                <a:latin typeface="Arial MT Pro Bold"/>
                <a:ea typeface="Arial MT Pro Bold"/>
                <a:cs typeface="Arial MT Pro Bold"/>
                <a:sym typeface="Arial MT Pro Bold"/>
              </a:rPr>
              <a:t>Understanding w</a:t>
            </a:r>
            <a:r>
              <a:rPr lang="en-US" sz="2650" b="true">
                <a:solidFill>
                  <a:srgbClr val="FFFFFF"/>
                </a:solidFill>
                <a:latin typeface="Arial MT Pro Bold"/>
                <a:ea typeface="Arial MT Pro Bold"/>
                <a:cs typeface="Arial MT Pro Bold"/>
                <a:sym typeface="Arial MT Pro Bold"/>
              </a:rPr>
              <a:t>hat triggers someone—and how they interpret those events—is key to early intervention. It’s not just about what happened, but how it was experienced.”</a:t>
            </a:r>
          </a:p>
          <a:p>
            <a:pPr algn="l">
              <a:lnSpc>
                <a:spcPts val="3710"/>
              </a:lnSpc>
            </a:pPr>
          </a:p>
        </p:txBody>
      </p:sp>
    </p:spTree>
  </p:cSld>
  <p:clrMapOvr>
    <a:masterClrMapping/>
  </p:clrMapOvr>
  <p:transition spd="fast">
    <p:circl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Escalation Phase...</a:t>
            </a:r>
          </a:p>
        </p:txBody>
      </p:sp>
      <p:sp>
        <p:nvSpPr>
          <p:cNvPr name="TextBox 6" id="6"/>
          <p:cNvSpPr txBox="true"/>
          <p:nvPr/>
        </p:nvSpPr>
        <p:spPr>
          <a:xfrm rot="0">
            <a:off x="10966299" y="2475519"/>
            <a:ext cx="6515171" cy="29870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The Escalation Phase is the second stage of the</a:t>
            </a:r>
            <a:r>
              <a:rPr lang="en-US" sz="2548">
                <a:solidFill>
                  <a:srgbClr val="FFFFFF"/>
                </a:solidFill>
                <a:latin typeface="Arial MT Pro"/>
                <a:ea typeface="Arial MT Pro"/>
                <a:cs typeface="Arial MT Pro"/>
                <a:sym typeface="Arial MT Pro"/>
              </a:rPr>
              <a:t> assault cycle, and it’</a:t>
            </a:r>
            <a:r>
              <a:rPr lang="en-US" sz="2548">
                <a:solidFill>
                  <a:srgbClr val="FFFFFF"/>
                </a:solidFill>
                <a:latin typeface="Arial MT Pro"/>
                <a:ea typeface="Arial MT Pro"/>
                <a:cs typeface="Arial MT Pro"/>
                <a:sym typeface="Arial MT Pro"/>
              </a:rPr>
              <a:t>s where tension and agitation begin to build—both emotionally and physically. </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Think of it as the moment when the internal storm gathers force but hasn’t yet broken.</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08138" y="2186425"/>
            <a:ext cx="9887775" cy="5561873"/>
          </a:xfrm>
          <a:custGeom>
            <a:avLst/>
            <a:gdLst/>
            <a:ahLst/>
            <a:cxnLst/>
            <a:rect r="r" b="b" t="t" l="l"/>
            <a:pathLst>
              <a:path h="5561873" w="9887775">
                <a:moveTo>
                  <a:pt x="0" y="0"/>
                </a:moveTo>
                <a:lnTo>
                  <a:pt x="9887775" y="0"/>
                </a:lnTo>
                <a:lnTo>
                  <a:pt x="9887775" y="5561874"/>
                </a:lnTo>
                <a:lnTo>
                  <a:pt x="0" y="5561874"/>
                </a:lnTo>
                <a:lnTo>
                  <a:pt x="0" y="0"/>
                </a:lnTo>
                <a:close/>
              </a:path>
            </a:pathLst>
          </a:custGeom>
          <a:blipFill>
            <a:blip r:embed="rId4"/>
            <a:stretch>
              <a:fillRect l="0" t="0" r="0" b="0"/>
            </a:stretch>
          </a:blipFill>
        </p:spPr>
      </p:sp>
    </p:spTree>
  </p:cSld>
  <p:clrMapOvr>
    <a:masterClrMapping/>
  </p:clrMapOvr>
  <p:transition spd="fast">
    <p:circle/>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What Happens During Escalation?</a:t>
            </a:r>
          </a:p>
        </p:txBody>
      </p:sp>
      <p:sp>
        <p:nvSpPr>
          <p:cNvPr name="TextBox 6" id="6"/>
          <p:cNvSpPr txBox="true"/>
          <p:nvPr/>
        </p:nvSpPr>
        <p:spPr>
          <a:xfrm rot="0">
            <a:off x="10877737" y="1092506"/>
            <a:ext cx="6515171" cy="80162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Physiological arousal increases: Heart rate rises, bre</a:t>
            </a:r>
            <a:r>
              <a:rPr lang="en-US" sz="2548">
                <a:solidFill>
                  <a:srgbClr val="FFFFFF"/>
                </a:solidFill>
                <a:latin typeface="Arial MT Pro"/>
                <a:ea typeface="Arial MT Pro"/>
                <a:cs typeface="Arial MT Pro"/>
                <a:sym typeface="Arial MT Pro"/>
              </a:rPr>
              <a:t>athing quickens, muscles tense. The body i</a:t>
            </a:r>
            <a:r>
              <a:rPr lang="en-US" sz="2548">
                <a:solidFill>
                  <a:srgbClr val="FFFFFF"/>
                </a:solidFill>
                <a:latin typeface="Arial MT Pro"/>
                <a:ea typeface="Arial MT Pro"/>
                <a:cs typeface="Arial MT Pro"/>
                <a:sym typeface="Arial MT Pro"/>
              </a:rPr>
              <a:t>s preparing for a possible “fight.”</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Behavior becomes more confrontational: The person may raise their voice, use aggressive language, or challenge authority.</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Cognitive narrowing: Rational thinking starts to fade. The person may misinterpret neutral actions as threats.</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Control begins to slip: They may taunt, threaten, or lash out verbally—but haven’t yet reached physical aggression.</a:t>
            </a:r>
          </a:p>
          <a:p>
            <a:pPr algn="l">
              <a:lnSpc>
                <a:spcPts val="3312"/>
              </a:lnSpc>
            </a:pP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08138" y="2186425"/>
            <a:ext cx="9887775" cy="5561873"/>
          </a:xfrm>
          <a:custGeom>
            <a:avLst/>
            <a:gdLst/>
            <a:ahLst/>
            <a:cxnLst/>
            <a:rect r="r" b="b" t="t" l="l"/>
            <a:pathLst>
              <a:path h="5561873" w="9887775">
                <a:moveTo>
                  <a:pt x="0" y="0"/>
                </a:moveTo>
                <a:lnTo>
                  <a:pt x="9887775" y="0"/>
                </a:lnTo>
                <a:lnTo>
                  <a:pt x="9887775" y="5561874"/>
                </a:lnTo>
                <a:lnTo>
                  <a:pt x="0" y="5561874"/>
                </a:lnTo>
                <a:lnTo>
                  <a:pt x="0" y="0"/>
                </a:lnTo>
                <a:close/>
              </a:path>
            </a:pathLst>
          </a:custGeom>
          <a:blipFill>
            <a:blip r:embed="rId4"/>
            <a:stretch>
              <a:fillRect l="0" t="0" r="0" b="0"/>
            </a:stretch>
          </a:blipFill>
        </p:spPr>
      </p:sp>
    </p:spTree>
  </p:cSld>
  <p:clrMapOvr>
    <a:masterClrMapping/>
  </p:clrMapOvr>
  <p:transition spd="fast">
    <p:circle/>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1523366"/>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Elements of fear response begin to affect the body...</a:t>
            </a:r>
          </a:p>
          <a:p>
            <a:pPr algn="l">
              <a:lnSpc>
                <a:spcPts val="5809"/>
              </a:lnSpc>
            </a:pPr>
          </a:p>
        </p:txBody>
      </p:sp>
      <p:sp>
        <p:nvSpPr>
          <p:cNvPr name="Freeform 6" id="6"/>
          <p:cNvSpPr/>
          <p:nvPr/>
        </p:nvSpPr>
        <p:spPr>
          <a:xfrm flipH="false" flipV="false" rot="0">
            <a:off x="1293393" y="2291236"/>
            <a:ext cx="7601987" cy="6309649"/>
          </a:xfrm>
          <a:custGeom>
            <a:avLst/>
            <a:gdLst/>
            <a:ahLst/>
            <a:cxnLst/>
            <a:rect r="r" b="b" t="t" l="l"/>
            <a:pathLst>
              <a:path h="6309649" w="7601987">
                <a:moveTo>
                  <a:pt x="0" y="0"/>
                </a:moveTo>
                <a:lnTo>
                  <a:pt x="7601986" y="0"/>
                </a:lnTo>
                <a:lnTo>
                  <a:pt x="7601986" y="6309649"/>
                </a:lnTo>
                <a:lnTo>
                  <a:pt x="0" y="6309649"/>
                </a:lnTo>
                <a:lnTo>
                  <a:pt x="0" y="0"/>
                </a:lnTo>
                <a:close/>
              </a:path>
            </a:pathLst>
          </a:custGeom>
          <a:blipFill>
            <a:blip r:embed="rId4"/>
            <a:stretch>
              <a:fillRect l="0" t="0" r="0" b="0"/>
            </a:stretch>
          </a:blipFill>
        </p:spPr>
      </p:sp>
      <p:sp>
        <p:nvSpPr>
          <p:cNvPr name="TextBox 7" id="7"/>
          <p:cNvSpPr txBox="true"/>
          <p:nvPr/>
        </p:nvSpPr>
        <p:spPr>
          <a:xfrm rot="0">
            <a:off x="9490270" y="2384639"/>
            <a:ext cx="6515171" cy="25679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Fear triggers </a:t>
            </a:r>
            <a:r>
              <a:rPr lang="en-US" sz="2548">
                <a:solidFill>
                  <a:srgbClr val="FFFFFF"/>
                </a:solidFill>
                <a:latin typeface="Arial MT Pro"/>
                <a:ea typeface="Arial MT Pro"/>
                <a:cs typeface="Arial MT Pro"/>
                <a:sym typeface="Arial MT Pro"/>
              </a:rPr>
              <a:t>a cascade of phy</a:t>
            </a:r>
            <a:r>
              <a:rPr lang="en-US" sz="2548">
                <a:solidFill>
                  <a:srgbClr val="FFFFFF"/>
                </a:solidFill>
                <a:latin typeface="Arial MT Pro"/>
                <a:ea typeface="Arial MT Pro"/>
                <a:cs typeface="Arial MT Pro"/>
                <a:sym typeface="Arial MT Pro"/>
              </a:rPr>
              <a:t>siological responses. </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Our bodies react, impacting everything from our vision and motor skills to our heart rate and cognitive processing.</a:t>
            </a: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418953" y="271816"/>
            <a:ext cx="1485552" cy="1285622"/>
          </a:xfrm>
          <a:custGeom>
            <a:avLst/>
            <a:gdLst/>
            <a:ahLst/>
            <a:cxnLst/>
            <a:rect r="r" b="b" t="t" l="l"/>
            <a:pathLst>
              <a:path h="1285622" w="1485552">
                <a:moveTo>
                  <a:pt x="0" y="0"/>
                </a:moveTo>
                <a:lnTo>
                  <a:pt x="1485553" y="0"/>
                </a:lnTo>
                <a:lnTo>
                  <a:pt x="1485553" y="1285622"/>
                </a:lnTo>
                <a:lnTo>
                  <a:pt x="0" y="1285622"/>
                </a:lnTo>
                <a:lnTo>
                  <a:pt x="0" y="0"/>
                </a:lnTo>
                <a:close/>
              </a:path>
            </a:pathLst>
          </a:custGeom>
          <a:blipFill>
            <a:blip r:embed="rId3"/>
            <a:stretch>
              <a:fillRect l="0" t="0" r="0" b="0"/>
            </a:stretch>
          </a:blipFill>
        </p:spPr>
      </p:sp>
      <p:sp>
        <p:nvSpPr>
          <p:cNvPr name="Freeform 5" id="5"/>
          <p:cNvSpPr/>
          <p:nvPr/>
        </p:nvSpPr>
        <p:spPr>
          <a:xfrm flipH="false" flipV="false" rot="0">
            <a:off x="10070497" y="404629"/>
            <a:ext cx="7866515" cy="9241134"/>
          </a:xfrm>
          <a:custGeom>
            <a:avLst/>
            <a:gdLst/>
            <a:ahLst/>
            <a:cxnLst/>
            <a:rect r="r" b="b" t="t" l="l"/>
            <a:pathLst>
              <a:path h="9241134" w="7866515">
                <a:moveTo>
                  <a:pt x="0" y="0"/>
                </a:moveTo>
                <a:lnTo>
                  <a:pt x="7866515" y="0"/>
                </a:lnTo>
                <a:lnTo>
                  <a:pt x="7866515" y="9241133"/>
                </a:lnTo>
                <a:lnTo>
                  <a:pt x="0" y="9241133"/>
                </a:lnTo>
                <a:lnTo>
                  <a:pt x="0" y="0"/>
                </a:lnTo>
                <a:close/>
              </a:path>
            </a:pathLst>
          </a:custGeom>
          <a:blipFill>
            <a:blip r:embed="rId4"/>
            <a:stretch>
              <a:fillRect l="0" t="0" r="0" b="0"/>
            </a:stretch>
          </a:blipFill>
        </p:spPr>
      </p:sp>
      <p:sp>
        <p:nvSpPr>
          <p:cNvPr name="TextBox 6" id="6"/>
          <p:cNvSpPr txBox="true"/>
          <p:nvPr/>
        </p:nvSpPr>
        <p:spPr>
          <a:xfrm rot="0">
            <a:off x="1904506" y="357004"/>
            <a:ext cx="7917157" cy="1832864"/>
          </a:xfrm>
          <a:prstGeom prst="rect">
            <a:avLst/>
          </a:prstGeom>
        </p:spPr>
        <p:txBody>
          <a:bodyPr anchor="t" rtlCol="false" tIns="0" lIns="0" bIns="0" rIns="0">
            <a:spAutoFit/>
          </a:bodyPr>
          <a:lstStyle/>
          <a:p>
            <a:pPr algn="l">
              <a:lnSpc>
                <a:spcPts val="4647"/>
              </a:lnSpc>
            </a:pPr>
            <a:r>
              <a:rPr lang="en-US" sz="4149" b="true">
                <a:solidFill>
                  <a:srgbClr val="FDFF0E"/>
                </a:solidFill>
                <a:latin typeface="Arial MT Pro Bold"/>
                <a:ea typeface="Arial MT Pro Bold"/>
                <a:cs typeface="Arial MT Pro Bold"/>
                <a:sym typeface="Arial MT Pro Bold"/>
              </a:rPr>
              <a:t>Key Physiological Responses Triggered by Fear:</a:t>
            </a:r>
          </a:p>
          <a:p>
            <a:pPr algn="l">
              <a:lnSpc>
                <a:spcPts val="4647"/>
              </a:lnSpc>
            </a:pPr>
          </a:p>
        </p:txBody>
      </p:sp>
      <p:sp>
        <p:nvSpPr>
          <p:cNvPr name="TextBox 7" id="7"/>
          <p:cNvSpPr txBox="true"/>
          <p:nvPr/>
        </p:nvSpPr>
        <p:spPr>
          <a:xfrm rot="0">
            <a:off x="763202" y="1663032"/>
            <a:ext cx="8969899" cy="8246745"/>
          </a:xfrm>
          <a:prstGeom prst="rect">
            <a:avLst/>
          </a:prstGeom>
        </p:spPr>
        <p:txBody>
          <a:bodyPr anchor="t" rtlCol="false" tIns="0" lIns="0" bIns="0" rIns="0">
            <a:spAutoFit/>
          </a:bodyPr>
          <a:lstStyle/>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Increased heart rate and blood pressure. To pump more oxygen and nutrients to</a:t>
            </a:r>
            <a:r>
              <a:rPr lang="en-US" sz="2400">
                <a:solidFill>
                  <a:srgbClr val="FFFFFF"/>
                </a:solidFill>
                <a:latin typeface="Arial MT Pro"/>
                <a:ea typeface="Arial MT Pro"/>
                <a:cs typeface="Arial MT Pro"/>
                <a:sym typeface="Arial MT Pro"/>
              </a:rPr>
              <a:t> muscles, the body prepares itself t</a:t>
            </a:r>
            <a:r>
              <a:rPr lang="en-US" sz="2400">
                <a:solidFill>
                  <a:srgbClr val="FFFFFF"/>
                </a:solidFill>
                <a:latin typeface="Arial MT Pro"/>
                <a:ea typeface="Arial MT Pro"/>
                <a:cs typeface="Arial MT Pro"/>
                <a:sym typeface="Arial MT Pro"/>
              </a:rPr>
              <a:t>o run or fight.</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Rapid breathing (hyperventilation) supplies more oxygen to the bloodstream and helps fuel quick reactions.</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Dilated pupils enhance vision to better detect threats in the environment.</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Muscle tension: Muscles tighten and prepare for action—this can lead to trembling or clenched fists.</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Sweating helps cool the body and improve grip (think clammy hands).</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Goosebumps (piloerection) is A leftover evolutionary trait that makes animals appear larger when threatened.</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Redirected blood flow: Blood is shunted away from the skin and digestive system toward vital organs and muscles</a:t>
            </a: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418953" y="271816"/>
            <a:ext cx="1485552" cy="1285622"/>
          </a:xfrm>
          <a:custGeom>
            <a:avLst/>
            <a:gdLst/>
            <a:ahLst/>
            <a:cxnLst/>
            <a:rect r="r" b="b" t="t" l="l"/>
            <a:pathLst>
              <a:path h="1285622" w="1485552">
                <a:moveTo>
                  <a:pt x="0" y="0"/>
                </a:moveTo>
                <a:lnTo>
                  <a:pt x="1485553" y="0"/>
                </a:lnTo>
                <a:lnTo>
                  <a:pt x="1485553" y="1285622"/>
                </a:lnTo>
                <a:lnTo>
                  <a:pt x="0" y="1285622"/>
                </a:lnTo>
                <a:lnTo>
                  <a:pt x="0" y="0"/>
                </a:lnTo>
                <a:close/>
              </a:path>
            </a:pathLst>
          </a:custGeom>
          <a:blipFill>
            <a:blip r:embed="rId3"/>
            <a:stretch>
              <a:fillRect l="0" t="0" r="0" b="0"/>
            </a:stretch>
          </a:blipFill>
        </p:spPr>
      </p:sp>
      <p:sp>
        <p:nvSpPr>
          <p:cNvPr name="Freeform 5" id="5"/>
          <p:cNvSpPr/>
          <p:nvPr/>
        </p:nvSpPr>
        <p:spPr>
          <a:xfrm flipH="false" flipV="false" rot="0">
            <a:off x="10070497" y="404629"/>
            <a:ext cx="7866515" cy="9241134"/>
          </a:xfrm>
          <a:custGeom>
            <a:avLst/>
            <a:gdLst/>
            <a:ahLst/>
            <a:cxnLst/>
            <a:rect r="r" b="b" t="t" l="l"/>
            <a:pathLst>
              <a:path h="9241134" w="7866515">
                <a:moveTo>
                  <a:pt x="0" y="0"/>
                </a:moveTo>
                <a:lnTo>
                  <a:pt x="7866515" y="0"/>
                </a:lnTo>
                <a:lnTo>
                  <a:pt x="7866515" y="9241133"/>
                </a:lnTo>
                <a:lnTo>
                  <a:pt x="0" y="9241133"/>
                </a:lnTo>
                <a:lnTo>
                  <a:pt x="0" y="0"/>
                </a:lnTo>
                <a:close/>
              </a:path>
            </a:pathLst>
          </a:custGeom>
          <a:blipFill>
            <a:blip r:embed="rId4"/>
            <a:stretch>
              <a:fillRect l="0" t="0" r="0" b="0"/>
            </a:stretch>
          </a:blipFill>
        </p:spPr>
      </p:sp>
      <p:sp>
        <p:nvSpPr>
          <p:cNvPr name="TextBox 6" id="6"/>
          <p:cNvSpPr txBox="true"/>
          <p:nvPr/>
        </p:nvSpPr>
        <p:spPr>
          <a:xfrm rot="0">
            <a:off x="1904506" y="357004"/>
            <a:ext cx="7917157" cy="1832864"/>
          </a:xfrm>
          <a:prstGeom prst="rect">
            <a:avLst/>
          </a:prstGeom>
        </p:spPr>
        <p:txBody>
          <a:bodyPr anchor="t" rtlCol="false" tIns="0" lIns="0" bIns="0" rIns="0">
            <a:spAutoFit/>
          </a:bodyPr>
          <a:lstStyle/>
          <a:p>
            <a:pPr algn="l">
              <a:lnSpc>
                <a:spcPts val="4647"/>
              </a:lnSpc>
            </a:pPr>
            <a:r>
              <a:rPr lang="en-US" sz="4149" b="true">
                <a:solidFill>
                  <a:srgbClr val="FDFF0E"/>
                </a:solidFill>
                <a:latin typeface="Arial MT Pro Bold"/>
                <a:ea typeface="Arial MT Pro Bold"/>
                <a:cs typeface="Arial MT Pro Bold"/>
                <a:sym typeface="Arial MT Pro Bold"/>
              </a:rPr>
              <a:t>Key Physiological Responses Triggered by Fear:</a:t>
            </a:r>
          </a:p>
          <a:p>
            <a:pPr algn="l">
              <a:lnSpc>
                <a:spcPts val="4647"/>
              </a:lnSpc>
            </a:pPr>
          </a:p>
        </p:txBody>
      </p:sp>
      <p:sp>
        <p:nvSpPr>
          <p:cNvPr name="TextBox 7" id="7"/>
          <p:cNvSpPr txBox="true"/>
          <p:nvPr/>
        </p:nvSpPr>
        <p:spPr>
          <a:xfrm rot="0">
            <a:off x="851763" y="1481238"/>
            <a:ext cx="8969899" cy="5903595"/>
          </a:xfrm>
          <a:prstGeom prst="rect">
            <a:avLst/>
          </a:prstGeom>
        </p:spPr>
        <p:txBody>
          <a:bodyPr anchor="t" rtlCol="false" tIns="0" lIns="0" bIns="0" rIns="0">
            <a:spAutoFit/>
          </a:bodyPr>
          <a:lstStyle/>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Redirected blood flow: Blood is shunted away from the skin and digestive system toward vital organs and muscles</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Release of stress hormones, Adrenaline (epinephrine) and noradrenaline, floods the system, increasing alertness and energy.</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Spiked blood glucose levels provide a quick energy source for muscles in case of physical exertion.</a:t>
            </a:r>
          </a:p>
          <a:p>
            <a:pPr algn="l">
              <a:lnSpc>
                <a:spcPts val="3120"/>
              </a:lnSpc>
            </a:pPr>
          </a:p>
          <a:p>
            <a:pPr algn="l" marL="518160" indent="-259080" lvl="1">
              <a:lnSpc>
                <a:spcPts val="3120"/>
              </a:lnSpc>
              <a:buFont typeface="Arial"/>
              <a:buChar char="•"/>
            </a:pPr>
            <a:r>
              <a:rPr lang="en-US" sz="2400">
                <a:solidFill>
                  <a:srgbClr val="FFFFFF"/>
                </a:solidFill>
                <a:latin typeface="Arial MT Pro"/>
                <a:ea typeface="Arial MT Pro"/>
                <a:cs typeface="Arial MT Pro"/>
                <a:sym typeface="Arial MT Pro"/>
              </a:rPr>
              <a:t>Suppressed digestion and immune response. Non-essential systems are temporarily downregulated to conserve energy for survival.</a:t>
            </a:r>
          </a:p>
          <a:p>
            <a:pPr algn="l">
              <a:lnSpc>
                <a:spcPts val="3120"/>
              </a:lnSpc>
            </a:pP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9" id="9"/>
          <p:cNvSpPr txBox="true"/>
          <p:nvPr/>
        </p:nvSpPr>
        <p:spPr>
          <a:xfrm rot="0">
            <a:off x="1161729" y="7821153"/>
            <a:ext cx="7917157" cy="847090"/>
          </a:xfrm>
          <a:prstGeom prst="rect">
            <a:avLst/>
          </a:prstGeom>
        </p:spPr>
        <p:txBody>
          <a:bodyPr anchor="t" rtlCol="false" tIns="0" lIns="0" bIns="0" rIns="0">
            <a:spAutoFit/>
          </a:bodyPr>
          <a:lstStyle/>
          <a:p>
            <a:pPr algn="ctr">
              <a:lnSpc>
                <a:spcPts val="3080"/>
              </a:lnSpc>
            </a:pPr>
            <a:r>
              <a:rPr lang="en-US" sz="2750" b="true">
                <a:solidFill>
                  <a:srgbClr val="FDFF0E"/>
                </a:solidFill>
                <a:latin typeface="Arial MT Pro Bold"/>
                <a:ea typeface="Arial MT Pro Bold"/>
                <a:cs typeface="Arial MT Pro Bold"/>
                <a:sym typeface="Arial MT Pro Bold"/>
              </a:rPr>
              <a:t>“These changes happen in seconds, often before you're consciously aware of the fear.”</a:t>
            </a:r>
          </a:p>
        </p:txBody>
      </p:sp>
    </p:spTree>
  </p:cSld>
  <p:clrMapOvr>
    <a:masterClrMapping/>
  </p:clrMapOvr>
  <p:transition spd="fast">
    <p:circle/>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544205" y="102073"/>
            <a:ext cx="12098558" cy="10470294"/>
          </a:xfrm>
          <a:custGeom>
            <a:avLst/>
            <a:gdLst/>
            <a:ahLst/>
            <a:cxnLst/>
            <a:rect r="r" b="b" t="t" l="l"/>
            <a:pathLst>
              <a:path h="10470294" w="12098558">
                <a:moveTo>
                  <a:pt x="0" y="0"/>
                </a:moveTo>
                <a:lnTo>
                  <a:pt x="12098558" y="0"/>
                </a:lnTo>
                <a:lnTo>
                  <a:pt x="12098558" y="10470293"/>
                </a:lnTo>
                <a:lnTo>
                  <a:pt x="0" y="10470293"/>
                </a:lnTo>
                <a:lnTo>
                  <a:pt x="0" y="0"/>
                </a:lnTo>
                <a:close/>
              </a:path>
            </a:pathLst>
          </a:custGeom>
          <a:blipFill>
            <a:blip r:embed="rId2">
              <a:alphaModFix amt="31999"/>
            </a:blip>
            <a:stretch>
              <a:fillRect l="0" t="0" r="0" b="0"/>
            </a:stretch>
          </a:blipFill>
        </p:spPr>
      </p:sp>
      <p:sp>
        <p:nvSpPr>
          <p:cNvPr name="Freeform 3" id="3"/>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3">
              <a:alphaModFix amt="68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088373">
            <a:off x="10385970" y="523684"/>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5">
              <a:alphaModFix amt="65999"/>
            </a:blip>
            <a:stretch>
              <a:fillRect l="0" t="0" r="0" b="0"/>
            </a:stretch>
          </a:blipFill>
        </p:spPr>
      </p:sp>
      <p:sp>
        <p:nvSpPr>
          <p:cNvPr name="Freeform 5" id="5"/>
          <p:cNvSpPr/>
          <p:nvPr/>
        </p:nvSpPr>
        <p:spPr>
          <a:xfrm flipH="false" flipV="false" rot="-9088373">
            <a:off x="-3198604" y="-3196524"/>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6">
              <a:alphaModFix amt="65999"/>
            </a:blip>
            <a:stretch>
              <a:fillRect l="0" t="0" r="0" b="0"/>
            </a:stretch>
          </a:blipFill>
        </p:spPr>
      </p:sp>
      <p:pic>
        <p:nvPicPr>
          <p:cNvPr name="Picture 6" id="6"/>
          <p:cNvPicPr>
            <a:picLocks noChangeAspect="true"/>
          </p:cNvPicPr>
          <p:nvPr/>
        </p:nvPicPr>
        <p:blipFill>
          <a:blip r:embed="rId7"/>
          <a:srcRect l="0" t="0" r="0" b="0"/>
          <a:stretch>
            <a:fillRect/>
          </a:stretch>
        </p:blipFill>
        <p:spPr>
          <a:xfrm flipH="false" flipV="false" rot="0">
            <a:off x="16647803" y="9355832"/>
            <a:ext cx="278501" cy="278501"/>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0">
            <a:off x="17126329" y="9355832"/>
            <a:ext cx="278501" cy="278501"/>
          </a:xfrm>
          <a:prstGeom prst="rect">
            <a:avLst/>
          </a:prstGeom>
        </p:spPr>
      </p:pic>
      <p:pic>
        <p:nvPicPr>
          <p:cNvPr name="Picture 8" id="8"/>
          <p:cNvPicPr>
            <a:picLocks noChangeAspect="true"/>
          </p:cNvPicPr>
          <p:nvPr/>
        </p:nvPicPr>
        <p:blipFill>
          <a:blip r:embed="rId7"/>
          <a:srcRect l="0" t="0" r="0" b="0"/>
          <a:stretch>
            <a:fillRect/>
          </a:stretch>
        </p:blipFill>
        <p:spPr>
          <a:xfrm flipH="false" flipV="false" rot="0">
            <a:off x="16167967" y="9355832"/>
            <a:ext cx="278501" cy="278501"/>
          </a:xfrm>
          <a:prstGeom prst="rect">
            <a:avLst/>
          </a:prstGeom>
        </p:spPr>
      </p:pic>
      <p:sp>
        <p:nvSpPr>
          <p:cNvPr name="Freeform 9" id="9"/>
          <p:cNvSpPr/>
          <p:nvPr/>
        </p:nvSpPr>
        <p:spPr>
          <a:xfrm flipH="false" flipV="false" rot="0">
            <a:off x="7588305" y="4200267"/>
            <a:ext cx="5662273" cy="2604646"/>
          </a:xfrm>
          <a:custGeom>
            <a:avLst/>
            <a:gdLst/>
            <a:ahLst/>
            <a:cxnLst/>
            <a:rect r="r" b="b" t="t" l="l"/>
            <a:pathLst>
              <a:path h="2604646" w="5662273">
                <a:moveTo>
                  <a:pt x="0" y="0"/>
                </a:moveTo>
                <a:lnTo>
                  <a:pt x="5662273" y="0"/>
                </a:lnTo>
                <a:lnTo>
                  <a:pt x="5662273" y="2604645"/>
                </a:lnTo>
                <a:lnTo>
                  <a:pt x="0" y="26046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10" id="10"/>
          <p:cNvPicPr>
            <a:picLocks noChangeAspect="true"/>
          </p:cNvPicPr>
          <p:nvPr/>
        </p:nvPicPr>
        <p:blipFill>
          <a:blip r:embed="rId10"/>
          <a:stretch>
            <a:fillRect/>
          </a:stretch>
        </p:blipFill>
        <p:spPr>
          <a:xfrm rot="0">
            <a:off x="10717089" y="4210247"/>
            <a:ext cx="2527781" cy="2527781"/>
          </a:xfrm>
          <a:prstGeom prst="rect">
            <a:avLst/>
          </a:prstGeom>
        </p:spPr>
      </p:pic>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2" id="12"/>
          <p:cNvGrpSpPr/>
          <p:nvPr/>
        </p:nvGrpSpPr>
        <p:grpSpPr>
          <a:xfrm rot="0">
            <a:off x="4725990" y="3726329"/>
            <a:ext cx="2652522" cy="3195809"/>
            <a:chOff x="0" y="0"/>
            <a:chExt cx="3536696" cy="4261079"/>
          </a:xfrm>
        </p:grpSpPr>
        <p:sp>
          <p:nvSpPr>
            <p:cNvPr name="Freeform 13" id="13"/>
            <p:cNvSpPr/>
            <p:nvPr/>
          </p:nvSpPr>
          <p:spPr>
            <a:xfrm flipH="false" flipV="false" rot="0">
              <a:off x="0" y="0"/>
              <a:ext cx="3536696" cy="4261079"/>
            </a:xfrm>
            <a:custGeom>
              <a:avLst/>
              <a:gdLst/>
              <a:ahLst/>
              <a:cxnLst/>
              <a:rect r="r" b="b" t="t" l="l"/>
              <a:pathLst>
                <a:path h="4261079" w="3536696">
                  <a:moveTo>
                    <a:pt x="0" y="0"/>
                  </a:moveTo>
                  <a:lnTo>
                    <a:pt x="3536696" y="0"/>
                  </a:lnTo>
                  <a:lnTo>
                    <a:pt x="3536696" y="4261079"/>
                  </a:lnTo>
                  <a:lnTo>
                    <a:pt x="0" y="4261079"/>
                  </a:lnTo>
                  <a:lnTo>
                    <a:pt x="0" y="0"/>
                  </a:lnTo>
                  <a:close/>
                </a:path>
              </a:pathLst>
            </a:custGeom>
            <a:blipFill>
              <a:blip r:embed="rId11"/>
              <a:stretch>
                <a:fillRect l="0" t="0" r="0" b="0"/>
              </a:stretch>
            </a:blipFill>
          </p:spPr>
        </p:sp>
        <p:sp>
          <p:nvSpPr>
            <p:cNvPr name="Freeform 14" id="14"/>
            <p:cNvSpPr/>
            <p:nvPr/>
          </p:nvSpPr>
          <p:spPr>
            <a:xfrm flipH="false" flipV="false" rot="0">
              <a:off x="860869" y="799774"/>
              <a:ext cx="1939818" cy="2386800"/>
            </a:xfrm>
            <a:custGeom>
              <a:avLst/>
              <a:gdLst/>
              <a:ahLst/>
              <a:cxnLst/>
              <a:rect r="r" b="b" t="t" l="l"/>
              <a:pathLst>
                <a:path h="2386800" w="1939818">
                  <a:moveTo>
                    <a:pt x="0" y="0"/>
                  </a:moveTo>
                  <a:lnTo>
                    <a:pt x="1939818" y="0"/>
                  </a:lnTo>
                  <a:lnTo>
                    <a:pt x="1939818" y="2386801"/>
                  </a:lnTo>
                  <a:lnTo>
                    <a:pt x="0" y="238680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TextBox 15" id="15"/>
          <p:cNvSpPr txBox="true"/>
          <p:nvPr/>
        </p:nvSpPr>
        <p:spPr>
          <a:xfrm rot="0">
            <a:off x="3097704" y="6843700"/>
            <a:ext cx="12991559" cy="807269"/>
          </a:xfrm>
          <a:prstGeom prst="rect">
            <a:avLst/>
          </a:prstGeom>
        </p:spPr>
        <p:txBody>
          <a:bodyPr anchor="t" rtlCol="false" tIns="0" lIns="0" bIns="0" rIns="0">
            <a:spAutoFit/>
          </a:bodyPr>
          <a:lstStyle/>
          <a:p>
            <a:pPr algn="ctr">
              <a:lnSpc>
                <a:spcPts val="5904"/>
              </a:lnSpc>
            </a:pPr>
            <a:r>
              <a:rPr lang="en-US" sz="4217" spc="-168">
                <a:solidFill>
                  <a:srgbClr val="F6F6F6"/>
                </a:solidFill>
                <a:latin typeface="Arial MT Pro"/>
                <a:ea typeface="Arial MT Pro"/>
                <a:cs typeface="Arial MT Pro"/>
                <a:sym typeface="Arial MT Pro"/>
              </a:rPr>
              <a:t>M1 Basic MAB: Book Three - Student Guide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Reaction Phase...</a:t>
            </a:r>
          </a:p>
        </p:txBody>
      </p:sp>
      <p:sp>
        <p:nvSpPr>
          <p:cNvPr name="TextBox 6" id="6"/>
          <p:cNvSpPr txBox="true"/>
          <p:nvPr/>
        </p:nvSpPr>
        <p:spPr>
          <a:xfrm rot="0">
            <a:off x="10877737" y="2559356"/>
            <a:ext cx="6515171" cy="50825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 Reaction Phase is a crucial opportuni</a:t>
            </a:r>
            <a:r>
              <a:rPr lang="en-US" sz="2548">
                <a:solidFill>
                  <a:srgbClr val="FFFFFF"/>
                </a:solidFill>
                <a:latin typeface="Arial MT Pro"/>
                <a:ea typeface="Arial MT Pro"/>
                <a:cs typeface="Arial MT Pro"/>
                <a:sym typeface="Arial MT Pro"/>
              </a:rPr>
              <a:t>ty. When coping skills are exhausted, individuals often seek help and </a:t>
            </a:r>
            <a:r>
              <a:rPr lang="en-US" sz="2548">
                <a:solidFill>
                  <a:srgbClr val="FFFFFF"/>
                </a:solidFill>
                <a:latin typeface="Arial MT Pro"/>
                <a:ea typeface="Arial MT Pro"/>
                <a:cs typeface="Arial MT Pro"/>
                <a:sym typeface="Arial MT Pro"/>
              </a:rPr>
              <a:t>are more receptive to being redirected away from the crisis.</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Our pre-existing relati</a:t>
            </a:r>
            <a:r>
              <a:rPr lang="en-US" sz="2548">
                <a:solidFill>
                  <a:srgbClr val="FFFFFF"/>
                </a:solidFill>
                <a:latin typeface="Arial MT Pro"/>
                <a:ea typeface="Arial MT Pro"/>
                <a:cs typeface="Arial MT Pro"/>
                <a:sym typeface="Arial MT Pro"/>
              </a:rPr>
              <a:t>onship with the individual is vital during this phase. A strong, positive connection can significantly improve the chances of successful redirection.</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24699" y="2083103"/>
            <a:ext cx="9720287" cy="5467662"/>
          </a:xfrm>
          <a:custGeom>
            <a:avLst/>
            <a:gdLst/>
            <a:ahLst/>
            <a:cxnLst/>
            <a:rect r="r" b="b" t="t" l="l"/>
            <a:pathLst>
              <a:path h="5467662" w="9720287">
                <a:moveTo>
                  <a:pt x="0" y="0"/>
                </a:moveTo>
                <a:lnTo>
                  <a:pt x="9720287" y="0"/>
                </a:lnTo>
                <a:lnTo>
                  <a:pt x="9720287" y="5467662"/>
                </a:lnTo>
                <a:lnTo>
                  <a:pt x="0" y="5467662"/>
                </a:lnTo>
                <a:lnTo>
                  <a:pt x="0" y="0"/>
                </a:lnTo>
                <a:close/>
              </a:path>
            </a:pathLst>
          </a:custGeom>
          <a:blipFill>
            <a:blip r:embed="rId4"/>
            <a:stretch>
              <a:fillRect l="0" t="0" r="0" b="0"/>
            </a:stretch>
          </a:blipFill>
        </p:spPr>
      </p:sp>
    </p:spTree>
  </p:cSld>
  <p:clrMapOvr>
    <a:masterClrMapping/>
  </p:clrMapOvr>
  <p:transition spd="fast">
    <p:circle/>
  </p:transition>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73061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Why this moment is so important...</a:t>
            </a:r>
          </a:p>
        </p:txBody>
      </p:sp>
      <p:sp>
        <p:nvSpPr>
          <p:cNvPr name="TextBox 6" id="6"/>
          <p:cNvSpPr txBox="true"/>
          <p:nvPr/>
        </p:nvSpPr>
        <p:spPr>
          <a:xfrm rot="0">
            <a:off x="10744129" y="673406"/>
            <a:ext cx="6515171" cy="88544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When people in crisis reach out for help, it’s often a brave and vulnerable act—a signal tha</a:t>
            </a:r>
            <a:r>
              <a:rPr lang="en-US" sz="2548">
                <a:solidFill>
                  <a:srgbClr val="FFFFFF"/>
                </a:solidFill>
                <a:latin typeface="Arial MT Pro"/>
                <a:ea typeface="Arial MT Pro"/>
                <a:cs typeface="Arial MT Pro"/>
                <a:sym typeface="Arial MT Pro"/>
              </a:rPr>
              <a:t>t their internal coping systems are overwhelmed and they need connection, suppo</a:t>
            </a:r>
            <a:r>
              <a:rPr lang="en-US" sz="2548">
                <a:solidFill>
                  <a:srgbClr val="FFFFFF"/>
                </a:solidFill>
                <a:latin typeface="Arial MT Pro"/>
                <a:ea typeface="Arial MT Pro"/>
                <a:cs typeface="Arial MT Pro"/>
                <a:sym typeface="Arial MT Pro"/>
              </a:rPr>
              <a:t>rt, or intervention. Whether the crisis involves mental health, trauma, substance use, or emoti</a:t>
            </a:r>
            <a:r>
              <a:rPr lang="en-US" sz="2548">
                <a:solidFill>
                  <a:srgbClr val="FFFFFF"/>
                </a:solidFill>
                <a:latin typeface="Arial MT Pro"/>
                <a:ea typeface="Arial MT Pro"/>
                <a:cs typeface="Arial MT Pro"/>
                <a:sym typeface="Arial MT Pro"/>
              </a:rPr>
              <a:t>onal distress, that moment of reaching out is a critical turning point.</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It’s a chance to interrupt the assault cycle before it reaches crisis.</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It builds trust and connection, which are protective factors against long-term harm.</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It can be the first step toward healing, especially if the person has felt isolated or misunderstood.</a:t>
            </a:r>
          </a:p>
          <a:p>
            <a:pPr algn="l">
              <a:lnSpc>
                <a:spcPts val="3312"/>
              </a:lnSpc>
            </a:pPr>
          </a:p>
        </p:txBody>
      </p:sp>
      <p:sp>
        <p:nvSpPr>
          <p:cNvPr name="TextBox 7" id="7"/>
          <p:cNvSpPr txBox="true"/>
          <p:nvPr/>
        </p:nvSpPr>
        <p:spPr>
          <a:xfrm rot="0">
            <a:off x="14223884" y="9728835"/>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24699" y="2083103"/>
            <a:ext cx="9720287" cy="5467662"/>
          </a:xfrm>
          <a:custGeom>
            <a:avLst/>
            <a:gdLst/>
            <a:ahLst/>
            <a:cxnLst/>
            <a:rect r="r" b="b" t="t" l="l"/>
            <a:pathLst>
              <a:path h="5467662" w="9720287">
                <a:moveTo>
                  <a:pt x="0" y="0"/>
                </a:moveTo>
                <a:lnTo>
                  <a:pt x="9720287" y="0"/>
                </a:lnTo>
                <a:lnTo>
                  <a:pt x="9720287" y="5467662"/>
                </a:lnTo>
                <a:lnTo>
                  <a:pt x="0" y="5467662"/>
                </a:lnTo>
                <a:lnTo>
                  <a:pt x="0" y="0"/>
                </a:lnTo>
                <a:close/>
              </a:path>
            </a:pathLst>
          </a:custGeom>
          <a:blipFill>
            <a:blip r:embed="rId4"/>
            <a:stretch>
              <a:fillRect l="0" t="0" r="0" b="0"/>
            </a:stretch>
          </a:blipFill>
        </p:spPr>
      </p:sp>
    </p:spTree>
  </p:cSld>
  <p:clrMapOvr>
    <a:masterClrMapping/>
  </p:clrMapOvr>
  <p:transition spd="fast">
    <p:circle/>
  </p:transition>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73061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During the Crisis Apex...</a:t>
            </a:r>
          </a:p>
        </p:txBody>
      </p:sp>
      <p:sp>
        <p:nvSpPr>
          <p:cNvPr name="TextBox 6" id="6"/>
          <p:cNvSpPr txBox="true"/>
          <p:nvPr/>
        </p:nvSpPr>
        <p:spPr>
          <a:xfrm rot="0">
            <a:off x="10744129" y="1930706"/>
            <a:ext cx="6515171" cy="63398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During the Crisis Apex, survival instincts take over. It's essential to communica</a:t>
            </a:r>
            <a:r>
              <a:rPr lang="en-US" sz="2548">
                <a:solidFill>
                  <a:srgbClr val="FFFFFF"/>
                </a:solidFill>
                <a:latin typeface="Arial MT Pro"/>
                <a:ea typeface="Arial MT Pro"/>
                <a:cs typeface="Arial MT Pro"/>
                <a:sym typeface="Arial MT Pro"/>
              </a:rPr>
              <a:t>te with simple, direct, and non-provoking statements.</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Recognizing when you're app</a:t>
            </a:r>
            <a:r>
              <a:rPr lang="en-US" sz="2548">
                <a:solidFill>
                  <a:srgbClr val="FFFFFF"/>
                </a:solidFill>
                <a:latin typeface="Arial MT Pro"/>
                <a:ea typeface="Arial MT Pro"/>
                <a:cs typeface="Arial MT Pro"/>
                <a:sym typeface="Arial MT Pro"/>
              </a:rPr>
              <a:t>roaching the crisis point is key. If possible, create distance. The i</a:t>
            </a:r>
            <a:r>
              <a:rPr lang="en-US" sz="2548">
                <a:solidFill>
                  <a:srgbClr val="FFFFFF"/>
                </a:solidFill>
                <a:latin typeface="Arial MT Pro"/>
                <a:ea typeface="Arial MT Pro"/>
                <a:cs typeface="Arial MT Pro"/>
                <a:sym typeface="Arial MT Pro"/>
              </a:rPr>
              <a:t>ndividual is experiencing heightened physical, emotional, and psychological arousal.</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Control over aggressive impulses decreases, and direct aggression is a possibility.</a:t>
            </a:r>
          </a:p>
          <a:p>
            <a:pPr algn="l">
              <a:lnSpc>
                <a:spcPts val="3312"/>
              </a:lnSpc>
            </a:pPr>
          </a:p>
        </p:txBody>
      </p:sp>
      <p:sp>
        <p:nvSpPr>
          <p:cNvPr name="TextBox 7" id="7"/>
          <p:cNvSpPr txBox="true"/>
          <p:nvPr/>
        </p:nvSpPr>
        <p:spPr>
          <a:xfrm rot="0">
            <a:off x="14223884" y="9728835"/>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1955202"/>
            <a:ext cx="9979359" cy="5613389"/>
          </a:xfrm>
          <a:custGeom>
            <a:avLst/>
            <a:gdLst/>
            <a:ahLst/>
            <a:cxnLst/>
            <a:rect r="r" b="b" t="t" l="l"/>
            <a:pathLst>
              <a:path h="5613389" w="9979359">
                <a:moveTo>
                  <a:pt x="0" y="0"/>
                </a:moveTo>
                <a:lnTo>
                  <a:pt x="9979358" y="0"/>
                </a:lnTo>
                <a:lnTo>
                  <a:pt x="9979358" y="5613389"/>
                </a:lnTo>
                <a:lnTo>
                  <a:pt x="0" y="5613389"/>
                </a:lnTo>
                <a:lnTo>
                  <a:pt x="0" y="0"/>
                </a:lnTo>
                <a:close/>
              </a:path>
            </a:pathLst>
          </a:custGeom>
          <a:blipFill>
            <a:blip r:embed="rId4"/>
            <a:stretch>
              <a:fillRect l="0" t="0" r="0" b="0"/>
            </a:stretch>
          </a:blipFill>
        </p:spPr>
      </p:sp>
    </p:spTree>
  </p:cSld>
  <p:clrMapOvr>
    <a:masterClrMapping/>
  </p:clrMapOvr>
  <p:transition spd="fast">
    <p:circle/>
  </p:transition>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73061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During the Crisis Apex...(Cont.)</a:t>
            </a:r>
          </a:p>
        </p:txBody>
      </p:sp>
      <p:sp>
        <p:nvSpPr>
          <p:cNvPr name="TextBox 6" id="6"/>
          <p:cNvSpPr txBox="true"/>
          <p:nvPr/>
        </p:nvSpPr>
        <p:spPr>
          <a:xfrm rot="0">
            <a:off x="10744129" y="1721156"/>
            <a:ext cx="6515171" cy="67589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 aggressor erupts into violent acts against the perceived threat.</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 behavioral pat</a:t>
            </a:r>
            <a:r>
              <a:rPr lang="en-US" sz="2548">
                <a:solidFill>
                  <a:srgbClr val="FFFFFF"/>
                </a:solidFill>
                <a:latin typeface="Arial MT Pro"/>
                <a:ea typeface="Arial MT Pro"/>
                <a:cs typeface="Arial MT Pro"/>
                <a:sym typeface="Arial MT Pro"/>
              </a:rPr>
              <a:t>tern explodes into one or more physical assaults on the pe</a:t>
            </a:r>
            <a:r>
              <a:rPr lang="en-US" sz="2548">
                <a:solidFill>
                  <a:srgbClr val="FFFFFF"/>
                </a:solidFill>
                <a:latin typeface="Arial MT Pro"/>
                <a:ea typeface="Arial MT Pro"/>
                <a:cs typeface="Arial MT Pro"/>
                <a:sym typeface="Arial MT Pro"/>
              </a:rPr>
              <a:t>rceived source of the threat. The i</a:t>
            </a:r>
            <a:r>
              <a:rPr lang="en-US" sz="2548">
                <a:solidFill>
                  <a:srgbClr val="FFFFFF"/>
                </a:solidFill>
                <a:latin typeface="Arial MT Pro"/>
                <a:ea typeface="Arial MT Pro"/>
                <a:cs typeface="Arial MT Pro"/>
                <a:sym typeface="Arial MT Pro"/>
              </a:rPr>
              <a:t>ndividual will threaten injury, hit, kick, or throw objects at people, among other actions. An individual cannot sustain this level of energy forever</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 acuity proved too much to bear is offloaded in a vented manner (violence, property destruction, &amp; possible self-harm).</a:t>
            </a:r>
          </a:p>
          <a:p>
            <a:pPr algn="l">
              <a:lnSpc>
                <a:spcPts val="3312"/>
              </a:lnSpc>
            </a:pPr>
          </a:p>
        </p:txBody>
      </p:sp>
      <p:sp>
        <p:nvSpPr>
          <p:cNvPr name="TextBox 7" id="7"/>
          <p:cNvSpPr txBox="true"/>
          <p:nvPr/>
        </p:nvSpPr>
        <p:spPr>
          <a:xfrm rot="0">
            <a:off x="14223884" y="9728835"/>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245863"/>
            <a:ext cx="9979359" cy="5613389"/>
          </a:xfrm>
          <a:custGeom>
            <a:avLst/>
            <a:gdLst/>
            <a:ahLst/>
            <a:cxnLst/>
            <a:rect r="r" b="b" t="t" l="l"/>
            <a:pathLst>
              <a:path h="5613389" w="9979359">
                <a:moveTo>
                  <a:pt x="0" y="0"/>
                </a:moveTo>
                <a:lnTo>
                  <a:pt x="9979358" y="0"/>
                </a:lnTo>
                <a:lnTo>
                  <a:pt x="9979358" y="5613390"/>
                </a:lnTo>
                <a:lnTo>
                  <a:pt x="0" y="5613390"/>
                </a:lnTo>
                <a:lnTo>
                  <a:pt x="0" y="0"/>
                </a:lnTo>
                <a:close/>
              </a:path>
            </a:pathLst>
          </a:custGeom>
          <a:blipFill>
            <a:blip r:embed="rId4"/>
            <a:stretch>
              <a:fillRect l="0" t="0" r="0" b="0"/>
            </a:stretch>
          </a:blipFill>
        </p:spPr>
      </p:sp>
    </p:spTree>
  </p:cSld>
  <p:clrMapOvr>
    <a:masterClrMapping/>
  </p:clrMapOvr>
  <p:transition spd="fast">
    <p:circle/>
  </p:transition>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73061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In the Recovery Phase...</a:t>
            </a:r>
          </a:p>
        </p:txBody>
      </p:sp>
      <p:sp>
        <p:nvSpPr>
          <p:cNvPr name="TextBox 6" id="6"/>
          <p:cNvSpPr txBox="true"/>
          <p:nvPr/>
        </p:nvSpPr>
        <p:spPr>
          <a:xfrm rot="0">
            <a:off x="10744129" y="2349806"/>
            <a:ext cx="6515171" cy="55016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In the Recovery Phase, the Patient slowly returns to their baseline behavior. The s</a:t>
            </a:r>
            <a:r>
              <a:rPr lang="en-US" sz="2548">
                <a:solidFill>
                  <a:srgbClr val="FFFFFF"/>
                </a:solidFill>
                <a:latin typeface="Arial MT Pro"/>
                <a:ea typeface="Arial MT Pro"/>
                <a:cs typeface="Arial MT Pro"/>
                <a:sym typeface="Arial MT Pro"/>
              </a:rPr>
              <a:t>ervice user’s heightened state of physical and psy</a:t>
            </a:r>
            <a:r>
              <a:rPr lang="en-US" sz="2548">
                <a:solidFill>
                  <a:srgbClr val="FFFFFF"/>
                </a:solidFill>
                <a:latin typeface="Arial MT Pro"/>
                <a:ea typeface="Arial MT Pro"/>
                <a:cs typeface="Arial MT Pro"/>
                <a:sym typeface="Arial MT Pro"/>
              </a:rPr>
              <a:t>chological arousal can remai</a:t>
            </a:r>
            <a:r>
              <a:rPr lang="en-US" sz="2548">
                <a:solidFill>
                  <a:srgbClr val="FFFFFF"/>
                </a:solidFill>
                <a:latin typeface="Arial MT Pro"/>
                <a:ea typeface="Arial MT Pro"/>
                <a:cs typeface="Arial MT Pro"/>
                <a:sym typeface="Arial MT Pro"/>
              </a:rPr>
              <a:t>n a threat for up to ninety minutes due to the level of adrenaline in the bloodstream.</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 aggressor’s body relaxes, and the mind decreases its vigilance. The confrontation appears to be over, even if temporarily.</a:t>
            </a:r>
          </a:p>
          <a:p>
            <a:pPr algn="l">
              <a:lnSpc>
                <a:spcPts val="3312"/>
              </a:lnSpc>
            </a:pPr>
          </a:p>
        </p:txBody>
      </p:sp>
      <p:sp>
        <p:nvSpPr>
          <p:cNvPr name="TextBox 7" id="7"/>
          <p:cNvSpPr txBox="true"/>
          <p:nvPr/>
        </p:nvSpPr>
        <p:spPr>
          <a:xfrm rot="0">
            <a:off x="14223884" y="9728835"/>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083103"/>
            <a:ext cx="9979359" cy="5613389"/>
          </a:xfrm>
          <a:custGeom>
            <a:avLst/>
            <a:gdLst/>
            <a:ahLst/>
            <a:cxnLst/>
            <a:rect r="r" b="b" t="t" l="l"/>
            <a:pathLst>
              <a:path h="5613389" w="9979359">
                <a:moveTo>
                  <a:pt x="0" y="0"/>
                </a:moveTo>
                <a:lnTo>
                  <a:pt x="9979358" y="0"/>
                </a:lnTo>
                <a:lnTo>
                  <a:pt x="9979358" y="5613389"/>
                </a:lnTo>
                <a:lnTo>
                  <a:pt x="0" y="5613389"/>
                </a:lnTo>
                <a:lnTo>
                  <a:pt x="0" y="0"/>
                </a:lnTo>
                <a:close/>
              </a:path>
            </a:pathLst>
          </a:custGeom>
          <a:blipFill>
            <a:blip r:embed="rId4"/>
            <a:stretch>
              <a:fillRect l="0" t="0" r="0" b="0"/>
            </a:stretch>
          </a:blipFill>
        </p:spPr>
      </p:sp>
    </p:spTree>
  </p:cSld>
  <p:clrMapOvr>
    <a:masterClrMapping/>
  </p:clrMapOvr>
  <p:transition spd="fast">
    <p:circle/>
  </p:transition>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73061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Post-Crisis Depression Phase...</a:t>
            </a:r>
          </a:p>
        </p:txBody>
      </p:sp>
      <p:sp>
        <p:nvSpPr>
          <p:cNvPr name="TextBox 6" id="6"/>
          <p:cNvSpPr txBox="true"/>
          <p:nvPr/>
        </p:nvSpPr>
        <p:spPr>
          <a:xfrm rot="0">
            <a:off x="10744129" y="2349806"/>
            <a:ext cx="6515171" cy="55016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 Post-Crisis Depression Phase often sees the individual dip below their bas</a:t>
            </a:r>
            <a:r>
              <a:rPr lang="en-US" sz="2548">
                <a:solidFill>
                  <a:srgbClr val="FFFFFF"/>
                </a:solidFill>
                <a:latin typeface="Arial MT Pro"/>
                <a:ea typeface="Arial MT Pro"/>
                <a:cs typeface="Arial MT Pro"/>
                <a:sym typeface="Arial MT Pro"/>
              </a:rPr>
              <a:t>eline.</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After reaching normal physi</a:t>
            </a:r>
            <a:r>
              <a:rPr lang="en-US" sz="2548">
                <a:solidFill>
                  <a:srgbClr val="FFFFFF"/>
                </a:solidFill>
                <a:latin typeface="Arial MT Pro"/>
                <a:ea typeface="Arial MT Pro"/>
                <a:cs typeface="Arial MT Pro"/>
                <a:sym typeface="Arial MT Pro"/>
              </a:rPr>
              <a:t>ological levels, the</a:t>
            </a:r>
            <a:r>
              <a:rPr lang="en-US" sz="2548">
                <a:solidFill>
                  <a:srgbClr val="FFFFFF"/>
                </a:solidFill>
                <a:latin typeface="Arial MT Pro"/>
                <a:ea typeface="Arial MT Pro"/>
                <a:cs typeface="Arial MT Pro"/>
                <a:sym typeface="Arial MT Pro"/>
              </a:rPr>
              <a:t> body enters a short period in which the heart rate slips below average to regain balance (homeostasis).</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They may experience feelings of guilt, regret, and emotional depression as they process what occurred.</a:t>
            </a:r>
          </a:p>
          <a:p>
            <a:pPr algn="l">
              <a:lnSpc>
                <a:spcPts val="3312"/>
              </a:lnSpc>
            </a:pPr>
          </a:p>
        </p:txBody>
      </p:sp>
      <p:sp>
        <p:nvSpPr>
          <p:cNvPr name="TextBox 7" id="7"/>
          <p:cNvSpPr txBox="true"/>
          <p:nvPr/>
        </p:nvSpPr>
        <p:spPr>
          <a:xfrm rot="0">
            <a:off x="14223884" y="9728835"/>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644634" y="2093211"/>
            <a:ext cx="10099495" cy="5680966"/>
          </a:xfrm>
          <a:custGeom>
            <a:avLst/>
            <a:gdLst/>
            <a:ahLst/>
            <a:cxnLst/>
            <a:rect r="r" b="b" t="t" l="l"/>
            <a:pathLst>
              <a:path h="5680966" w="10099495">
                <a:moveTo>
                  <a:pt x="0" y="0"/>
                </a:moveTo>
                <a:lnTo>
                  <a:pt x="10099495" y="0"/>
                </a:lnTo>
                <a:lnTo>
                  <a:pt x="10099495" y="5680966"/>
                </a:lnTo>
                <a:lnTo>
                  <a:pt x="0" y="5680966"/>
                </a:lnTo>
                <a:lnTo>
                  <a:pt x="0" y="0"/>
                </a:lnTo>
                <a:close/>
              </a:path>
            </a:pathLst>
          </a:custGeom>
          <a:blipFill>
            <a:blip r:embed="rId4"/>
            <a:stretch>
              <a:fillRect l="0" t="0" r="0" b="0"/>
            </a:stretch>
          </a:blipFill>
        </p:spPr>
      </p:sp>
    </p:spTree>
  </p:cSld>
  <p:clrMapOvr>
    <a:masterClrMapping/>
  </p:clrMapOvr>
  <p:transition spd="fast">
    <p:circle/>
  </p:transition>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73061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Post-Crisis Depression Phase...(Cont.)</a:t>
            </a:r>
          </a:p>
        </p:txBody>
      </p:sp>
      <p:sp>
        <p:nvSpPr>
          <p:cNvPr name="TextBox 6" id="6"/>
          <p:cNvSpPr txBox="true"/>
          <p:nvPr/>
        </p:nvSpPr>
        <p:spPr>
          <a:xfrm rot="0">
            <a:off x="10744129" y="2349806"/>
            <a:ext cx="6515171" cy="55016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Finally, once some action has been taken to resolve the crisis phase, the body b</a:t>
            </a:r>
            <a:r>
              <a:rPr lang="en-US" sz="2548">
                <a:solidFill>
                  <a:srgbClr val="FFFFFF"/>
                </a:solidFill>
                <a:latin typeface="Arial MT Pro"/>
                <a:ea typeface="Arial MT Pro"/>
                <a:cs typeface="Arial MT Pro"/>
                <a:sym typeface="Arial MT Pro"/>
              </a:rPr>
              <a:t>egins to recover from the</a:t>
            </a:r>
            <a:r>
              <a:rPr lang="en-US" sz="2548">
                <a:solidFill>
                  <a:srgbClr val="FFFFFF"/>
                </a:solidFill>
                <a:latin typeface="Arial MT Pro"/>
                <a:ea typeface="Arial MT Pro"/>
                <a:cs typeface="Arial MT Pro"/>
                <a:sym typeface="Arial MT Pro"/>
              </a:rPr>
              <a:t> extreme stress</a:t>
            </a:r>
            <a:r>
              <a:rPr lang="en-US" sz="2548">
                <a:solidFill>
                  <a:srgbClr val="FFFFFF"/>
                </a:solidFill>
                <a:latin typeface="Arial MT Pro"/>
                <a:ea typeface="Arial MT Pro"/>
                <a:cs typeface="Arial MT Pro"/>
                <a:sym typeface="Arial MT Pro"/>
              </a:rPr>
              <a:t> and energy expenditure. However, the adrenaline does not leave the bloodstream all at once, so the level of arousal tapers off until normal limits are reached.</a:t>
            </a:r>
          </a:p>
          <a:p>
            <a:pPr algn="l">
              <a:lnSpc>
                <a:spcPts val="3312"/>
              </a:lnSpc>
            </a:pP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Quality of judgment returns to normal levels as reasoning replaces the survival response.</a:t>
            </a:r>
          </a:p>
          <a:p>
            <a:pPr algn="l">
              <a:lnSpc>
                <a:spcPts val="3312"/>
              </a:lnSpc>
            </a:pPr>
          </a:p>
        </p:txBody>
      </p:sp>
      <p:sp>
        <p:nvSpPr>
          <p:cNvPr name="TextBox 7" id="7"/>
          <p:cNvSpPr txBox="true"/>
          <p:nvPr/>
        </p:nvSpPr>
        <p:spPr>
          <a:xfrm rot="0">
            <a:off x="14223884" y="9728835"/>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644634" y="2093211"/>
            <a:ext cx="10099495" cy="5680966"/>
          </a:xfrm>
          <a:custGeom>
            <a:avLst/>
            <a:gdLst/>
            <a:ahLst/>
            <a:cxnLst/>
            <a:rect r="r" b="b" t="t" l="l"/>
            <a:pathLst>
              <a:path h="5680966" w="10099495">
                <a:moveTo>
                  <a:pt x="0" y="0"/>
                </a:moveTo>
                <a:lnTo>
                  <a:pt x="10099495" y="0"/>
                </a:lnTo>
                <a:lnTo>
                  <a:pt x="10099495" y="5680966"/>
                </a:lnTo>
                <a:lnTo>
                  <a:pt x="0" y="5680966"/>
                </a:lnTo>
                <a:lnTo>
                  <a:pt x="0" y="0"/>
                </a:lnTo>
                <a:close/>
              </a:path>
            </a:pathLst>
          </a:custGeom>
          <a:blipFill>
            <a:blip r:embed="rId4"/>
            <a:stretch>
              <a:fillRect l="0" t="0" r="0" b="0"/>
            </a:stretch>
          </a:blipFill>
        </p:spPr>
      </p:sp>
    </p:spTree>
  </p:cSld>
  <p:clrMapOvr>
    <a:masterClrMapping/>
  </p:clrMapOvr>
  <p:transition spd="fast">
    <p:circle/>
  </p:transition>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73061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Post-Crisis Depression Phase...(Cont.)</a:t>
            </a:r>
          </a:p>
        </p:txBody>
      </p:sp>
      <p:sp>
        <p:nvSpPr>
          <p:cNvPr name="TextBox 6" id="6"/>
          <p:cNvSpPr txBox="true"/>
          <p:nvPr/>
        </p:nvSpPr>
        <p:spPr>
          <a:xfrm rot="0">
            <a:off x="10744129" y="2978456"/>
            <a:ext cx="6515171" cy="42443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Understand</a:t>
            </a:r>
            <a:r>
              <a:rPr lang="en-US" sz="2548">
                <a:solidFill>
                  <a:srgbClr val="FFFFFF"/>
                </a:solidFill>
                <a:latin typeface="Arial MT Pro"/>
                <a:ea typeface="Arial MT Pro"/>
                <a:cs typeface="Arial MT Pro"/>
                <a:sym typeface="Arial MT Pro"/>
              </a:rPr>
              <a:t>ing the</a:t>
            </a:r>
            <a:r>
              <a:rPr lang="en-US" sz="2548">
                <a:solidFill>
                  <a:srgbClr val="FFFFFF"/>
                </a:solidFill>
                <a:latin typeface="Arial MT Pro"/>
                <a:ea typeface="Arial MT Pro"/>
                <a:cs typeface="Arial MT Pro"/>
                <a:sym typeface="Arial MT Pro"/>
              </a:rPr>
              <a:t> MAB Crisis</a:t>
            </a:r>
            <a:r>
              <a:rPr lang="en-US" sz="2548">
                <a:solidFill>
                  <a:srgbClr val="FFFFFF"/>
                </a:solidFill>
                <a:latin typeface="Arial MT Pro"/>
                <a:ea typeface="Arial MT Pro"/>
                <a:cs typeface="Arial MT Pro"/>
                <a:sym typeface="Arial MT Pro"/>
              </a:rPr>
              <a:t> Intervention Scale helps us to meet the patient where they are.</a:t>
            </a:r>
          </a:p>
          <a:p>
            <a:pPr algn="l">
              <a:lnSpc>
                <a:spcPts val="3312"/>
              </a:lnSpc>
            </a:pPr>
          </a:p>
          <a:p>
            <a:pPr algn="l" marL="550156" indent="-275078" lvl="1">
              <a:lnSpc>
                <a:spcPts val="3312"/>
              </a:lnSpc>
              <a:buFont typeface="Arial"/>
              <a:buChar char="•"/>
            </a:pPr>
            <a:r>
              <a:rPr lang="en-US" b="true" sz="2548">
                <a:solidFill>
                  <a:srgbClr val="FFFFFF"/>
                </a:solidFill>
                <a:latin typeface="Arial MT Pro Bold"/>
                <a:ea typeface="Arial MT Pro Bold"/>
                <a:cs typeface="Arial MT Pro Bold"/>
                <a:sym typeface="Arial MT Pro Bold"/>
              </a:rPr>
              <a:t>The depth of each phase is unique to the individual's coping capability; some are quick to trigger &amp; some are slow to escalate.</a:t>
            </a:r>
          </a:p>
          <a:p>
            <a:pPr algn="l">
              <a:lnSpc>
                <a:spcPts val="3312"/>
              </a:lnSpc>
            </a:pPr>
          </a:p>
          <a:p>
            <a:pPr algn="l">
              <a:lnSpc>
                <a:spcPts val="3312"/>
              </a:lnSpc>
            </a:pPr>
          </a:p>
        </p:txBody>
      </p:sp>
      <p:sp>
        <p:nvSpPr>
          <p:cNvPr name="TextBox 7" id="7"/>
          <p:cNvSpPr txBox="true"/>
          <p:nvPr/>
        </p:nvSpPr>
        <p:spPr>
          <a:xfrm rot="0">
            <a:off x="14223884" y="9728835"/>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127384"/>
            <a:ext cx="9979359" cy="5613389"/>
          </a:xfrm>
          <a:custGeom>
            <a:avLst/>
            <a:gdLst/>
            <a:ahLst/>
            <a:cxnLst/>
            <a:rect r="r" b="b" t="t" l="l"/>
            <a:pathLst>
              <a:path h="5613389" w="9979359">
                <a:moveTo>
                  <a:pt x="0" y="0"/>
                </a:moveTo>
                <a:lnTo>
                  <a:pt x="9979358" y="0"/>
                </a:lnTo>
                <a:lnTo>
                  <a:pt x="9979358" y="5613389"/>
                </a:lnTo>
                <a:lnTo>
                  <a:pt x="0" y="5613389"/>
                </a:lnTo>
                <a:lnTo>
                  <a:pt x="0" y="0"/>
                </a:lnTo>
                <a:close/>
              </a:path>
            </a:pathLst>
          </a:custGeom>
          <a:blipFill>
            <a:blip r:embed="rId4"/>
            <a:stretch>
              <a:fillRect l="0" t="0" r="0" b="0"/>
            </a:stretch>
          </a:blipFill>
        </p:spPr>
      </p:sp>
    </p:spTree>
  </p:cSld>
  <p:clrMapOvr>
    <a:masterClrMapping/>
  </p:clrMapOvr>
  <p:transition spd="fast">
    <p:circle/>
  </p:transition>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493371" y="1965021"/>
            <a:ext cx="11301259" cy="6356958"/>
          </a:xfrm>
          <a:custGeom>
            <a:avLst/>
            <a:gdLst/>
            <a:ahLst/>
            <a:cxnLst/>
            <a:rect r="r" b="b" t="t" l="l"/>
            <a:pathLst>
              <a:path h="6356958" w="11301259">
                <a:moveTo>
                  <a:pt x="0" y="0"/>
                </a:moveTo>
                <a:lnTo>
                  <a:pt x="11301258" y="0"/>
                </a:lnTo>
                <a:lnTo>
                  <a:pt x="11301258" y="6356958"/>
                </a:lnTo>
                <a:lnTo>
                  <a:pt x="0" y="6356958"/>
                </a:lnTo>
                <a:lnTo>
                  <a:pt x="0" y="0"/>
                </a:lnTo>
                <a:close/>
              </a:path>
            </a:pathLst>
          </a:custGeom>
          <a:blipFill>
            <a:blip r:embed="rId2"/>
            <a:stretch>
              <a:fillRect l="0" t="0" r="0" b="0"/>
            </a:stretch>
          </a:blipFill>
        </p:spPr>
      </p:sp>
    </p:spTree>
  </p:cSld>
  <p:clrMapOvr>
    <a:masterClrMapping/>
  </p:clrMapOvr>
  <p:transition spd="fast">
    <p:circle/>
  </p:transition>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5434020" y="4601988"/>
            <a:ext cx="14278576" cy="1852492"/>
          </a:xfrm>
          <a:prstGeom prst="rect">
            <a:avLst/>
          </a:prstGeom>
        </p:spPr>
        <p:txBody>
          <a:bodyPr anchor="t" rtlCol="false" tIns="0" lIns="0" bIns="0" rIns="0">
            <a:spAutoFit/>
          </a:bodyPr>
          <a:lstStyle/>
          <a:p>
            <a:pPr algn="l">
              <a:lnSpc>
                <a:spcPts val="11432"/>
              </a:lnSpc>
            </a:pPr>
            <a:r>
              <a:rPr lang="en-US" sz="11432" spc="-457">
                <a:solidFill>
                  <a:srgbClr val="FDFF0E"/>
                </a:solidFill>
                <a:latin typeface="Agrandir"/>
                <a:ea typeface="Agrandir"/>
                <a:cs typeface="Agrandir"/>
                <a:sym typeface="Agrandir"/>
              </a:rPr>
              <a:t>Thank You!</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grpSp>
        <p:nvGrpSpPr>
          <p:cNvPr name="Group 3" id="3"/>
          <p:cNvGrpSpPr/>
          <p:nvPr/>
        </p:nvGrpSpPr>
        <p:grpSpPr>
          <a:xfrm rot="0">
            <a:off x="-96836" y="-518761"/>
            <a:ext cx="4754847" cy="10805761"/>
            <a:chOff x="0" y="0"/>
            <a:chExt cx="3093720" cy="7030720"/>
          </a:xfrm>
        </p:grpSpPr>
        <p:sp>
          <p:nvSpPr>
            <p:cNvPr name="Freeform 4" id="4"/>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3"/>
              <a:stretch>
                <a:fillRect l="-101524" t="0" r="-145597" b="-1956"/>
              </a:stretch>
            </a:blipFill>
          </p:spPr>
        </p:sp>
      </p:grpSp>
      <p:sp>
        <p:nvSpPr>
          <p:cNvPr name="Freeform 5" id="5"/>
          <p:cNvSpPr/>
          <p:nvPr/>
        </p:nvSpPr>
        <p:spPr>
          <a:xfrm flipH="false" flipV="false" rot="-9088373">
            <a:off x="9432441" y="2287014"/>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4">
              <a:alphaModFix amt="65999"/>
            </a:blip>
            <a:stretch>
              <a:fillRect l="0" t="0" r="0" b="0"/>
            </a:stretch>
          </a:blipFill>
        </p:spPr>
      </p:sp>
      <p:sp>
        <p:nvSpPr>
          <p:cNvPr name="Freeform 6" id="6"/>
          <p:cNvSpPr/>
          <p:nvPr/>
        </p:nvSpPr>
        <p:spPr>
          <a:xfrm flipH="false" flipV="false" rot="0">
            <a:off x="6894464"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5">
              <a:alphaModFix amt="31999"/>
            </a:blip>
            <a:stretch>
              <a:fillRect l="0" t="0" r="0" b="0"/>
            </a:stretch>
          </a:blipFill>
        </p:spPr>
      </p:sp>
      <p:sp>
        <p:nvSpPr>
          <p:cNvPr name="TextBox 7" id="7"/>
          <p:cNvSpPr txBox="true"/>
          <p:nvPr/>
        </p:nvSpPr>
        <p:spPr>
          <a:xfrm rot="0">
            <a:off x="5691436" y="3606146"/>
            <a:ext cx="10438809" cy="617982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The MAB Crisis Intervention Scale</a:t>
            </a:r>
          </a:p>
          <a:p>
            <a:pPr algn="l">
              <a:lnSpc>
                <a:spcPts val="8250"/>
              </a:lnSpc>
            </a:pPr>
            <a:r>
              <a:rPr lang="en-US" sz="3300" spc="-132">
                <a:solidFill>
                  <a:srgbClr val="D8D8D8"/>
                </a:solidFill>
                <a:latin typeface="Poppins"/>
                <a:ea typeface="Poppins"/>
                <a:cs typeface="Poppins"/>
                <a:sym typeface="Poppins"/>
              </a:rPr>
              <a:t>Response Considerations</a:t>
            </a:r>
          </a:p>
          <a:p>
            <a:pPr algn="l">
              <a:lnSpc>
                <a:spcPts val="8250"/>
              </a:lnSpc>
            </a:pPr>
            <a:r>
              <a:rPr lang="en-US" sz="3300" spc="-132">
                <a:solidFill>
                  <a:srgbClr val="D8D8D8"/>
                </a:solidFill>
                <a:latin typeface="Poppins"/>
                <a:ea typeface="Poppins"/>
                <a:cs typeface="Poppins"/>
                <a:sym typeface="Poppins"/>
              </a:rPr>
              <a:t>Threat Considerations</a:t>
            </a:r>
          </a:p>
          <a:p>
            <a:pPr algn="l">
              <a:lnSpc>
                <a:spcPts val="8250"/>
              </a:lnSpc>
            </a:pPr>
            <a:r>
              <a:rPr lang="en-US" sz="3300" spc="-132">
                <a:solidFill>
                  <a:srgbClr val="D8D8D8"/>
                </a:solidFill>
                <a:latin typeface="Poppins"/>
                <a:ea typeface="Poppins"/>
                <a:cs typeface="Poppins"/>
                <a:sym typeface="Poppins"/>
              </a:rPr>
              <a:t>The Assault Cycle</a:t>
            </a:r>
          </a:p>
          <a:p>
            <a:pPr algn="l">
              <a:lnSpc>
                <a:spcPts val="8250"/>
              </a:lnSpc>
            </a:pPr>
          </a:p>
          <a:p>
            <a:pPr algn="l">
              <a:lnSpc>
                <a:spcPts val="8250"/>
              </a:lnSpc>
            </a:pPr>
          </a:p>
        </p:txBody>
      </p:sp>
      <p:sp>
        <p:nvSpPr>
          <p:cNvPr name="TextBox 8" id="8"/>
          <p:cNvSpPr txBox="true"/>
          <p:nvPr/>
        </p:nvSpPr>
        <p:spPr>
          <a:xfrm rot="0">
            <a:off x="4929676" y="3569828"/>
            <a:ext cx="635923" cy="5132070"/>
          </a:xfrm>
          <a:prstGeom prst="rect">
            <a:avLst/>
          </a:prstGeom>
        </p:spPr>
        <p:txBody>
          <a:bodyPr anchor="t" rtlCol="false" tIns="0" lIns="0" bIns="0" rIns="0">
            <a:spAutoFit/>
          </a:bodyPr>
          <a:lstStyle/>
          <a:p>
            <a:pPr algn="l">
              <a:lnSpc>
                <a:spcPts val="8250"/>
              </a:lnSpc>
            </a:pPr>
            <a:r>
              <a:rPr lang="en-US" sz="3300" spc="-132">
                <a:solidFill>
                  <a:srgbClr val="FDFF0E"/>
                </a:solidFill>
                <a:latin typeface="Poppins"/>
                <a:ea typeface="Poppins"/>
                <a:cs typeface="Poppins"/>
                <a:sym typeface="Poppins"/>
              </a:rPr>
              <a:t>1. </a:t>
            </a:r>
          </a:p>
          <a:p>
            <a:pPr algn="l">
              <a:lnSpc>
                <a:spcPts val="8250"/>
              </a:lnSpc>
            </a:pPr>
            <a:r>
              <a:rPr lang="en-US" sz="3300" spc="-132">
                <a:solidFill>
                  <a:srgbClr val="FDFF0E"/>
                </a:solidFill>
                <a:latin typeface="Poppins"/>
                <a:ea typeface="Poppins"/>
                <a:cs typeface="Poppins"/>
                <a:sym typeface="Poppins"/>
              </a:rPr>
              <a:t>2.</a:t>
            </a:r>
          </a:p>
          <a:p>
            <a:pPr algn="l">
              <a:lnSpc>
                <a:spcPts val="8250"/>
              </a:lnSpc>
            </a:pPr>
            <a:r>
              <a:rPr lang="en-US" sz="3300" spc="-132">
                <a:solidFill>
                  <a:srgbClr val="FDFF0E"/>
                </a:solidFill>
                <a:latin typeface="Poppins"/>
                <a:ea typeface="Poppins"/>
                <a:cs typeface="Poppins"/>
                <a:sym typeface="Poppins"/>
              </a:rPr>
              <a:t>3.</a:t>
            </a:r>
          </a:p>
          <a:p>
            <a:pPr algn="l">
              <a:lnSpc>
                <a:spcPts val="8250"/>
              </a:lnSpc>
            </a:pPr>
            <a:r>
              <a:rPr lang="en-US" sz="3300" spc="-132">
                <a:solidFill>
                  <a:srgbClr val="FDFF0E"/>
                </a:solidFill>
                <a:latin typeface="Poppins"/>
                <a:ea typeface="Poppins"/>
                <a:cs typeface="Poppins"/>
                <a:sym typeface="Poppins"/>
              </a:rPr>
              <a:t>4.</a:t>
            </a:r>
          </a:p>
          <a:p>
            <a:pPr algn="l">
              <a:lnSpc>
                <a:spcPts val="8250"/>
              </a:lnSpc>
            </a:pPr>
          </a:p>
        </p:txBody>
      </p:sp>
      <p:sp>
        <p:nvSpPr>
          <p:cNvPr name="AutoShape 9" id="9"/>
          <p:cNvSpPr/>
          <p:nvPr/>
        </p:nvSpPr>
        <p:spPr>
          <a:xfrm flipV="true">
            <a:off x="4851693" y="6915130"/>
            <a:ext cx="10308634" cy="0"/>
          </a:xfrm>
          <a:prstGeom prst="line">
            <a:avLst/>
          </a:prstGeom>
          <a:ln cap="flat" w="19050">
            <a:solidFill>
              <a:srgbClr val="37B594"/>
            </a:solidFill>
            <a:prstDash val="solid"/>
            <a:headEnd type="none" len="sm" w="sm"/>
            <a:tailEnd type="none" len="sm" w="sm"/>
          </a:ln>
        </p:spPr>
      </p:sp>
      <p:sp>
        <p:nvSpPr>
          <p:cNvPr name="Freeform 10" id="10"/>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5"/>
            <a:stretch>
              <a:fillRect l="0" t="0" r="0" b="0"/>
            </a:stretch>
          </a:blipFill>
        </p:spPr>
      </p:sp>
      <p:sp>
        <p:nvSpPr>
          <p:cNvPr name="TextBox 12" id="12"/>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FDFF0E"/>
                </a:solidFill>
                <a:latin typeface="Agrandir"/>
                <a:ea typeface="Agrandir"/>
                <a:cs typeface="Agrandir"/>
                <a:sym typeface="Agrandir"/>
              </a:rPr>
              <a:t>Topics...</a:t>
            </a:r>
          </a:p>
        </p:txBody>
      </p:sp>
      <p:sp>
        <p:nvSpPr>
          <p:cNvPr name="AutoShape 13" id="13"/>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AutoShape 14" id="14"/>
          <p:cNvSpPr/>
          <p:nvPr/>
        </p:nvSpPr>
        <p:spPr>
          <a:xfrm flipV="true">
            <a:off x="4851693" y="5866287"/>
            <a:ext cx="10308634" cy="0"/>
          </a:xfrm>
          <a:prstGeom prst="line">
            <a:avLst/>
          </a:prstGeom>
          <a:ln cap="flat" w="19050">
            <a:solidFill>
              <a:srgbClr val="37B594"/>
            </a:solidFill>
            <a:prstDash val="solid"/>
            <a:headEnd type="none" len="sm" w="sm"/>
            <a:tailEnd type="none" len="sm" w="sm"/>
          </a:ln>
        </p:spPr>
      </p:sp>
      <p:sp>
        <p:nvSpPr>
          <p:cNvPr name="TextBox 15" id="15"/>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30.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2807736" y="-712580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pic>
        <p:nvPicPr>
          <p:cNvPr name="Picture 4" id="4"/>
          <p:cNvPicPr>
            <a:picLocks noChangeAspect="true"/>
          </p:cNvPicPr>
          <p:nvPr/>
        </p:nvPicPr>
        <p:blipFill>
          <a:blip r:embed="rId4"/>
          <a:stretch>
            <a:fillRect/>
          </a:stretch>
        </p:blipFill>
        <p:spPr>
          <a:xfrm rot="0">
            <a:off x="1200170" y="9180544"/>
            <a:ext cx="933068" cy="933068"/>
          </a:xfrm>
          <a:prstGeom prst="rect">
            <a:avLst/>
          </a:prstGeom>
        </p:spPr>
      </p:pic>
      <p:grpSp>
        <p:nvGrpSpPr>
          <p:cNvPr name="Group 5" id="5"/>
          <p:cNvGrpSpPr/>
          <p:nvPr/>
        </p:nvGrpSpPr>
        <p:grpSpPr>
          <a:xfrm rot="0">
            <a:off x="373113" y="8939845"/>
            <a:ext cx="2299056" cy="1096012"/>
            <a:chOff x="0" y="0"/>
            <a:chExt cx="3065408" cy="1461350"/>
          </a:xfrm>
        </p:grpSpPr>
        <p:sp>
          <p:nvSpPr>
            <p:cNvPr name="Freeform 6" id="6"/>
            <p:cNvSpPr/>
            <p:nvPr/>
          </p:nvSpPr>
          <p:spPr>
            <a:xfrm flipH="false" flipV="false" rot="0">
              <a:off x="0" y="428039"/>
              <a:ext cx="2246327" cy="1033311"/>
            </a:xfrm>
            <a:custGeom>
              <a:avLst/>
              <a:gdLst/>
              <a:ahLst/>
              <a:cxnLst/>
              <a:rect r="r" b="b" t="t" l="l"/>
              <a:pathLst>
                <a:path h="1033311" w="2246327">
                  <a:moveTo>
                    <a:pt x="0" y="0"/>
                  </a:moveTo>
                  <a:lnTo>
                    <a:pt x="2246327" y="0"/>
                  </a:lnTo>
                  <a:lnTo>
                    <a:pt x="2246327" y="1033311"/>
                  </a:lnTo>
                  <a:lnTo>
                    <a:pt x="0" y="10333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0" y="-38100"/>
              <a:ext cx="3065408" cy="301984"/>
            </a:xfrm>
            <a:prstGeom prst="rect">
              <a:avLst/>
            </a:prstGeom>
          </p:spPr>
          <p:txBody>
            <a:bodyPr anchor="t" rtlCol="false" tIns="0" lIns="0" bIns="0" rIns="0">
              <a:spAutoFit/>
            </a:bodyPr>
            <a:lstStyle/>
            <a:p>
              <a:pPr algn="l">
                <a:lnSpc>
                  <a:spcPts val="1821"/>
                </a:lnSpc>
              </a:pPr>
              <a:r>
                <a:rPr lang="en-US" sz="1300" i="true" spc="222">
                  <a:solidFill>
                    <a:srgbClr val="F6F6F6"/>
                  </a:solidFill>
                  <a:latin typeface="Poppins Italics"/>
                  <a:ea typeface="Poppins Italics"/>
                  <a:cs typeface="Poppins Italics"/>
                  <a:sym typeface="Poppins Italics"/>
                </a:rPr>
                <a:t>Topic Handouts</a:t>
              </a:r>
            </a:p>
          </p:txBody>
        </p:sp>
      </p:grpSp>
      <p:pic>
        <p:nvPicPr>
          <p:cNvPr name="Picture 8" id="8"/>
          <p:cNvPicPr>
            <a:picLocks noChangeAspect="true"/>
          </p:cNvPicPr>
          <p:nvPr/>
        </p:nvPicPr>
        <p:blipFill>
          <a:blip r:embed="rId7"/>
          <a:srcRect l="0" t="0" r="0" b="0"/>
          <a:stretch>
            <a:fillRect/>
          </a:stretch>
        </p:blipFill>
        <p:spPr>
          <a:xfrm flipH="false" flipV="false" rot="0">
            <a:off x="16853809" y="9461239"/>
            <a:ext cx="278501" cy="278501"/>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16318190" y="9461239"/>
            <a:ext cx="278501" cy="278501"/>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0">
            <a:off x="17389485" y="9461239"/>
            <a:ext cx="278501" cy="278501"/>
          </a:xfrm>
          <a:prstGeom prst="rect">
            <a:avLst/>
          </a:prstGeom>
        </p:spPr>
      </p:pic>
      <p:sp>
        <p:nvSpPr>
          <p:cNvPr name="Freeform 11" id="11"/>
          <p:cNvSpPr/>
          <p:nvPr/>
        </p:nvSpPr>
        <p:spPr>
          <a:xfrm flipH="false" flipV="false" rot="0">
            <a:off x="2274820" y="0"/>
            <a:ext cx="13089259" cy="10287000"/>
          </a:xfrm>
          <a:custGeom>
            <a:avLst/>
            <a:gdLst/>
            <a:ahLst/>
            <a:cxnLst/>
            <a:rect r="r" b="b" t="t" l="l"/>
            <a:pathLst>
              <a:path h="10287000" w="13089259">
                <a:moveTo>
                  <a:pt x="0" y="0"/>
                </a:moveTo>
                <a:lnTo>
                  <a:pt x="13089260" y="0"/>
                </a:lnTo>
                <a:lnTo>
                  <a:pt x="13089260" y="10287000"/>
                </a:lnTo>
                <a:lnTo>
                  <a:pt x="0" y="10287000"/>
                </a:lnTo>
                <a:lnTo>
                  <a:pt x="0" y="0"/>
                </a:lnTo>
                <a:close/>
              </a:path>
            </a:pathLst>
          </a:custGeom>
          <a:blipFill>
            <a:blip r:embed="rId8"/>
            <a:stretch>
              <a:fillRect l="-1413" t="-1998" r="-2355" b="0"/>
            </a:stretch>
          </a:blipFill>
        </p:spPr>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411634"/>
            <a:ext cx="9123322" cy="6078413"/>
          </a:xfrm>
          <a:custGeom>
            <a:avLst/>
            <a:gdLst/>
            <a:ahLst/>
            <a:cxnLst/>
            <a:rect r="r" b="b" t="t" l="l"/>
            <a:pathLst>
              <a:path h="6078413" w="9123322">
                <a:moveTo>
                  <a:pt x="0" y="0"/>
                </a:moveTo>
                <a:lnTo>
                  <a:pt x="9123322" y="0"/>
                </a:lnTo>
                <a:lnTo>
                  <a:pt x="9123322" y="6078413"/>
                </a:lnTo>
                <a:lnTo>
                  <a:pt x="0" y="6078413"/>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MAB Crisis Intervention Scale ( The Assault Cycle)...</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0484253" y="2344959"/>
            <a:ext cx="6775047" cy="4442728"/>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In this l</a:t>
            </a:r>
            <a:r>
              <a:rPr lang="en-US" sz="1928">
                <a:solidFill>
                  <a:srgbClr val="FFFFFF"/>
                </a:solidFill>
                <a:latin typeface="Arial MT Pro"/>
                <a:ea typeface="Arial MT Pro"/>
                <a:cs typeface="Arial MT Pro"/>
                <a:sym typeface="Arial MT Pro"/>
              </a:rPr>
              <a:t>esson, we will seek an understanding of the assault cycle, a critical component of our Workplace Violence Prevention Program. This model helps us recognize and potentially de-escalate situations before they escalate.</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The assault cycle is rooted in the idea that everyone has a baseline behavior. By understanding this baseline, we can identify deviations that might signal the beginning of a potential crisis. </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We approach crisis situations through our experience and training, considering and evaluating the variables.</a:t>
            </a:r>
          </a:p>
          <a:p>
            <a:pPr algn="l">
              <a:lnSpc>
                <a:spcPts val="2507"/>
              </a:lnSpc>
            </a:pPr>
          </a:p>
          <a:p>
            <a:pPr algn="l">
              <a:lnSpc>
                <a:spcPts val="2507"/>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412486"/>
            <a:ext cx="16376447" cy="1523366"/>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Considering, Evaluating, and Addressing a Crisis Situation:</a:t>
            </a:r>
          </a:p>
          <a:p>
            <a:pPr algn="l">
              <a:lnSpc>
                <a:spcPts val="5809"/>
              </a:lnSpc>
            </a:pP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7" id="7"/>
          <p:cNvSpPr txBox="true"/>
          <p:nvPr/>
        </p:nvSpPr>
        <p:spPr>
          <a:xfrm rot="0">
            <a:off x="11665076" y="1566374"/>
            <a:ext cx="5476142" cy="4128403"/>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Cr</a:t>
            </a:r>
            <a:r>
              <a:rPr lang="en-US" sz="1928">
                <a:solidFill>
                  <a:srgbClr val="FFFFFF"/>
                </a:solidFill>
                <a:latin typeface="Arial MT Pro"/>
                <a:ea typeface="Arial MT Pro"/>
                <a:cs typeface="Arial MT Pro"/>
                <a:sym typeface="Arial MT Pro"/>
              </a:rPr>
              <a:t>isi</a:t>
            </a:r>
            <a:r>
              <a:rPr lang="en-US" sz="1928">
                <a:solidFill>
                  <a:srgbClr val="FFFFFF"/>
                </a:solidFill>
                <a:latin typeface="Arial MT Pro"/>
                <a:ea typeface="Arial MT Pro"/>
                <a:cs typeface="Arial MT Pro"/>
                <a:sym typeface="Arial MT Pro"/>
              </a:rPr>
              <a:t>s responders have to juggle numerous considerations when evaluating and addressing a situation. These considerations generally fall into two categories: Threat Considerations and Response Considerations.</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As we evaluate the crisis variables, we begin to define and identify the threat, which helps us determine how to respond. All of this is happening very rapidly as the responder seeks to calm and de-escalate the situation.</a:t>
            </a:r>
          </a:p>
          <a:p>
            <a:pPr algn="l">
              <a:lnSpc>
                <a:spcPts val="2507"/>
              </a:lnSpc>
            </a:pPr>
          </a:p>
          <a:p>
            <a:pPr algn="l">
              <a:lnSpc>
                <a:spcPts val="2507"/>
              </a:lnSpc>
            </a:pPr>
          </a:p>
        </p:txBody>
      </p:sp>
      <p:sp>
        <p:nvSpPr>
          <p:cNvPr name="Freeform 8" id="8"/>
          <p:cNvSpPr/>
          <p:nvPr/>
        </p:nvSpPr>
        <p:spPr>
          <a:xfrm flipH="false" flipV="false" rot="0">
            <a:off x="764771" y="1455925"/>
            <a:ext cx="10553933" cy="8200330"/>
          </a:xfrm>
          <a:custGeom>
            <a:avLst/>
            <a:gdLst/>
            <a:ahLst/>
            <a:cxnLst/>
            <a:rect r="r" b="b" t="t" l="l"/>
            <a:pathLst>
              <a:path h="8200330" w="10553933">
                <a:moveTo>
                  <a:pt x="0" y="0"/>
                </a:moveTo>
                <a:lnTo>
                  <a:pt x="10553933" y="0"/>
                </a:lnTo>
                <a:lnTo>
                  <a:pt x="10553933" y="8200330"/>
                </a:lnTo>
                <a:lnTo>
                  <a:pt x="0" y="8200330"/>
                </a:lnTo>
                <a:lnTo>
                  <a:pt x="0" y="0"/>
                </a:lnTo>
                <a:close/>
              </a:path>
            </a:pathLst>
          </a:custGeom>
          <a:blipFill>
            <a:blip r:embed="rId4"/>
            <a:stretch>
              <a:fillRect l="-56686" t="-13432" r="0" b="0"/>
            </a:stretch>
          </a:blipFill>
        </p:spPr>
      </p:sp>
    </p:spTree>
  </p:cSld>
  <p:clrMapOvr>
    <a:masterClrMapping/>
  </p:clrMapOvr>
  <p:transition spd="fast">
    <p:circl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412486"/>
            <a:ext cx="16376447" cy="1523366"/>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Defining Imminent Danger:</a:t>
            </a:r>
          </a:p>
          <a:p>
            <a:pPr algn="l">
              <a:lnSpc>
                <a:spcPts val="5809"/>
              </a:lnSpc>
            </a:pP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7" id="7"/>
          <p:cNvSpPr txBox="true"/>
          <p:nvPr/>
        </p:nvSpPr>
        <p:spPr>
          <a:xfrm rot="0">
            <a:off x="1028700" y="8534210"/>
            <a:ext cx="15026050" cy="985153"/>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There</a:t>
            </a:r>
            <a:r>
              <a:rPr lang="en-US" sz="1928">
                <a:solidFill>
                  <a:srgbClr val="FFFFFF"/>
                </a:solidFill>
                <a:latin typeface="Arial MT Pro"/>
                <a:ea typeface="Arial MT Pro"/>
                <a:cs typeface="Arial MT Pro"/>
                <a:sym typeface="Arial MT Pro"/>
              </a:rPr>
              <a:t> are many variables to consider when responding to crisis situations; no two events are alike. Below is a small list to consider when formulating a response plan. Take these into account and read the situation for any additional variables.</a:t>
            </a:r>
          </a:p>
          <a:p>
            <a:pPr algn="l">
              <a:lnSpc>
                <a:spcPts val="2507"/>
              </a:lnSpc>
            </a:pPr>
          </a:p>
        </p:txBody>
      </p:sp>
      <p:sp>
        <p:nvSpPr>
          <p:cNvPr name="Freeform 8" id="8"/>
          <p:cNvSpPr/>
          <p:nvPr/>
        </p:nvSpPr>
        <p:spPr>
          <a:xfrm flipH="false" flipV="false" rot="0">
            <a:off x="1076023" y="1417495"/>
            <a:ext cx="16462079" cy="6904484"/>
          </a:xfrm>
          <a:custGeom>
            <a:avLst/>
            <a:gdLst/>
            <a:ahLst/>
            <a:cxnLst/>
            <a:rect r="r" b="b" t="t" l="l"/>
            <a:pathLst>
              <a:path h="6904484" w="16462079">
                <a:moveTo>
                  <a:pt x="0" y="0"/>
                </a:moveTo>
                <a:lnTo>
                  <a:pt x="16462079" y="0"/>
                </a:lnTo>
                <a:lnTo>
                  <a:pt x="16462079" y="6904484"/>
                </a:lnTo>
                <a:lnTo>
                  <a:pt x="0" y="6904484"/>
                </a:lnTo>
                <a:lnTo>
                  <a:pt x="0" y="0"/>
                </a:lnTo>
                <a:close/>
              </a:path>
            </a:pathLst>
          </a:custGeom>
          <a:blipFill>
            <a:blip r:embed="rId4"/>
            <a:stretch>
              <a:fillRect l="0" t="-34114" r="0" b="0"/>
            </a:stretch>
          </a:blipFill>
        </p:spPr>
      </p:sp>
    </p:spTree>
  </p:cSld>
  <p:clrMapOvr>
    <a:masterClrMapping/>
  </p:clrMapOvr>
  <p:transition spd="fast">
    <p:circl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241844"/>
            <a:ext cx="9234779" cy="6152671"/>
          </a:xfrm>
          <a:custGeom>
            <a:avLst/>
            <a:gdLst/>
            <a:ahLst/>
            <a:cxnLst/>
            <a:rect r="r" b="b" t="t" l="l"/>
            <a:pathLst>
              <a:path h="6152671" w="9234779">
                <a:moveTo>
                  <a:pt x="0" y="0"/>
                </a:moveTo>
                <a:lnTo>
                  <a:pt x="9234778" y="0"/>
                </a:lnTo>
                <a:lnTo>
                  <a:pt x="9234778" y="6152671"/>
                </a:lnTo>
                <a:lnTo>
                  <a:pt x="0" y="6152671"/>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MAB Crisis Intervention Scale ( The Assault Cycle)...</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0484253" y="2344959"/>
            <a:ext cx="6775047" cy="2871103"/>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U</a:t>
            </a:r>
            <a:r>
              <a:rPr lang="en-US" sz="1928">
                <a:solidFill>
                  <a:srgbClr val="FFFFFF"/>
                </a:solidFill>
                <a:latin typeface="Arial MT Pro"/>
                <a:ea typeface="Arial MT Pro"/>
                <a:cs typeface="Arial MT Pro"/>
                <a:sym typeface="Arial MT Pro"/>
              </a:rPr>
              <a:t>nderstanding the assault cycle is a valuable tool in crisis response. It helps us evaluate and consider how to help, identify existing threat levels, &amp; in developing a way forward.</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Understanding the assault cycle is like having a map through the storm. It helps crisis responders recognize where someone is emotionally and behaviorally, so they can intervene with the right tools at the right time.</a:t>
            </a:r>
          </a:p>
          <a:p>
            <a:pPr algn="l">
              <a:lnSpc>
                <a:spcPts val="2507"/>
              </a:lnSpc>
            </a:pPr>
          </a:p>
        </p:txBody>
      </p:sp>
      <p:sp>
        <p:nvSpPr>
          <p:cNvPr name="TextBox 9" id="9"/>
          <p:cNvSpPr txBox="true"/>
          <p:nvPr/>
        </p:nvSpPr>
        <p:spPr>
          <a:xfrm rot="0">
            <a:off x="10409986" y="6086783"/>
            <a:ext cx="7627796" cy="1529080"/>
          </a:xfrm>
          <a:prstGeom prst="rect">
            <a:avLst/>
          </a:prstGeom>
        </p:spPr>
        <p:txBody>
          <a:bodyPr anchor="t" rtlCol="false" tIns="0" lIns="0" bIns="0" rIns="0">
            <a:spAutoFit/>
          </a:bodyPr>
          <a:lstStyle/>
          <a:p>
            <a:pPr algn="ctr">
              <a:lnSpc>
                <a:spcPts val="3919"/>
              </a:lnSpc>
            </a:pPr>
            <a:r>
              <a:rPr lang="en-US" sz="2799" b="true">
                <a:solidFill>
                  <a:srgbClr val="FDFF0E"/>
                </a:solidFill>
                <a:latin typeface="Arial MT Pro Bold"/>
                <a:ea typeface="Arial MT Pro Bold"/>
                <a:cs typeface="Arial MT Pro Bold"/>
                <a:sym typeface="Arial MT Pro Bold"/>
              </a:rPr>
              <a:t>“Remember...No two events are alike, </a:t>
            </a:r>
          </a:p>
          <a:p>
            <a:pPr algn="ctr">
              <a:lnSpc>
                <a:spcPts val="3919"/>
              </a:lnSpc>
            </a:pPr>
            <a:r>
              <a:rPr lang="en-US" sz="2799" b="true">
                <a:solidFill>
                  <a:srgbClr val="FDFF0E"/>
                </a:solidFill>
                <a:latin typeface="Arial MT Pro Bold"/>
                <a:ea typeface="Arial MT Pro Bold"/>
                <a:cs typeface="Arial MT Pro Bold"/>
                <a:sym typeface="Arial MT Pro Bold"/>
              </a:rPr>
              <a:t>find the variables!”</a:t>
            </a:r>
          </a:p>
          <a:p>
            <a:pPr algn="l">
              <a:lnSpc>
                <a:spcPts val="3919"/>
              </a:lnSpc>
            </a:pPr>
          </a:p>
        </p:txBody>
      </p:sp>
    </p:spTree>
  </p:cSld>
  <p:clrMapOvr>
    <a:masterClrMapping/>
  </p:clrMapOvr>
  <p:transition spd="fast">
    <p:circl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6773331" cy="789941"/>
          </a:xfrm>
          <a:prstGeom prst="rect">
            <a:avLst/>
          </a:prstGeom>
        </p:spPr>
        <p:txBody>
          <a:bodyPr anchor="t" rtlCol="false" tIns="0" lIns="0" bIns="0" rIns="0">
            <a:spAutoFit/>
          </a:bodyPr>
          <a:lstStyle/>
          <a:p>
            <a:pPr algn="l">
              <a:lnSpc>
                <a:spcPts val="5809"/>
              </a:lnSpc>
            </a:pPr>
            <a:r>
              <a:rPr lang="en-US" sz="4149" b="true">
                <a:solidFill>
                  <a:srgbClr val="FFFFFF"/>
                </a:solidFill>
                <a:latin typeface="Arial MT Pro Bold"/>
                <a:ea typeface="Arial MT Pro Bold"/>
                <a:cs typeface="Arial MT Pro Bold"/>
                <a:sym typeface="Arial MT Pro Bold"/>
              </a:rPr>
              <a:t>What is it?</a:t>
            </a:r>
          </a:p>
        </p:txBody>
      </p:sp>
      <p:sp>
        <p:nvSpPr>
          <p:cNvPr name="TextBox 6" id="6"/>
          <p:cNvSpPr txBox="true"/>
          <p:nvPr/>
        </p:nvSpPr>
        <p:spPr>
          <a:xfrm rot="0">
            <a:off x="11155774" y="2056419"/>
            <a:ext cx="6515171" cy="46634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The assault cycle is a behavioral model that helps crisis responders understand and anticipate aggressive or violent behavior.</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It breaks down the progression of aggression into five distinct phases, each with its own emotional and behavioral markers.</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Recognizing these phases allows for timely intervention and safer outcomes.</a:t>
            </a:r>
          </a:p>
          <a:p>
            <a:pPr algn="l">
              <a:lnSpc>
                <a:spcPts val="3312"/>
              </a:lnSpc>
            </a:pP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764771" y="2142144"/>
            <a:ext cx="9994995" cy="5622185"/>
          </a:xfrm>
          <a:custGeom>
            <a:avLst/>
            <a:gdLst/>
            <a:ahLst/>
            <a:cxnLst/>
            <a:rect r="r" b="b" t="t" l="l"/>
            <a:pathLst>
              <a:path h="5622185" w="9994995">
                <a:moveTo>
                  <a:pt x="0" y="0"/>
                </a:moveTo>
                <a:lnTo>
                  <a:pt x="9994995" y="0"/>
                </a:lnTo>
                <a:lnTo>
                  <a:pt x="9994995" y="5622185"/>
                </a:lnTo>
                <a:lnTo>
                  <a:pt x="0" y="5622185"/>
                </a:lnTo>
                <a:lnTo>
                  <a:pt x="0" y="0"/>
                </a:lnTo>
                <a:close/>
              </a:path>
            </a:pathLst>
          </a:custGeom>
          <a:blipFill>
            <a:blip r:embed="rId4"/>
            <a:stretch>
              <a:fillRect l="0" t="0" r="0" b="0"/>
            </a:stretch>
          </a:blipFill>
        </p:spPr>
      </p:sp>
    </p:spTree>
  </p:cSld>
  <p:clrMapOvr>
    <a:masterClrMapping/>
  </p:clrMapOvr>
  <p:transition spd="fast">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DAG2jXr2xgs</dc:identifier>
  <dcterms:modified xsi:type="dcterms:W3CDTF">2011-08-01T06:04:30Z</dcterms:modified>
  <cp:revision>1</cp:revision>
  <dc:title>M1 Basic MAB - PPT - Slides - Book Three - Lesson 5 - The MAB Assault Cycle</dc:title>
</cp:coreProperties>
</file>