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x="18288000" cy="10287000"/>
  <p:notesSz cx="6858000" cy="9144000"/>
  <p:embeddedFontLst>
    <p:embeddedFont>
      <p:font typeface="Agrandir" charset="1" panose="00000500000000000000"/>
      <p:regular r:id="rId22"/>
    </p:embeddedFont>
    <p:embeddedFont>
      <p:font typeface="Poppins" charset="1" panose="00000500000000000000"/>
      <p:regular r:id="rId23"/>
    </p:embeddedFont>
    <p:embeddedFont>
      <p:font typeface="Poppins Bold" charset="1" panose="00000800000000000000"/>
      <p:regular r:id="rId24"/>
    </p:embeddedFont>
    <p:embeddedFont>
      <p:font typeface="Poppins Italics" charset="1" panose="00000500000000000000"/>
      <p:regular r:id="rId25"/>
    </p:embeddedFont>
    <p:embeddedFont>
      <p:font typeface="Arial MT Pro" charset="1" panose="020B0502020202020204"/>
      <p:regular r:id="rId26"/>
    </p:embeddedFont>
    <p:embeddedFont>
      <p:font typeface="Arial MT Pro Bold" charset="1" panose="020B0802020202020204"/>
      <p:regular r:id="rId27"/>
    </p:embeddedFont>
    <p:embeddedFont>
      <p:font typeface="Arial MT Pro Italics" charset="1" panose="020B0502020202090204"/>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gif"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3.jpeg" Type="http://schemas.openxmlformats.org/officeDocument/2006/relationships/image"/><Relationship Id="rId5" Target="../media/image24.png" Type="http://schemas.openxmlformats.org/officeDocument/2006/relationships/image"/><Relationship Id="rId6" Target="../media/image25.svg" Type="http://schemas.openxmlformats.org/officeDocument/2006/relationships/image"/><Relationship Id="rId7" Target="../media/image26.png" Type="http://schemas.openxmlformats.org/officeDocument/2006/relationships/image"/><Relationship Id="rId8" Target="../media/image27.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8.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11.gif"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png" Type="http://schemas.openxmlformats.org/officeDocument/2006/relationships/image"/><Relationship Id="rId11" Target="../media/image8.png" Type="http://schemas.openxmlformats.org/officeDocument/2006/relationships/image"/><Relationship Id="rId12" Target="../media/image9.png" Type="http://schemas.openxmlformats.org/officeDocument/2006/relationships/image"/><Relationship Id="rId13" Target="../media/image10.svg" Type="http://schemas.openxmlformats.org/officeDocument/2006/relationships/image"/><Relationship Id="rId2" Target="../media/image1.pn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2.png" Type="http://schemas.openxmlformats.org/officeDocument/2006/relationships/image"/><Relationship Id="rId6" Target="../media/image3.png" Type="http://schemas.openxmlformats.org/officeDocument/2006/relationships/image"/><Relationship Id="rId7" Target="../media/image11.gif" Type="http://schemas.openxmlformats.org/officeDocument/2006/relationships/image"/><Relationship Id="rId8" Target="../media/image12.png" Type="http://schemas.openxmlformats.org/officeDocument/2006/relationships/image"/><Relationship Id="rId9" Target="../media/image13.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6.jpeg" Type="http://schemas.openxmlformats.org/officeDocument/2006/relationships/image"/><Relationship Id="rId4" Target="../media/image2.png" Type="http://schemas.openxmlformats.org/officeDocument/2006/relationships/image"/><Relationship Id="rId5" Target="../media/image1.pn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png" Type="http://schemas.openxmlformats.org/officeDocument/2006/relationships/image"/><Relationship Id="rId4" Target="../media/image17.pn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11.gif" Type="http://schemas.openxmlformats.org/officeDocument/2006/relationships/image"/><Relationship Id="rId8" Target="../media/image18.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0.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1.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2.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2984045" y="0"/>
            <a:ext cx="12098558" cy="10470294"/>
          </a:xfrm>
          <a:custGeom>
            <a:avLst/>
            <a:gdLst/>
            <a:ahLst/>
            <a:cxnLst/>
            <a:rect r="r" b="b" t="t" l="l"/>
            <a:pathLst>
              <a:path h="10470294" w="12098558">
                <a:moveTo>
                  <a:pt x="0" y="0"/>
                </a:moveTo>
                <a:lnTo>
                  <a:pt x="12098559" y="0"/>
                </a:lnTo>
                <a:lnTo>
                  <a:pt x="12098559" y="10470294"/>
                </a:lnTo>
                <a:lnTo>
                  <a:pt x="0" y="10470294"/>
                </a:lnTo>
                <a:lnTo>
                  <a:pt x="0" y="0"/>
                </a:lnTo>
                <a:close/>
              </a:path>
            </a:pathLst>
          </a:custGeom>
          <a:blipFill>
            <a:blip r:embed="rId2">
              <a:alphaModFix amt="39000"/>
            </a:blip>
            <a:stretch>
              <a:fillRect l="0" t="0" r="0" b="0"/>
            </a:stretch>
          </a:blipFill>
        </p:spPr>
      </p:sp>
      <p:sp>
        <p:nvSpPr>
          <p:cNvPr name="Freeform 3" id="3"/>
          <p:cNvSpPr/>
          <p:nvPr/>
        </p:nvSpPr>
        <p:spPr>
          <a:xfrm flipH="false" flipV="false" rot="-9088373">
            <a:off x="11992210" y="1055176"/>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9088373">
            <a:off x="-4559317" y="-389771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4">
              <a:alphaModFix amt="65999"/>
            </a:blip>
            <a:stretch>
              <a:fillRect l="0" t="0" r="0" b="0"/>
            </a:stretch>
          </a:blipFill>
        </p:spPr>
      </p:sp>
      <p:sp>
        <p:nvSpPr>
          <p:cNvPr name="Freeform 5" id="5"/>
          <p:cNvSpPr/>
          <p:nvPr/>
        </p:nvSpPr>
        <p:spPr>
          <a:xfrm flipH="false" flipV="false" rot="0">
            <a:off x="-545450" y="4002034"/>
            <a:ext cx="19042315" cy="4022689"/>
          </a:xfrm>
          <a:custGeom>
            <a:avLst/>
            <a:gdLst/>
            <a:ahLst/>
            <a:cxnLst/>
            <a:rect r="r" b="b" t="t" l="l"/>
            <a:pathLst>
              <a:path h="4022689" w="19042315">
                <a:moveTo>
                  <a:pt x="0" y="0"/>
                </a:moveTo>
                <a:lnTo>
                  <a:pt x="19042315" y="0"/>
                </a:lnTo>
                <a:lnTo>
                  <a:pt x="19042315" y="4022689"/>
                </a:lnTo>
                <a:lnTo>
                  <a:pt x="0" y="4022689"/>
                </a:lnTo>
                <a:lnTo>
                  <a:pt x="0" y="0"/>
                </a:lnTo>
                <a:close/>
              </a:path>
            </a:pathLst>
          </a:custGeom>
          <a:blipFill>
            <a:blip r:embed="rId5">
              <a:alphaModFix amt="72000"/>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3944560" y="4483664"/>
            <a:ext cx="13889993" cy="2992755"/>
          </a:xfrm>
          <a:prstGeom prst="rect">
            <a:avLst/>
          </a:prstGeom>
        </p:spPr>
        <p:txBody>
          <a:bodyPr anchor="t" rtlCol="false" tIns="0" lIns="0" bIns="0" rIns="0">
            <a:spAutoFit/>
          </a:bodyPr>
          <a:lstStyle/>
          <a:p>
            <a:pPr algn="l">
              <a:lnSpc>
                <a:spcPts val="7200"/>
              </a:lnSpc>
            </a:pPr>
            <a:r>
              <a:rPr lang="en-US" sz="7200" spc="-288">
                <a:solidFill>
                  <a:srgbClr val="FDFF0E"/>
                </a:solidFill>
                <a:latin typeface="Agrandir"/>
                <a:ea typeface="Agrandir"/>
                <a:cs typeface="Agrandir"/>
                <a:sym typeface="Agrandir"/>
              </a:rPr>
              <a:t>M1 Basic MAB - Book Three: Lesson 4 - Fundamental Reasons Why People Lose Control</a:t>
            </a:r>
          </a:p>
        </p:txBody>
      </p:sp>
      <p:sp>
        <p:nvSpPr>
          <p:cNvPr name="TextBox 7" id="7"/>
          <p:cNvSpPr txBox="true"/>
          <p:nvPr/>
        </p:nvSpPr>
        <p:spPr>
          <a:xfrm rot="0">
            <a:off x="2479928" y="2619968"/>
            <a:ext cx="12991559" cy="1360353"/>
          </a:xfrm>
          <a:prstGeom prst="rect">
            <a:avLst/>
          </a:prstGeom>
        </p:spPr>
        <p:txBody>
          <a:bodyPr anchor="t" rtlCol="false" tIns="0" lIns="0" bIns="0" rIns="0">
            <a:spAutoFit/>
          </a:bodyPr>
          <a:lstStyle/>
          <a:p>
            <a:pPr algn="ctr">
              <a:lnSpc>
                <a:spcPts val="5344"/>
              </a:lnSpc>
            </a:pPr>
            <a:r>
              <a:rPr lang="en-US" sz="3817" spc="-152">
                <a:solidFill>
                  <a:srgbClr val="F6F6F6"/>
                </a:solidFill>
                <a:latin typeface="Poppins"/>
                <a:ea typeface="Poppins"/>
                <a:cs typeface="Poppins"/>
                <a:sym typeface="Poppins"/>
              </a:rPr>
              <a:t>Management of Assaultive Behavior (MAB) </a:t>
            </a:r>
          </a:p>
          <a:p>
            <a:pPr algn="ctr">
              <a:lnSpc>
                <a:spcPts val="5344"/>
              </a:lnSpc>
            </a:pPr>
            <a:r>
              <a:rPr lang="en-US" sz="3817" spc="-152">
                <a:solidFill>
                  <a:srgbClr val="F6F6F6"/>
                </a:solidFill>
                <a:latin typeface="Poppins"/>
                <a:ea typeface="Poppins"/>
                <a:cs typeface="Poppins"/>
                <a:sym typeface="Poppins"/>
              </a:rPr>
              <a:t>Workplace Violence Prevention Course...</a:t>
            </a:r>
          </a:p>
        </p:txBody>
      </p:sp>
      <p:grpSp>
        <p:nvGrpSpPr>
          <p:cNvPr name="Group 8" id="8"/>
          <p:cNvGrpSpPr/>
          <p:nvPr/>
        </p:nvGrpSpPr>
        <p:grpSpPr>
          <a:xfrm rot="0">
            <a:off x="7432657" y="8248561"/>
            <a:ext cx="3086100" cy="720832"/>
            <a:chOff x="0" y="0"/>
            <a:chExt cx="4114800" cy="961110"/>
          </a:xfrm>
        </p:grpSpPr>
        <p:grpSp>
          <p:nvGrpSpPr>
            <p:cNvPr name="Group 9" id="9"/>
            <p:cNvGrpSpPr/>
            <p:nvPr/>
          </p:nvGrpSpPr>
          <p:grpSpPr>
            <a:xfrm rot="0">
              <a:off x="0" y="0"/>
              <a:ext cx="4114800" cy="961110"/>
              <a:chOff x="0" y="0"/>
              <a:chExt cx="812800" cy="189849"/>
            </a:xfrm>
          </p:grpSpPr>
          <p:sp>
            <p:nvSpPr>
              <p:cNvPr name="Freeform 10" id="10"/>
              <p:cNvSpPr/>
              <p:nvPr/>
            </p:nvSpPr>
            <p:spPr>
              <a:xfrm flipH="false" flipV="false" rot="0">
                <a:off x="0" y="0"/>
                <a:ext cx="812800" cy="189849"/>
              </a:xfrm>
              <a:custGeom>
                <a:avLst/>
                <a:gdLst/>
                <a:ahLst/>
                <a:cxnLst/>
                <a:rect r="r" b="b" t="t" l="l"/>
                <a:pathLst>
                  <a:path h="189849" w="812800">
                    <a:moveTo>
                      <a:pt x="94924" y="0"/>
                    </a:moveTo>
                    <a:lnTo>
                      <a:pt x="717876" y="0"/>
                    </a:lnTo>
                    <a:cubicBezTo>
                      <a:pt x="743051" y="0"/>
                      <a:pt x="767195" y="10001"/>
                      <a:pt x="784997" y="27803"/>
                    </a:cubicBezTo>
                    <a:cubicBezTo>
                      <a:pt x="802799" y="45605"/>
                      <a:pt x="812800" y="69749"/>
                      <a:pt x="812800" y="94924"/>
                    </a:cubicBezTo>
                    <a:lnTo>
                      <a:pt x="812800" y="94924"/>
                    </a:lnTo>
                    <a:cubicBezTo>
                      <a:pt x="812800" y="120100"/>
                      <a:pt x="802799" y="144244"/>
                      <a:pt x="784997" y="162046"/>
                    </a:cubicBezTo>
                    <a:cubicBezTo>
                      <a:pt x="767195" y="179848"/>
                      <a:pt x="743051" y="189849"/>
                      <a:pt x="717876" y="189849"/>
                    </a:cubicBezTo>
                    <a:lnTo>
                      <a:pt x="94924" y="189849"/>
                    </a:lnTo>
                    <a:cubicBezTo>
                      <a:pt x="69749" y="189849"/>
                      <a:pt x="45605" y="179848"/>
                      <a:pt x="27803" y="162046"/>
                    </a:cubicBezTo>
                    <a:cubicBezTo>
                      <a:pt x="10001" y="144244"/>
                      <a:pt x="0" y="120100"/>
                      <a:pt x="0" y="94924"/>
                    </a:cubicBezTo>
                    <a:lnTo>
                      <a:pt x="0" y="94924"/>
                    </a:lnTo>
                    <a:cubicBezTo>
                      <a:pt x="0" y="69749"/>
                      <a:pt x="10001" y="45605"/>
                      <a:pt x="27803" y="27803"/>
                    </a:cubicBezTo>
                    <a:cubicBezTo>
                      <a:pt x="45605" y="10001"/>
                      <a:pt x="69749" y="0"/>
                      <a:pt x="94924" y="0"/>
                    </a:cubicBezTo>
                    <a:close/>
                  </a:path>
                </a:pathLst>
              </a:custGeom>
              <a:solidFill>
                <a:srgbClr val="000000">
                  <a:alpha val="0"/>
                </a:srgbClr>
              </a:solidFill>
              <a:ln w="19050" cap="rnd">
                <a:solidFill>
                  <a:srgbClr val="FDFF0E"/>
                </a:solidFill>
                <a:prstDash val="solid"/>
                <a:round/>
              </a:ln>
            </p:spPr>
          </p:sp>
          <p:sp>
            <p:nvSpPr>
              <p:cNvPr name="TextBox 11" id="11"/>
              <p:cNvSpPr txBox="true"/>
              <p:nvPr/>
            </p:nvSpPr>
            <p:spPr>
              <a:xfrm>
                <a:off x="0" y="-38100"/>
                <a:ext cx="812800" cy="227949"/>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3482059" y="379124"/>
              <a:ext cx="328805" cy="256879"/>
            </a:xfrm>
            <a:custGeom>
              <a:avLst/>
              <a:gdLst/>
              <a:ahLst/>
              <a:cxnLst/>
              <a:rect r="r" b="b" t="t" l="l"/>
              <a:pathLst>
                <a:path h="256879" w="328805">
                  <a:moveTo>
                    <a:pt x="0" y="0"/>
                  </a:moveTo>
                  <a:lnTo>
                    <a:pt x="328806" y="0"/>
                  </a:lnTo>
                  <a:lnTo>
                    <a:pt x="328806" y="256879"/>
                  </a:lnTo>
                  <a:lnTo>
                    <a:pt x="0" y="25687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3" id="13"/>
            <p:cNvSpPr txBox="true"/>
            <p:nvPr/>
          </p:nvSpPr>
          <p:spPr>
            <a:xfrm rot="0">
              <a:off x="493086" y="260337"/>
              <a:ext cx="2678101" cy="437303"/>
            </a:xfrm>
            <a:prstGeom prst="rect">
              <a:avLst/>
            </a:prstGeom>
          </p:spPr>
          <p:txBody>
            <a:bodyPr anchor="t" rtlCol="false" tIns="0" lIns="0" bIns="0" rIns="0">
              <a:spAutoFit/>
            </a:bodyPr>
            <a:lstStyle/>
            <a:p>
              <a:pPr algn="ctr">
                <a:lnSpc>
                  <a:spcPts val="2659"/>
                </a:lnSpc>
              </a:pPr>
              <a:r>
                <a:rPr lang="en-US" b="true" sz="1899" spc="245">
                  <a:solidFill>
                    <a:srgbClr val="FDFF0E"/>
                  </a:solidFill>
                  <a:latin typeface="Poppins Bold"/>
                  <a:ea typeface="Poppins Bold"/>
                  <a:cs typeface="Poppins Bold"/>
                  <a:sym typeface="Poppins Bold"/>
                </a:rPr>
                <a:t>GET STARTED</a:t>
              </a:r>
            </a:p>
          </p:txBody>
        </p:sp>
      </p:grpSp>
      <p:sp>
        <p:nvSpPr>
          <p:cNvPr name="TextBox 14" id="14"/>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grpSp>
        <p:nvGrpSpPr>
          <p:cNvPr name="Group 15" id="15"/>
          <p:cNvGrpSpPr/>
          <p:nvPr/>
        </p:nvGrpSpPr>
        <p:grpSpPr>
          <a:xfrm rot="0">
            <a:off x="1255675" y="4344858"/>
            <a:ext cx="2093961" cy="2522845"/>
            <a:chOff x="0" y="0"/>
            <a:chExt cx="2791948" cy="3363793"/>
          </a:xfrm>
        </p:grpSpPr>
        <p:sp>
          <p:nvSpPr>
            <p:cNvPr name="Freeform 16" id="16"/>
            <p:cNvSpPr/>
            <p:nvPr/>
          </p:nvSpPr>
          <p:spPr>
            <a:xfrm flipH="false" flipV="false" rot="0">
              <a:off x="0" y="0"/>
              <a:ext cx="2791948" cy="3363793"/>
            </a:xfrm>
            <a:custGeom>
              <a:avLst/>
              <a:gdLst/>
              <a:ahLst/>
              <a:cxnLst/>
              <a:rect r="r" b="b" t="t" l="l"/>
              <a:pathLst>
                <a:path h="3363793" w="2791948">
                  <a:moveTo>
                    <a:pt x="0" y="0"/>
                  </a:moveTo>
                  <a:lnTo>
                    <a:pt x="2791948" y="0"/>
                  </a:lnTo>
                  <a:lnTo>
                    <a:pt x="2791948" y="3363793"/>
                  </a:lnTo>
                  <a:lnTo>
                    <a:pt x="0" y="3363793"/>
                  </a:lnTo>
                  <a:lnTo>
                    <a:pt x="0" y="0"/>
                  </a:lnTo>
                  <a:close/>
                </a:path>
              </a:pathLst>
            </a:custGeom>
            <a:blipFill>
              <a:blip r:embed="rId9"/>
              <a:stretch>
                <a:fillRect l="0" t="0" r="0" b="0"/>
              </a:stretch>
            </a:blipFill>
          </p:spPr>
        </p:sp>
        <p:sp>
          <p:nvSpPr>
            <p:cNvPr name="Freeform 17" id="17"/>
            <p:cNvSpPr/>
            <p:nvPr/>
          </p:nvSpPr>
          <p:spPr>
            <a:xfrm flipH="false" flipV="false" rot="0">
              <a:off x="679590" y="631360"/>
              <a:ext cx="1531336" cy="1884195"/>
            </a:xfrm>
            <a:custGeom>
              <a:avLst/>
              <a:gdLst/>
              <a:ahLst/>
              <a:cxnLst/>
              <a:rect r="r" b="b" t="t" l="l"/>
              <a:pathLst>
                <a:path h="1884195" w="1531336">
                  <a:moveTo>
                    <a:pt x="0" y="0"/>
                  </a:moveTo>
                  <a:lnTo>
                    <a:pt x="1531336" y="0"/>
                  </a:lnTo>
                  <a:lnTo>
                    <a:pt x="1531336" y="1884195"/>
                  </a:lnTo>
                  <a:lnTo>
                    <a:pt x="0" y="188419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pic>
        <p:nvPicPr>
          <p:cNvPr name="Picture 18" id="18"/>
          <p:cNvPicPr>
            <a:picLocks noChangeAspect="true"/>
          </p:cNvPicPr>
          <p:nvPr/>
        </p:nvPicPr>
        <p:blipFill>
          <a:blip r:embed="rId12"/>
          <a:srcRect l="0" t="0" r="0" b="0"/>
          <a:stretch>
            <a:fillRect/>
          </a:stretch>
        </p:blipFill>
        <p:spPr>
          <a:xfrm flipH="false" flipV="false" rot="0">
            <a:off x="16765513" y="9372401"/>
            <a:ext cx="278501" cy="278501"/>
          </a:xfrm>
          <a:prstGeom prst="rect">
            <a:avLst/>
          </a:prstGeom>
        </p:spPr>
      </p:pic>
      <p:pic>
        <p:nvPicPr>
          <p:cNvPr name="Picture 19" id="19"/>
          <p:cNvPicPr>
            <a:picLocks noChangeAspect="true"/>
          </p:cNvPicPr>
          <p:nvPr/>
        </p:nvPicPr>
        <p:blipFill>
          <a:blip r:embed="rId12"/>
          <a:srcRect l="0" t="0" r="0" b="0"/>
          <a:stretch>
            <a:fillRect/>
          </a:stretch>
        </p:blipFill>
        <p:spPr>
          <a:xfrm flipH="false" flipV="false" rot="0">
            <a:off x="17167196" y="9372401"/>
            <a:ext cx="278501" cy="278501"/>
          </a:xfrm>
          <a:prstGeom prst="rect">
            <a:avLst/>
          </a:prstGeom>
        </p:spPr>
      </p:pic>
      <p:pic>
        <p:nvPicPr>
          <p:cNvPr name="Picture 20" id="20"/>
          <p:cNvPicPr>
            <a:picLocks noChangeAspect="true"/>
          </p:cNvPicPr>
          <p:nvPr/>
        </p:nvPicPr>
        <p:blipFill>
          <a:blip r:embed="rId12"/>
          <a:srcRect l="0" t="0" r="0" b="0"/>
          <a:stretch>
            <a:fillRect/>
          </a:stretch>
        </p:blipFill>
        <p:spPr>
          <a:xfrm flipH="false" flipV="false" rot="0">
            <a:off x="16354364" y="9372401"/>
            <a:ext cx="278501" cy="278501"/>
          </a:xfrm>
          <a:prstGeom prst="rect">
            <a:avLst/>
          </a:prstGeom>
        </p:spPr>
      </p:pic>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1208618" y="749043"/>
            <a:ext cx="14695123" cy="1523366"/>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There are so many sparks that lead to rage...</a:t>
            </a:r>
          </a:p>
          <a:p>
            <a:pPr algn="l">
              <a:lnSpc>
                <a:spcPts val="5809"/>
              </a:lnSpc>
            </a:pPr>
          </a:p>
        </p:txBody>
      </p:sp>
      <p:sp>
        <p:nvSpPr>
          <p:cNvPr name="TextBox 6" id="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7" id="7"/>
          <p:cNvSpPr txBox="true"/>
          <p:nvPr/>
        </p:nvSpPr>
        <p:spPr>
          <a:xfrm rot="0">
            <a:off x="1208618" y="1496438"/>
            <a:ext cx="17230961" cy="7486284"/>
          </a:xfrm>
          <a:prstGeom prst="rect">
            <a:avLst/>
          </a:prstGeom>
        </p:spPr>
        <p:txBody>
          <a:bodyPr anchor="t" rtlCol="false" tIns="0" lIns="0" bIns="0" rIns="0">
            <a:spAutoFit/>
          </a:bodyPr>
          <a:lstStyle/>
          <a:p>
            <a:pPr algn="l">
              <a:lnSpc>
                <a:spcPts val="3937"/>
              </a:lnSpc>
            </a:pPr>
            <a:r>
              <a:rPr lang="en-US" sz="3028">
                <a:solidFill>
                  <a:srgbClr val="FFFFFF"/>
                </a:solidFill>
                <a:latin typeface="Arial MT Pro"/>
                <a:ea typeface="Arial MT Pro"/>
                <a:cs typeface="Arial MT Pro"/>
                <a:sym typeface="Arial MT Pro"/>
              </a:rPr>
              <a:t>Th</a:t>
            </a:r>
            <a:r>
              <a:rPr lang="en-US" sz="3028">
                <a:solidFill>
                  <a:srgbClr val="FFFFFF"/>
                </a:solidFill>
                <a:latin typeface="Arial MT Pro"/>
                <a:ea typeface="Arial MT Pro"/>
                <a:cs typeface="Arial MT Pro"/>
                <a:sym typeface="Arial MT Pro"/>
              </a:rPr>
              <a:t>e list of reasons people lose control can be vast and unique. What concerns some does not concern all. There are even more examples like...</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Rude and hostile treatment of clients.</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Failure to provide confidentiality.</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Touching or getting too close to clients who have physical issues</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Individual or group punishments, especially in public.</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Giv</a:t>
            </a:r>
            <a:r>
              <a:rPr lang="en-US" sz="3028">
                <a:solidFill>
                  <a:srgbClr val="FFFFFF"/>
                </a:solidFill>
                <a:latin typeface="Arial MT Pro"/>
                <a:ea typeface="Arial MT Pro"/>
                <a:cs typeface="Arial MT Pro"/>
                <a:sym typeface="Arial MT Pro"/>
              </a:rPr>
              <a:t>ing double messages, Inconsistencies, and violations of the established routines.</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Favoritism.</a:t>
            </a:r>
          </a:p>
          <a:p>
            <a:pPr algn="l">
              <a:lnSpc>
                <a:spcPts val="3937"/>
              </a:lnSpc>
            </a:pPr>
          </a:p>
        </p:txBody>
      </p:sp>
    </p:spTree>
  </p:cSld>
  <p:clrMapOvr>
    <a:masterClrMapping/>
  </p:clrMapOvr>
  <p:transition spd="fast">
    <p:circle/>
  </p:transition>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1208618" y="749043"/>
            <a:ext cx="14695123"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The list continues...</a:t>
            </a:r>
          </a:p>
        </p:txBody>
      </p:sp>
      <p:sp>
        <p:nvSpPr>
          <p:cNvPr name="TextBox 6" id="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7" id="7"/>
          <p:cNvSpPr txBox="true"/>
          <p:nvPr/>
        </p:nvSpPr>
        <p:spPr>
          <a:xfrm rot="0">
            <a:off x="1208618" y="1129726"/>
            <a:ext cx="15556549" cy="8476884"/>
          </a:xfrm>
          <a:prstGeom prst="rect">
            <a:avLst/>
          </a:prstGeom>
        </p:spPr>
        <p:txBody>
          <a:bodyPr anchor="t" rtlCol="false" tIns="0" lIns="0" bIns="0" rIns="0">
            <a:spAutoFit/>
          </a:bodyPr>
          <a:lstStyle/>
          <a:p>
            <a:pPr algn="l">
              <a:lnSpc>
                <a:spcPts val="3937"/>
              </a:lnSpc>
            </a:pPr>
          </a:p>
          <a:p>
            <a:pPr algn="l">
              <a:lnSpc>
                <a:spcPts val="3937"/>
              </a:lnSpc>
            </a:pPr>
            <a:r>
              <a:rPr lang="en-US" sz="3028">
                <a:solidFill>
                  <a:srgbClr val="FFFFFF"/>
                </a:solidFill>
                <a:latin typeface="Arial MT Pro"/>
                <a:ea typeface="Arial MT Pro"/>
                <a:cs typeface="Arial MT Pro"/>
                <a:sym typeface="Arial MT Pro"/>
              </a:rPr>
              <a:t>How do we help redirect or distract from conflict when there are so many reasons a person can be upset?</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B</a:t>
            </a:r>
            <a:r>
              <a:rPr lang="en-US" sz="3028">
                <a:solidFill>
                  <a:srgbClr val="FFFFFF"/>
                </a:solidFill>
                <a:latin typeface="Arial MT Pro"/>
                <a:ea typeface="Arial MT Pro"/>
                <a:cs typeface="Arial MT Pro"/>
                <a:sym typeface="Arial MT Pro"/>
              </a:rPr>
              <a:t>eing too punitive or parental with clients.</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Arguing with a client.</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Interrupting while a client speaks.</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Failing to be attentive to the client while they are speaking.</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Poorly timed confrontations.</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The lack of respect or rejection of the client.</a:t>
            </a:r>
          </a:p>
          <a:p>
            <a:pPr algn="l">
              <a:lnSpc>
                <a:spcPts val="3937"/>
              </a:lnSpc>
            </a:pPr>
          </a:p>
          <a:p>
            <a:pPr algn="l">
              <a:lnSpc>
                <a:spcPts val="3937"/>
              </a:lnSpc>
            </a:pPr>
          </a:p>
        </p:txBody>
      </p:sp>
    </p:spTree>
  </p:cSld>
  <p:clrMapOvr>
    <a:masterClrMapping/>
  </p:clrMapOvr>
  <p:transition spd="fast">
    <p:circle/>
  </p:transition>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1208618" y="749043"/>
            <a:ext cx="14695123" cy="1523366"/>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It can seem like a list with no end....</a:t>
            </a:r>
          </a:p>
          <a:p>
            <a:pPr algn="l">
              <a:lnSpc>
                <a:spcPts val="5809"/>
              </a:lnSpc>
            </a:pPr>
          </a:p>
        </p:txBody>
      </p:sp>
      <p:sp>
        <p:nvSpPr>
          <p:cNvPr name="TextBox 6" id="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7" id="7"/>
          <p:cNvSpPr txBox="true"/>
          <p:nvPr/>
        </p:nvSpPr>
        <p:spPr>
          <a:xfrm rot="0">
            <a:off x="1208618" y="1640607"/>
            <a:ext cx="15556549" cy="5505084"/>
          </a:xfrm>
          <a:prstGeom prst="rect">
            <a:avLst/>
          </a:prstGeom>
        </p:spPr>
        <p:txBody>
          <a:bodyPr anchor="t" rtlCol="false" tIns="0" lIns="0" bIns="0" rIns="0">
            <a:spAutoFit/>
          </a:bodyPr>
          <a:lstStyle/>
          <a:p>
            <a:pPr algn="l">
              <a:lnSpc>
                <a:spcPts val="3937"/>
              </a:lnSpc>
            </a:pPr>
            <a:r>
              <a:rPr lang="en-US" sz="3028">
                <a:solidFill>
                  <a:srgbClr val="FFFFFF"/>
                </a:solidFill>
                <a:latin typeface="Arial MT Pro"/>
                <a:ea typeface="Arial MT Pro"/>
                <a:cs typeface="Arial MT Pro"/>
                <a:sym typeface="Arial MT Pro"/>
              </a:rPr>
              <a:t>T</a:t>
            </a:r>
            <a:r>
              <a:rPr lang="en-US" sz="3028">
                <a:solidFill>
                  <a:srgbClr val="FFFFFF"/>
                </a:solidFill>
                <a:latin typeface="Arial MT Pro"/>
                <a:ea typeface="Arial MT Pro"/>
                <a:cs typeface="Arial MT Pro"/>
                <a:sym typeface="Arial MT Pro"/>
              </a:rPr>
              <a:t>he reality of knowing why people lose control can be tricky. Because each person is unique, and the variables they ar</a:t>
            </a:r>
            <a:r>
              <a:rPr lang="en-US" sz="3028">
                <a:solidFill>
                  <a:srgbClr val="FFFFFF"/>
                </a:solidFill>
                <a:latin typeface="Arial MT Pro"/>
                <a:ea typeface="Arial MT Pro"/>
                <a:cs typeface="Arial MT Pro"/>
                <a:sym typeface="Arial MT Pro"/>
              </a:rPr>
              <a:t>e coping with are unique, as such, we risk never seeing the end of the list of </a:t>
            </a:r>
            <a:r>
              <a:rPr lang="en-US" sz="3028">
                <a:solidFill>
                  <a:srgbClr val="FFFFFF"/>
                </a:solidFill>
                <a:latin typeface="Arial MT Pro"/>
                <a:ea typeface="Arial MT Pro"/>
                <a:cs typeface="Arial MT Pro"/>
                <a:sym typeface="Arial MT Pro"/>
              </a:rPr>
              <a:t>reasons why someone loses control. </a:t>
            </a:r>
          </a:p>
          <a:p>
            <a:pPr algn="l">
              <a:lnSpc>
                <a:spcPts val="3937"/>
              </a:lnSpc>
            </a:pPr>
          </a:p>
          <a:p>
            <a:pPr algn="l">
              <a:lnSpc>
                <a:spcPts val="3937"/>
              </a:lnSpc>
            </a:pPr>
            <a:r>
              <a:rPr lang="en-US" sz="3028">
                <a:solidFill>
                  <a:srgbClr val="FFFFFF"/>
                </a:solidFill>
                <a:latin typeface="Arial MT Pro"/>
                <a:ea typeface="Arial MT Pro"/>
                <a:cs typeface="Arial MT Pro"/>
                <a:sym typeface="Arial MT Pro"/>
              </a:rPr>
              <a:t>Patients don’t always come into care environments with detailed histories, and we often meet them for the very first time. We sometimes find ourselves supporting someone in crisis, despite knowing nothing about them. </a:t>
            </a:r>
          </a:p>
          <a:p>
            <a:pPr algn="l">
              <a:lnSpc>
                <a:spcPts val="3937"/>
              </a:lnSpc>
            </a:pPr>
          </a:p>
          <a:p>
            <a:pPr algn="l">
              <a:lnSpc>
                <a:spcPts val="3937"/>
              </a:lnSpc>
            </a:pPr>
            <a:r>
              <a:rPr lang="en-US" sz="3028">
                <a:solidFill>
                  <a:srgbClr val="FFFFFF"/>
                </a:solidFill>
                <a:latin typeface="Arial MT Pro"/>
                <a:ea typeface="Arial MT Pro"/>
                <a:cs typeface="Arial MT Pro"/>
                <a:sym typeface="Arial MT Pro"/>
              </a:rPr>
              <a:t>When this happens, we must adjust our response to read the information presented in real-time and plan action that best supports the crisis.</a:t>
            </a:r>
          </a:p>
          <a:p>
            <a:pPr algn="l">
              <a:lnSpc>
                <a:spcPts val="3937"/>
              </a:lnSpc>
            </a:pPr>
          </a:p>
        </p:txBody>
      </p:sp>
    </p:spTree>
  </p:cSld>
  <p:clrMapOvr>
    <a:masterClrMapping/>
  </p:clrMapOvr>
  <p:transition spd="fast">
    <p:circle/>
  </p:transition>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2801454"/>
            <a:ext cx="18387706" cy="6593020"/>
            <a:chOff x="0" y="0"/>
            <a:chExt cx="3783479" cy="1356588"/>
          </a:xfrm>
        </p:grpSpPr>
        <p:sp>
          <p:nvSpPr>
            <p:cNvPr name="Freeform 3" id="3"/>
            <p:cNvSpPr/>
            <p:nvPr/>
          </p:nvSpPr>
          <p:spPr>
            <a:xfrm flipH="false" flipV="false" rot="0">
              <a:off x="0" y="0"/>
              <a:ext cx="3783478" cy="1356588"/>
            </a:xfrm>
            <a:custGeom>
              <a:avLst/>
              <a:gdLst/>
              <a:ahLst/>
              <a:cxnLst/>
              <a:rect r="r" b="b" t="t" l="l"/>
              <a:pathLst>
                <a:path h="1356588" w="3783478">
                  <a:moveTo>
                    <a:pt x="0" y="0"/>
                  </a:moveTo>
                  <a:lnTo>
                    <a:pt x="3783478" y="0"/>
                  </a:lnTo>
                  <a:lnTo>
                    <a:pt x="3783478" y="1356588"/>
                  </a:lnTo>
                  <a:lnTo>
                    <a:pt x="0" y="1356588"/>
                  </a:lnTo>
                  <a:close/>
                </a:path>
              </a:pathLst>
            </a:custGeom>
            <a:solidFill>
              <a:srgbClr val="0E06E5"/>
            </a:solidFill>
          </p:spPr>
        </p:sp>
        <p:sp>
          <p:nvSpPr>
            <p:cNvPr name="TextBox 4" id="4"/>
            <p:cNvSpPr txBox="true"/>
            <p:nvPr/>
          </p:nvSpPr>
          <p:spPr>
            <a:xfrm>
              <a:off x="0" y="-57150"/>
              <a:ext cx="3783479" cy="1413738"/>
            </a:xfrm>
            <a:prstGeom prst="rect">
              <a:avLst/>
            </a:prstGeom>
          </p:spPr>
          <p:txBody>
            <a:bodyPr anchor="ctr" rtlCol="false" tIns="50800" lIns="50800" bIns="50800" rIns="50800"/>
            <a:lstStyle/>
            <a:p>
              <a:pPr algn="ctr">
                <a:lnSpc>
                  <a:spcPts val="2380"/>
                </a:lnSpc>
              </a:pPr>
            </a:p>
          </p:txBody>
        </p:sp>
      </p:grpSp>
      <p:sp>
        <p:nvSpPr>
          <p:cNvPr name="Freeform 5" id="5"/>
          <p:cNvSpPr/>
          <p:nvPr/>
        </p:nvSpPr>
        <p:spPr>
          <a:xfrm flipH="false" flipV="false" rot="1794495">
            <a:off x="-6317311" y="-4026464"/>
            <a:ext cx="10589272" cy="11265182"/>
          </a:xfrm>
          <a:custGeom>
            <a:avLst/>
            <a:gdLst/>
            <a:ahLst/>
            <a:cxnLst/>
            <a:rect r="r" b="b" t="t" l="l"/>
            <a:pathLst>
              <a:path h="11265182" w="10589272">
                <a:moveTo>
                  <a:pt x="0" y="0"/>
                </a:moveTo>
                <a:lnTo>
                  <a:pt x="10589272" y="0"/>
                </a:lnTo>
                <a:lnTo>
                  <a:pt x="10589272" y="11265182"/>
                </a:lnTo>
                <a:lnTo>
                  <a:pt x="0" y="11265182"/>
                </a:lnTo>
                <a:lnTo>
                  <a:pt x="0" y="0"/>
                </a:lnTo>
                <a:close/>
              </a:path>
            </a:pathLst>
          </a:custGeom>
          <a:blipFill>
            <a:blip r:embed="rId2">
              <a:alphaModFix amt="55000"/>
            </a:blip>
            <a:stretch>
              <a:fillRect l="0" t="0" r="0" b="0"/>
            </a:stretch>
          </a:blipFill>
        </p:spPr>
      </p:sp>
      <p:sp>
        <p:nvSpPr>
          <p:cNvPr name="Freeform 6" id="6"/>
          <p:cNvSpPr/>
          <p:nvPr/>
        </p:nvSpPr>
        <p:spPr>
          <a:xfrm flipH="false" flipV="false" rot="-9088373">
            <a:off x="13019635" y="722772"/>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7" id="7"/>
          <p:cNvSpPr/>
          <p:nvPr/>
        </p:nvSpPr>
        <p:spPr>
          <a:xfrm flipH="false" flipV="false" rot="0">
            <a:off x="621310" y="774690"/>
            <a:ext cx="1617520" cy="1399829"/>
          </a:xfrm>
          <a:custGeom>
            <a:avLst/>
            <a:gdLst/>
            <a:ahLst/>
            <a:cxnLst/>
            <a:rect r="r" b="b" t="t" l="l"/>
            <a:pathLst>
              <a:path h="1399829" w="1617520">
                <a:moveTo>
                  <a:pt x="0" y="0"/>
                </a:moveTo>
                <a:lnTo>
                  <a:pt x="1617520" y="0"/>
                </a:lnTo>
                <a:lnTo>
                  <a:pt x="1617520" y="1399829"/>
                </a:lnTo>
                <a:lnTo>
                  <a:pt x="0" y="1399829"/>
                </a:lnTo>
                <a:lnTo>
                  <a:pt x="0" y="0"/>
                </a:lnTo>
                <a:close/>
              </a:path>
            </a:pathLst>
          </a:custGeom>
          <a:blipFill>
            <a:blip r:embed="rId3"/>
            <a:stretch>
              <a:fillRect l="0" t="0" r="0" b="0"/>
            </a:stretch>
          </a:blipFill>
        </p:spPr>
      </p:sp>
      <p:sp>
        <p:nvSpPr>
          <p:cNvPr name="Freeform 8" id="8"/>
          <p:cNvSpPr/>
          <p:nvPr/>
        </p:nvSpPr>
        <p:spPr>
          <a:xfrm flipH="false" flipV="false" rot="0">
            <a:off x="10915031" y="3093711"/>
            <a:ext cx="7058899" cy="6034858"/>
          </a:xfrm>
          <a:custGeom>
            <a:avLst/>
            <a:gdLst/>
            <a:ahLst/>
            <a:cxnLst/>
            <a:rect r="r" b="b" t="t" l="l"/>
            <a:pathLst>
              <a:path h="6034858" w="7058899">
                <a:moveTo>
                  <a:pt x="0" y="0"/>
                </a:moveTo>
                <a:lnTo>
                  <a:pt x="7058899" y="0"/>
                </a:lnTo>
                <a:lnTo>
                  <a:pt x="7058899" y="6034859"/>
                </a:lnTo>
                <a:lnTo>
                  <a:pt x="0" y="6034859"/>
                </a:lnTo>
                <a:lnTo>
                  <a:pt x="0" y="0"/>
                </a:lnTo>
                <a:close/>
              </a:path>
            </a:pathLst>
          </a:custGeom>
          <a:blipFill>
            <a:blip r:embed="rId4"/>
            <a:stretch>
              <a:fillRect l="-14159" t="0" r="-14159" b="0"/>
            </a:stretch>
          </a:blipFill>
        </p:spPr>
      </p:sp>
      <p:grpSp>
        <p:nvGrpSpPr>
          <p:cNvPr name="Group 9" id="9"/>
          <p:cNvGrpSpPr/>
          <p:nvPr/>
        </p:nvGrpSpPr>
        <p:grpSpPr>
          <a:xfrm rot="-10800000">
            <a:off x="250388" y="3093711"/>
            <a:ext cx="10384741" cy="2842644"/>
            <a:chOff x="0" y="0"/>
            <a:chExt cx="2051307" cy="561510"/>
          </a:xfrm>
        </p:grpSpPr>
        <p:sp>
          <p:nvSpPr>
            <p:cNvPr name="Freeform 10" id="10"/>
            <p:cNvSpPr/>
            <p:nvPr/>
          </p:nvSpPr>
          <p:spPr>
            <a:xfrm flipH="false" flipV="false" rot="0">
              <a:off x="0" y="0"/>
              <a:ext cx="2051307" cy="561510"/>
            </a:xfrm>
            <a:custGeom>
              <a:avLst/>
              <a:gdLst/>
              <a:ahLst/>
              <a:cxnLst/>
              <a:rect r="r" b="b" t="t" l="l"/>
              <a:pathLst>
                <a:path h="561510" w="2051307">
                  <a:moveTo>
                    <a:pt x="13978" y="0"/>
                  </a:moveTo>
                  <a:lnTo>
                    <a:pt x="1805838" y="0"/>
                  </a:lnTo>
                  <a:cubicBezTo>
                    <a:pt x="1956376" y="0"/>
                    <a:pt x="2051307" y="125698"/>
                    <a:pt x="2051307" y="280755"/>
                  </a:cubicBezTo>
                  <a:cubicBezTo>
                    <a:pt x="2051307" y="435812"/>
                    <a:pt x="1956376" y="561510"/>
                    <a:pt x="1805838" y="561510"/>
                  </a:cubicBezTo>
                  <a:lnTo>
                    <a:pt x="13978" y="561510"/>
                  </a:lnTo>
                  <a:cubicBezTo>
                    <a:pt x="6258" y="561510"/>
                    <a:pt x="0" y="555252"/>
                    <a:pt x="0" y="547532"/>
                  </a:cubicBezTo>
                  <a:lnTo>
                    <a:pt x="0" y="13978"/>
                  </a:lnTo>
                  <a:cubicBezTo>
                    <a:pt x="0" y="6258"/>
                    <a:pt x="6258" y="0"/>
                    <a:pt x="13978" y="0"/>
                  </a:cubicBezTo>
                  <a:close/>
                </a:path>
              </a:pathLst>
            </a:custGeom>
            <a:solidFill>
              <a:srgbClr val="5ED5E3"/>
            </a:solidFill>
          </p:spPr>
        </p:sp>
        <p:sp>
          <p:nvSpPr>
            <p:cNvPr name="TextBox 11" id="11"/>
            <p:cNvSpPr txBox="true"/>
            <p:nvPr/>
          </p:nvSpPr>
          <p:spPr>
            <a:xfrm>
              <a:off x="25400" y="-57150"/>
              <a:ext cx="1822707" cy="618660"/>
            </a:xfrm>
            <a:prstGeom prst="rect">
              <a:avLst/>
            </a:prstGeom>
          </p:spPr>
          <p:txBody>
            <a:bodyPr anchor="ctr" rtlCol="false" tIns="50800" lIns="50800" bIns="50800" rIns="50800"/>
            <a:lstStyle/>
            <a:p>
              <a:pPr algn="ctr">
                <a:lnSpc>
                  <a:spcPts val="2380"/>
                </a:lnSpc>
              </a:pPr>
            </a:p>
          </p:txBody>
        </p:sp>
      </p:grpSp>
      <p:grpSp>
        <p:nvGrpSpPr>
          <p:cNvPr name="Group 12" id="12"/>
          <p:cNvGrpSpPr/>
          <p:nvPr/>
        </p:nvGrpSpPr>
        <p:grpSpPr>
          <a:xfrm rot="-10800000">
            <a:off x="250388" y="6285925"/>
            <a:ext cx="10351779" cy="2842644"/>
            <a:chOff x="0" y="0"/>
            <a:chExt cx="2044796" cy="561510"/>
          </a:xfrm>
        </p:grpSpPr>
        <p:sp>
          <p:nvSpPr>
            <p:cNvPr name="Freeform 13" id="13"/>
            <p:cNvSpPr/>
            <p:nvPr/>
          </p:nvSpPr>
          <p:spPr>
            <a:xfrm flipH="false" flipV="false" rot="0">
              <a:off x="0" y="0"/>
              <a:ext cx="2044796" cy="561510"/>
            </a:xfrm>
            <a:custGeom>
              <a:avLst/>
              <a:gdLst/>
              <a:ahLst/>
              <a:cxnLst/>
              <a:rect r="r" b="b" t="t" l="l"/>
              <a:pathLst>
                <a:path h="561510" w="2044796">
                  <a:moveTo>
                    <a:pt x="14023" y="0"/>
                  </a:moveTo>
                  <a:lnTo>
                    <a:pt x="1799478" y="0"/>
                  </a:lnTo>
                  <a:cubicBezTo>
                    <a:pt x="1949865" y="0"/>
                    <a:pt x="2044796" y="125698"/>
                    <a:pt x="2044796" y="280755"/>
                  </a:cubicBezTo>
                  <a:cubicBezTo>
                    <a:pt x="2044796" y="435812"/>
                    <a:pt x="1949865" y="561510"/>
                    <a:pt x="1799478" y="561510"/>
                  </a:cubicBezTo>
                  <a:lnTo>
                    <a:pt x="14023" y="561510"/>
                  </a:lnTo>
                  <a:cubicBezTo>
                    <a:pt x="6278" y="561510"/>
                    <a:pt x="0" y="555232"/>
                    <a:pt x="0" y="547487"/>
                  </a:cubicBezTo>
                  <a:lnTo>
                    <a:pt x="0" y="14023"/>
                  </a:lnTo>
                  <a:cubicBezTo>
                    <a:pt x="0" y="6278"/>
                    <a:pt x="6278" y="0"/>
                    <a:pt x="14023" y="0"/>
                  </a:cubicBezTo>
                  <a:close/>
                </a:path>
              </a:pathLst>
            </a:custGeom>
            <a:solidFill>
              <a:srgbClr val="5ED5E3"/>
            </a:solidFill>
          </p:spPr>
        </p:sp>
        <p:sp>
          <p:nvSpPr>
            <p:cNvPr name="TextBox 14" id="14"/>
            <p:cNvSpPr txBox="true"/>
            <p:nvPr/>
          </p:nvSpPr>
          <p:spPr>
            <a:xfrm>
              <a:off x="25400" y="-57150"/>
              <a:ext cx="1816196" cy="618660"/>
            </a:xfrm>
            <a:prstGeom prst="rect">
              <a:avLst/>
            </a:prstGeom>
          </p:spPr>
          <p:txBody>
            <a:bodyPr anchor="ctr" rtlCol="false" tIns="50800" lIns="50800" bIns="50800" rIns="50800"/>
            <a:lstStyle/>
            <a:p>
              <a:pPr algn="ctr">
                <a:lnSpc>
                  <a:spcPts val="2380"/>
                </a:lnSpc>
              </a:pPr>
            </a:p>
          </p:txBody>
        </p:sp>
      </p:grpSp>
      <p:sp>
        <p:nvSpPr>
          <p:cNvPr name="Freeform 15" id="15"/>
          <p:cNvSpPr/>
          <p:nvPr/>
        </p:nvSpPr>
        <p:spPr>
          <a:xfrm flipH="false" flipV="false" rot="0">
            <a:off x="621310" y="3516121"/>
            <a:ext cx="1997825" cy="1997825"/>
          </a:xfrm>
          <a:custGeom>
            <a:avLst/>
            <a:gdLst/>
            <a:ahLst/>
            <a:cxnLst/>
            <a:rect r="r" b="b" t="t" l="l"/>
            <a:pathLst>
              <a:path h="1997825" w="1997825">
                <a:moveTo>
                  <a:pt x="0" y="0"/>
                </a:moveTo>
                <a:lnTo>
                  <a:pt x="1997826" y="0"/>
                </a:lnTo>
                <a:lnTo>
                  <a:pt x="1997826" y="1997825"/>
                </a:lnTo>
                <a:lnTo>
                  <a:pt x="0" y="19978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621310" y="6708335"/>
            <a:ext cx="1997825" cy="1997825"/>
          </a:xfrm>
          <a:custGeom>
            <a:avLst/>
            <a:gdLst/>
            <a:ahLst/>
            <a:cxnLst/>
            <a:rect r="r" b="b" t="t" l="l"/>
            <a:pathLst>
              <a:path h="1997825" w="1997825">
                <a:moveTo>
                  <a:pt x="0" y="0"/>
                </a:moveTo>
                <a:lnTo>
                  <a:pt x="1997826" y="0"/>
                </a:lnTo>
                <a:lnTo>
                  <a:pt x="1997826" y="1997825"/>
                </a:lnTo>
                <a:lnTo>
                  <a:pt x="0" y="19978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7" id="17"/>
          <p:cNvSpPr txBox="true"/>
          <p:nvPr/>
        </p:nvSpPr>
        <p:spPr>
          <a:xfrm rot="0">
            <a:off x="2387865" y="1101606"/>
            <a:ext cx="16494529" cy="1888998"/>
          </a:xfrm>
          <a:prstGeom prst="rect">
            <a:avLst/>
          </a:prstGeom>
        </p:spPr>
        <p:txBody>
          <a:bodyPr anchor="t" rtlCol="false" tIns="0" lIns="0" bIns="0" rIns="0">
            <a:spAutoFit/>
          </a:bodyPr>
          <a:lstStyle/>
          <a:p>
            <a:pPr algn="l">
              <a:lnSpc>
                <a:spcPts val="4730"/>
              </a:lnSpc>
            </a:pPr>
            <a:r>
              <a:rPr lang="en-US" sz="4149" b="true">
                <a:solidFill>
                  <a:srgbClr val="FDFF0E"/>
                </a:solidFill>
                <a:latin typeface="Arial MT Pro Bold"/>
                <a:ea typeface="Arial MT Pro Bold"/>
                <a:cs typeface="Arial MT Pro Bold"/>
                <a:sym typeface="Arial MT Pro Bold"/>
              </a:rPr>
              <a:t>What if we could break it down into 2 fundamental reasons people lose control?</a:t>
            </a:r>
          </a:p>
          <a:p>
            <a:pPr algn="l">
              <a:lnSpc>
                <a:spcPts val="4730"/>
              </a:lnSpc>
            </a:pPr>
          </a:p>
        </p:txBody>
      </p:sp>
      <p:sp>
        <p:nvSpPr>
          <p:cNvPr name="TextBox 18" id="18"/>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19" id="19"/>
          <p:cNvSpPr txBox="true"/>
          <p:nvPr/>
        </p:nvSpPr>
        <p:spPr>
          <a:xfrm rot="0">
            <a:off x="2811490" y="3282151"/>
            <a:ext cx="6140155" cy="605790"/>
          </a:xfrm>
          <a:prstGeom prst="rect">
            <a:avLst/>
          </a:prstGeom>
        </p:spPr>
        <p:txBody>
          <a:bodyPr anchor="t" rtlCol="false" tIns="0" lIns="0" bIns="0" rIns="0">
            <a:spAutoFit/>
          </a:bodyPr>
          <a:lstStyle/>
          <a:p>
            <a:pPr algn="l">
              <a:lnSpc>
                <a:spcPts val="4409"/>
              </a:lnSpc>
            </a:pPr>
            <a:r>
              <a:rPr lang="en-US" sz="3150" b="true">
                <a:solidFill>
                  <a:srgbClr val="000000"/>
                </a:solidFill>
                <a:latin typeface="Arial MT Pro Bold"/>
                <a:ea typeface="Arial MT Pro Bold"/>
                <a:cs typeface="Arial MT Pro Bold"/>
                <a:sym typeface="Arial MT Pro Bold"/>
              </a:rPr>
              <a:t>Communication...</a:t>
            </a:r>
          </a:p>
        </p:txBody>
      </p:sp>
      <p:sp>
        <p:nvSpPr>
          <p:cNvPr name="TextBox 20" id="20"/>
          <p:cNvSpPr txBox="true"/>
          <p:nvPr/>
        </p:nvSpPr>
        <p:spPr>
          <a:xfrm rot="0">
            <a:off x="2931999" y="6433929"/>
            <a:ext cx="6140155" cy="605790"/>
          </a:xfrm>
          <a:prstGeom prst="rect">
            <a:avLst/>
          </a:prstGeom>
        </p:spPr>
        <p:txBody>
          <a:bodyPr anchor="t" rtlCol="false" tIns="0" lIns="0" bIns="0" rIns="0">
            <a:spAutoFit/>
          </a:bodyPr>
          <a:lstStyle/>
          <a:p>
            <a:pPr algn="l">
              <a:lnSpc>
                <a:spcPts val="4409"/>
              </a:lnSpc>
            </a:pPr>
            <a:r>
              <a:rPr lang="en-US" sz="3150" b="true">
                <a:solidFill>
                  <a:srgbClr val="000000"/>
                </a:solidFill>
                <a:latin typeface="Arial MT Pro Bold"/>
                <a:ea typeface="Arial MT Pro Bold"/>
                <a:cs typeface="Arial MT Pro Bold"/>
                <a:sym typeface="Arial MT Pro Bold"/>
              </a:rPr>
              <a:t>Symptom of their illness...</a:t>
            </a:r>
          </a:p>
        </p:txBody>
      </p:sp>
      <p:sp>
        <p:nvSpPr>
          <p:cNvPr name="TextBox 21" id="21"/>
          <p:cNvSpPr txBox="true"/>
          <p:nvPr/>
        </p:nvSpPr>
        <p:spPr>
          <a:xfrm rot="0">
            <a:off x="2811490" y="3885172"/>
            <a:ext cx="7670168" cy="1628774"/>
          </a:xfrm>
          <a:prstGeom prst="rect">
            <a:avLst/>
          </a:prstGeom>
        </p:spPr>
        <p:txBody>
          <a:bodyPr anchor="t" rtlCol="false" tIns="0" lIns="0" bIns="0" rIns="0">
            <a:spAutoFit/>
          </a:bodyPr>
          <a:lstStyle/>
          <a:p>
            <a:pPr algn="l">
              <a:lnSpc>
                <a:spcPts val="3150"/>
              </a:lnSpc>
            </a:pPr>
            <a:r>
              <a:rPr lang="en-US" sz="2250">
                <a:solidFill>
                  <a:srgbClr val="000000"/>
                </a:solidFill>
                <a:latin typeface="Arial MT Pro"/>
                <a:ea typeface="Arial MT Pro"/>
                <a:cs typeface="Arial MT Pro"/>
                <a:sym typeface="Arial MT Pro"/>
              </a:rPr>
              <a:t>They cannot communicate effectively or develop the coping skills necessary for the communication process. Alternatively, they have learned poorly and behave in the only way they know to get attention or achieve their desires.</a:t>
            </a:r>
          </a:p>
        </p:txBody>
      </p:sp>
      <p:sp>
        <p:nvSpPr>
          <p:cNvPr name="TextBox 22" id="22"/>
          <p:cNvSpPr txBox="true"/>
          <p:nvPr/>
        </p:nvSpPr>
        <p:spPr>
          <a:xfrm rot="0">
            <a:off x="2931999" y="7077386"/>
            <a:ext cx="7670168" cy="1628774"/>
          </a:xfrm>
          <a:prstGeom prst="rect">
            <a:avLst/>
          </a:prstGeom>
        </p:spPr>
        <p:txBody>
          <a:bodyPr anchor="t" rtlCol="false" tIns="0" lIns="0" bIns="0" rIns="0">
            <a:spAutoFit/>
          </a:bodyPr>
          <a:lstStyle/>
          <a:p>
            <a:pPr algn="l">
              <a:lnSpc>
                <a:spcPts val="3150"/>
              </a:lnSpc>
            </a:pPr>
            <a:r>
              <a:rPr lang="en-US" sz="2250">
                <a:solidFill>
                  <a:srgbClr val="000000"/>
                </a:solidFill>
                <a:latin typeface="Arial MT Pro"/>
                <a:ea typeface="Arial MT Pro"/>
                <a:cs typeface="Arial MT Pro"/>
                <a:sym typeface="Arial MT Pro"/>
              </a:rPr>
              <a:t>Drunk, on drugs, psychotic, low functioning, autistic, reaction to medications, dementia...something having to do with illness that would cause them to become aggressive or strike out because of it.</a:t>
            </a:r>
          </a:p>
        </p:txBody>
      </p:sp>
    </p:spTree>
  </p:cSld>
  <p:clrMapOvr>
    <a:masterClrMapping/>
  </p:clrMapOvr>
  <p:transition spd="fast">
    <p:circle/>
  </p:transition>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Freeform 5" id="5"/>
          <p:cNvSpPr/>
          <p:nvPr/>
        </p:nvSpPr>
        <p:spPr>
          <a:xfrm flipH="false" flipV="false" rot="0">
            <a:off x="764771" y="2349244"/>
            <a:ext cx="5079263" cy="5807000"/>
          </a:xfrm>
          <a:custGeom>
            <a:avLst/>
            <a:gdLst/>
            <a:ahLst/>
            <a:cxnLst/>
            <a:rect r="r" b="b" t="t" l="l"/>
            <a:pathLst>
              <a:path h="5807000" w="5079263">
                <a:moveTo>
                  <a:pt x="0" y="0"/>
                </a:moveTo>
                <a:lnTo>
                  <a:pt x="5079263" y="0"/>
                </a:lnTo>
                <a:lnTo>
                  <a:pt x="5079263" y="5807000"/>
                </a:lnTo>
                <a:lnTo>
                  <a:pt x="0" y="5807000"/>
                </a:lnTo>
                <a:lnTo>
                  <a:pt x="0" y="0"/>
                </a:lnTo>
                <a:close/>
              </a:path>
            </a:pathLst>
          </a:custGeom>
          <a:blipFill>
            <a:blip r:embed="rId4"/>
            <a:stretch>
              <a:fillRect l="-71335" t="0" r="0" b="0"/>
            </a:stretch>
          </a:blipFill>
        </p:spPr>
      </p:sp>
      <p:sp>
        <p:nvSpPr>
          <p:cNvPr name="TextBox 6" id="6"/>
          <p:cNvSpPr txBox="true"/>
          <p:nvPr/>
        </p:nvSpPr>
        <p:spPr>
          <a:xfrm rot="0">
            <a:off x="764771" y="1165261"/>
            <a:ext cx="14695123"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We are Always Communicating...</a:t>
            </a: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8" id="8"/>
          <p:cNvSpPr txBox="true"/>
          <p:nvPr/>
        </p:nvSpPr>
        <p:spPr>
          <a:xfrm rot="0">
            <a:off x="6195169" y="1772016"/>
            <a:ext cx="11458613" cy="7486284"/>
          </a:xfrm>
          <a:prstGeom prst="rect">
            <a:avLst/>
          </a:prstGeom>
        </p:spPr>
        <p:txBody>
          <a:bodyPr anchor="t" rtlCol="false" tIns="0" lIns="0" bIns="0" rIns="0">
            <a:spAutoFit/>
          </a:bodyPr>
          <a:lstStyle/>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Communication is often at the root of the conflict and the end result of success.</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Communication is irreversible.</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Communication is as much nonverbal as verbal.</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Communication is a step-by-step process.</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Effective Communication must be thought through.</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The most common obstacle to the success of any work is the need for more communication.</a:t>
            </a:r>
          </a:p>
          <a:p>
            <a:pPr algn="l">
              <a:lnSpc>
                <a:spcPts val="3937"/>
              </a:lnSpc>
            </a:pPr>
          </a:p>
        </p:txBody>
      </p:sp>
    </p:spTree>
  </p:cSld>
  <p:clrMapOvr>
    <a:masterClrMapping/>
  </p:clrMapOvr>
  <p:transition spd="fast">
    <p:circle/>
  </p:transition>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2926428" y="0"/>
            <a:ext cx="12098558" cy="10470294"/>
          </a:xfrm>
          <a:custGeom>
            <a:avLst/>
            <a:gdLst/>
            <a:ahLst/>
            <a:cxnLst/>
            <a:rect r="r" b="b" t="t" l="l"/>
            <a:pathLst>
              <a:path h="10470294" w="12098558">
                <a:moveTo>
                  <a:pt x="0" y="0"/>
                </a:moveTo>
                <a:lnTo>
                  <a:pt x="12098558" y="0"/>
                </a:lnTo>
                <a:lnTo>
                  <a:pt x="12098558" y="10470294"/>
                </a:lnTo>
                <a:lnTo>
                  <a:pt x="0" y="10470294"/>
                </a:lnTo>
                <a:lnTo>
                  <a:pt x="0" y="0"/>
                </a:lnTo>
                <a:close/>
              </a:path>
            </a:pathLst>
          </a:custGeom>
          <a:blipFill>
            <a:blip r:embed="rId2">
              <a:alphaModFix amt="31999"/>
            </a:blip>
            <a:stretch>
              <a:fillRect l="0" t="0" r="0" b="0"/>
            </a:stretch>
          </a:blipFill>
        </p:spPr>
      </p:sp>
      <p:sp>
        <p:nvSpPr>
          <p:cNvPr name="Freeform 3" id="3"/>
          <p:cNvSpPr/>
          <p:nvPr/>
        </p:nvSpPr>
        <p:spPr>
          <a:xfrm flipH="false" flipV="false" rot="-9088373">
            <a:off x="11992210" y="1055176"/>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9088373">
            <a:off x="-4559317" y="-389771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4">
              <a:alphaModFix amt="65999"/>
            </a:blip>
            <a:stretch>
              <a:fillRect l="0" t="0" r="0" b="0"/>
            </a:stretch>
          </a:blipFill>
        </p:spPr>
      </p:sp>
      <p:pic>
        <p:nvPicPr>
          <p:cNvPr name="Picture 5" id="5"/>
          <p:cNvPicPr>
            <a:picLocks noChangeAspect="true"/>
          </p:cNvPicPr>
          <p:nvPr/>
        </p:nvPicPr>
        <p:blipFill>
          <a:blip r:embed="rId5"/>
          <a:srcRect l="0" t="0" r="0" b="0"/>
          <a:stretch>
            <a:fillRect/>
          </a:stretch>
        </p:blipFill>
        <p:spPr>
          <a:xfrm flipH="false" flipV="false" rot="0">
            <a:off x="16774343" y="9387083"/>
            <a:ext cx="278501" cy="278501"/>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0">
            <a:off x="17252869" y="9387083"/>
            <a:ext cx="278501" cy="278501"/>
          </a:xfrm>
          <a:prstGeom prst="rect">
            <a:avLst/>
          </a:prstGeom>
        </p:spPr>
      </p:pic>
      <p:pic>
        <p:nvPicPr>
          <p:cNvPr name="Picture 7" id="7"/>
          <p:cNvPicPr>
            <a:picLocks noChangeAspect="true"/>
          </p:cNvPicPr>
          <p:nvPr/>
        </p:nvPicPr>
        <p:blipFill>
          <a:blip r:embed="rId5"/>
          <a:srcRect l="0" t="0" r="0" b="0"/>
          <a:stretch>
            <a:fillRect/>
          </a:stretch>
        </p:blipFill>
        <p:spPr>
          <a:xfrm flipH="false" flipV="false" rot="0">
            <a:off x="16294507" y="9387083"/>
            <a:ext cx="278501" cy="278501"/>
          </a:xfrm>
          <a:prstGeom prst="rect">
            <a:avLst/>
          </a:prstGeom>
        </p:spPr>
      </p:pic>
      <p:sp>
        <p:nvSpPr>
          <p:cNvPr name="Freeform 8" id="8"/>
          <p:cNvSpPr/>
          <p:nvPr/>
        </p:nvSpPr>
        <p:spPr>
          <a:xfrm flipH="false" flipV="false" rot="0">
            <a:off x="-545450" y="3778197"/>
            <a:ext cx="19042315" cy="4022689"/>
          </a:xfrm>
          <a:custGeom>
            <a:avLst/>
            <a:gdLst/>
            <a:ahLst/>
            <a:cxnLst/>
            <a:rect r="r" b="b" t="t" l="l"/>
            <a:pathLst>
              <a:path h="4022689" w="19042315">
                <a:moveTo>
                  <a:pt x="0" y="0"/>
                </a:moveTo>
                <a:lnTo>
                  <a:pt x="19042315" y="0"/>
                </a:lnTo>
                <a:lnTo>
                  <a:pt x="19042315" y="4022689"/>
                </a:lnTo>
                <a:lnTo>
                  <a:pt x="0" y="4022689"/>
                </a:lnTo>
                <a:lnTo>
                  <a:pt x="0" y="0"/>
                </a:lnTo>
                <a:close/>
              </a:path>
            </a:pathLst>
          </a:custGeom>
          <a:blipFill>
            <a:blip r:embed="rId6">
              <a:alphaModFix amt="68000"/>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5434020" y="4601988"/>
            <a:ext cx="14278576" cy="1852492"/>
          </a:xfrm>
          <a:prstGeom prst="rect">
            <a:avLst/>
          </a:prstGeom>
        </p:spPr>
        <p:txBody>
          <a:bodyPr anchor="t" rtlCol="false" tIns="0" lIns="0" bIns="0" rIns="0">
            <a:spAutoFit/>
          </a:bodyPr>
          <a:lstStyle/>
          <a:p>
            <a:pPr algn="l">
              <a:lnSpc>
                <a:spcPts val="11432"/>
              </a:lnSpc>
            </a:pPr>
            <a:r>
              <a:rPr lang="en-US" sz="11432" spc="-457">
                <a:solidFill>
                  <a:srgbClr val="FDFF0E"/>
                </a:solidFill>
                <a:latin typeface="Agrandir"/>
                <a:ea typeface="Agrandir"/>
                <a:cs typeface="Agrandir"/>
                <a:sym typeface="Agrandir"/>
              </a:rPr>
              <a:t>Thank You!</a:t>
            </a:r>
          </a:p>
        </p:txBody>
      </p:sp>
      <p:sp>
        <p:nvSpPr>
          <p:cNvPr name="TextBox 10" id="10"/>
          <p:cNvSpPr txBox="true"/>
          <p:nvPr/>
        </p:nvSpPr>
        <p:spPr>
          <a:xfrm rot="0">
            <a:off x="2479928" y="2352728"/>
            <a:ext cx="12991559" cy="1360353"/>
          </a:xfrm>
          <a:prstGeom prst="rect">
            <a:avLst/>
          </a:prstGeom>
        </p:spPr>
        <p:txBody>
          <a:bodyPr anchor="t" rtlCol="false" tIns="0" lIns="0" bIns="0" rIns="0">
            <a:spAutoFit/>
          </a:bodyPr>
          <a:lstStyle/>
          <a:p>
            <a:pPr algn="ctr">
              <a:lnSpc>
                <a:spcPts val="5344"/>
              </a:lnSpc>
            </a:pPr>
            <a:r>
              <a:rPr lang="en-US" sz="3817" spc="-152">
                <a:solidFill>
                  <a:srgbClr val="F6F6F6"/>
                </a:solidFill>
                <a:latin typeface="Poppins"/>
                <a:ea typeface="Poppins"/>
                <a:cs typeface="Poppins"/>
                <a:sym typeface="Poppins"/>
              </a:rPr>
              <a:t>Management of Assaultive Behavior (MAB) </a:t>
            </a:r>
          </a:p>
          <a:p>
            <a:pPr algn="ctr">
              <a:lnSpc>
                <a:spcPts val="5344"/>
              </a:lnSpc>
            </a:pPr>
            <a:r>
              <a:rPr lang="en-US" sz="3817" spc="-152">
                <a:solidFill>
                  <a:srgbClr val="F6F6F6"/>
                </a:solidFill>
                <a:latin typeface="Poppins"/>
                <a:ea typeface="Poppins"/>
                <a:cs typeface="Poppins"/>
                <a:sym typeface="Poppins"/>
              </a:rPr>
              <a:t>Workplace Violence Prevention Course...</a:t>
            </a:r>
          </a:p>
        </p:txBody>
      </p:sp>
      <p:sp>
        <p:nvSpPr>
          <p:cNvPr name="TextBox 11" id="11"/>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transition spd="fast">
    <p:circle/>
  </p:transition>
</p:sld>
</file>

<file path=ppt/slides/slide16.xml><?xml version="1.0" encoding="utf-8"?>
<p:sld xmlns:p="http://schemas.openxmlformats.org/presentationml/2006/main" xmlns:a="http://schemas.openxmlformats.org/drawingml/2006/main">
  <p:cSld>
    <p:bg>
      <p:bgPr>
        <a:solidFill>
          <a:srgbClr val="000000"/>
        </a:solidFill>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3544205" y="102073"/>
            <a:ext cx="12098558" cy="10470294"/>
          </a:xfrm>
          <a:custGeom>
            <a:avLst/>
            <a:gdLst/>
            <a:ahLst/>
            <a:cxnLst/>
            <a:rect r="r" b="b" t="t" l="l"/>
            <a:pathLst>
              <a:path h="10470294" w="12098558">
                <a:moveTo>
                  <a:pt x="0" y="0"/>
                </a:moveTo>
                <a:lnTo>
                  <a:pt x="12098558" y="0"/>
                </a:lnTo>
                <a:lnTo>
                  <a:pt x="12098558" y="10470293"/>
                </a:lnTo>
                <a:lnTo>
                  <a:pt x="0" y="10470293"/>
                </a:lnTo>
                <a:lnTo>
                  <a:pt x="0" y="0"/>
                </a:lnTo>
                <a:close/>
              </a:path>
            </a:pathLst>
          </a:custGeom>
          <a:blipFill>
            <a:blip r:embed="rId2">
              <a:alphaModFix amt="31999"/>
            </a:blip>
            <a:stretch>
              <a:fillRect l="0" t="0" r="0" b="0"/>
            </a:stretch>
          </a:blipFill>
        </p:spPr>
      </p:sp>
      <p:sp>
        <p:nvSpPr>
          <p:cNvPr name="Freeform 3" id="3"/>
          <p:cNvSpPr/>
          <p:nvPr/>
        </p:nvSpPr>
        <p:spPr>
          <a:xfrm flipH="false" flipV="false" rot="0">
            <a:off x="-545450" y="3778197"/>
            <a:ext cx="19042315" cy="4022689"/>
          </a:xfrm>
          <a:custGeom>
            <a:avLst/>
            <a:gdLst/>
            <a:ahLst/>
            <a:cxnLst/>
            <a:rect r="r" b="b" t="t" l="l"/>
            <a:pathLst>
              <a:path h="4022689" w="19042315">
                <a:moveTo>
                  <a:pt x="0" y="0"/>
                </a:moveTo>
                <a:lnTo>
                  <a:pt x="19042315" y="0"/>
                </a:lnTo>
                <a:lnTo>
                  <a:pt x="19042315" y="4022689"/>
                </a:lnTo>
                <a:lnTo>
                  <a:pt x="0" y="4022689"/>
                </a:lnTo>
                <a:lnTo>
                  <a:pt x="0" y="0"/>
                </a:lnTo>
                <a:close/>
              </a:path>
            </a:pathLst>
          </a:custGeom>
          <a:blipFill>
            <a:blip r:embed="rId3">
              <a:alphaModFix amt="68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9088373">
            <a:off x="10385970" y="523684"/>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5">
              <a:alphaModFix amt="65999"/>
            </a:blip>
            <a:stretch>
              <a:fillRect l="0" t="0" r="0" b="0"/>
            </a:stretch>
          </a:blipFill>
        </p:spPr>
      </p:sp>
      <p:sp>
        <p:nvSpPr>
          <p:cNvPr name="Freeform 5" id="5"/>
          <p:cNvSpPr/>
          <p:nvPr/>
        </p:nvSpPr>
        <p:spPr>
          <a:xfrm flipH="false" flipV="false" rot="-9088373">
            <a:off x="-3198604" y="-3196524"/>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6">
              <a:alphaModFix amt="65999"/>
            </a:blip>
            <a:stretch>
              <a:fillRect l="0" t="0" r="0" b="0"/>
            </a:stretch>
          </a:blipFill>
        </p:spPr>
      </p:sp>
      <p:pic>
        <p:nvPicPr>
          <p:cNvPr name="Picture 6" id="6"/>
          <p:cNvPicPr>
            <a:picLocks noChangeAspect="true"/>
          </p:cNvPicPr>
          <p:nvPr/>
        </p:nvPicPr>
        <p:blipFill>
          <a:blip r:embed="rId7"/>
          <a:srcRect l="0" t="0" r="0" b="0"/>
          <a:stretch>
            <a:fillRect/>
          </a:stretch>
        </p:blipFill>
        <p:spPr>
          <a:xfrm flipH="false" flipV="false" rot="0">
            <a:off x="16647803" y="9355832"/>
            <a:ext cx="278501" cy="278501"/>
          </a:xfrm>
          <a:prstGeom prst="rect">
            <a:avLst/>
          </a:prstGeom>
        </p:spPr>
      </p:pic>
      <p:pic>
        <p:nvPicPr>
          <p:cNvPr name="Picture 7" id="7"/>
          <p:cNvPicPr>
            <a:picLocks noChangeAspect="true"/>
          </p:cNvPicPr>
          <p:nvPr/>
        </p:nvPicPr>
        <p:blipFill>
          <a:blip r:embed="rId7"/>
          <a:srcRect l="0" t="0" r="0" b="0"/>
          <a:stretch>
            <a:fillRect/>
          </a:stretch>
        </p:blipFill>
        <p:spPr>
          <a:xfrm flipH="false" flipV="false" rot="0">
            <a:off x="17126329" y="9355832"/>
            <a:ext cx="278501" cy="278501"/>
          </a:xfrm>
          <a:prstGeom prst="rect">
            <a:avLst/>
          </a:prstGeom>
        </p:spPr>
      </p:pic>
      <p:pic>
        <p:nvPicPr>
          <p:cNvPr name="Picture 8" id="8"/>
          <p:cNvPicPr>
            <a:picLocks noChangeAspect="true"/>
          </p:cNvPicPr>
          <p:nvPr/>
        </p:nvPicPr>
        <p:blipFill>
          <a:blip r:embed="rId7"/>
          <a:srcRect l="0" t="0" r="0" b="0"/>
          <a:stretch>
            <a:fillRect/>
          </a:stretch>
        </p:blipFill>
        <p:spPr>
          <a:xfrm flipH="false" flipV="false" rot="0">
            <a:off x="16167967" y="9355832"/>
            <a:ext cx="278501" cy="278501"/>
          </a:xfrm>
          <a:prstGeom prst="rect">
            <a:avLst/>
          </a:prstGeom>
        </p:spPr>
      </p:pic>
      <p:sp>
        <p:nvSpPr>
          <p:cNvPr name="Freeform 9" id="9"/>
          <p:cNvSpPr/>
          <p:nvPr/>
        </p:nvSpPr>
        <p:spPr>
          <a:xfrm flipH="false" flipV="false" rot="0">
            <a:off x="7588305" y="4200267"/>
            <a:ext cx="5662273" cy="2604646"/>
          </a:xfrm>
          <a:custGeom>
            <a:avLst/>
            <a:gdLst/>
            <a:ahLst/>
            <a:cxnLst/>
            <a:rect r="r" b="b" t="t" l="l"/>
            <a:pathLst>
              <a:path h="2604646" w="5662273">
                <a:moveTo>
                  <a:pt x="0" y="0"/>
                </a:moveTo>
                <a:lnTo>
                  <a:pt x="5662273" y="0"/>
                </a:lnTo>
                <a:lnTo>
                  <a:pt x="5662273" y="2604645"/>
                </a:lnTo>
                <a:lnTo>
                  <a:pt x="0" y="260464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pic>
        <p:nvPicPr>
          <p:cNvPr name="Picture 10" id="10"/>
          <p:cNvPicPr>
            <a:picLocks noChangeAspect="true"/>
          </p:cNvPicPr>
          <p:nvPr/>
        </p:nvPicPr>
        <p:blipFill>
          <a:blip r:embed="rId10"/>
          <a:stretch>
            <a:fillRect/>
          </a:stretch>
        </p:blipFill>
        <p:spPr>
          <a:xfrm rot="0">
            <a:off x="10717089" y="4210247"/>
            <a:ext cx="2527781" cy="2527781"/>
          </a:xfrm>
          <a:prstGeom prst="rect">
            <a:avLst/>
          </a:prstGeom>
        </p:spPr>
      </p:pic>
      <p:sp>
        <p:nvSpPr>
          <p:cNvPr name="TextBox 11" id="11"/>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grpSp>
        <p:nvGrpSpPr>
          <p:cNvPr name="Group 12" id="12"/>
          <p:cNvGrpSpPr/>
          <p:nvPr/>
        </p:nvGrpSpPr>
        <p:grpSpPr>
          <a:xfrm rot="0">
            <a:off x="4725990" y="3726329"/>
            <a:ext cx="2652522" cy="3195809"/>
            <a:chOff x="0" y="0"/>
            <a:chExt cx="3536696" cy="4261079"/>
          </a:xfrm>
        </p:grpSpPr>
        <p:sp>
          <p:nvSpPr>
            <p:cNvPr name="Freeform 13" id="13"/>
            <p:cNvSpPr/>
            <p:nvPr/>
          </p:nvSpPr>
          <p:spPr>
            <a:xfrm flipH="false" flipV="false" rot="0">
              <a:off x="0" y="0"/>
              <a:ext cx="3536696" cy="4261079"/>
            </a:xfrm>
            <a:custGeom>
              <a:avLst/>
              <a:gdLst/>
              <a:ahLst/>
              <a:cxnLst/>
              <a:rect r="r" b="b" t="t" l="l"/>
              <a:pathLst>
                <a:path h="4261079" w="3536696">
                  <a:moveTo>
                    <a:pt x="0" y="0"/>
                  </a:moveTo>
                  <a:lnTo>
                    <a:pt x="3536696" y="0"/>
                  </a:lnTo>
                  <a:lnTo>
                    <a:pt x="3536696" y="4261079"/>
                  </a:lnTo>
                  <a:lnTo>
                    <a:pt x="0" y="4261079"/>
                  </a:lnTo>
                  <a:lnTo>
                    <a:pt x="0" y="0"/>
                  </a:lnTo>
                  <a:close/>
                </a:path>
              </a:pathLst>
            </a:custGeom>
            <a:blipFill>
              <a:blip r:embed="rId11"/>
              <a:stretch>
                <a:fillRect l="0" t="0" r="0" b="0"/>
              </a:stretch>
            </a:blipFill>
          </p:spPr>
        </p:sp>
        <p:sp>
          <p:nvSpPr>
            <p:cNvPr name="Freeform 14" id="14"/>
            <p:cNvSpPr/>
            <p:nvPr/>
          </p:nvSpPr>
          <p:spPr>
            <a:xfrm flipH="false" flipV="false" rot="0">
              <a:off x="860869" y="799774"/>
              <a:ext cx="1939818" cy="2386800"/>
            </a:xfrm>
            <a:custGeom>
              <a:avLst/>
              <a:gdLst/>
              <a:ahLst/>
              <a:cxnLst/>
              <a:rect r="r" b="b" t="t" l="l"/>
              <a:pathLst>
                <a:path h="2386800" w="1939818">
                  <a:moveTo>
                    <a:pt x="0" y="0"/>
                  </a:moveTo>
                  <a:lnTo>
                    <a:pt x="1939818" y="0"/>
                  </a:lnTo>
                  <a:lnTo>
                    <a:pt x="1939818" y="2386801"/>
                  </a:lnTo>
                  <a:lnTo>
                    <a:pt x="0" y="238680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sp>
        <p:nvSpPr>
          <p:cNvPr name="TextBox 15" id="15"/>
          <p:cNvSpPr txBox="true"/>
          <p:nvPr/>
        </p:nvSpPr>
        <p:spPr>
          <a:xfrm rot="0">
            <a:off x="3097704" y="6843700"/>
            <a:ext cx="12991559" cy="807269"/>
          </a:xfrm>
          <a:prstGeom prst="rect">
            <a:avLst/>
          </a:prstGeom>
        </p:spPr>
        <p:txBody>
          <a:bodyPr anchor="t" rtlCol="false" tIns="0" lIns="0" bIns="0" rIns="0">
            <a:spAutoFit/>
          </a:bodyPr>
          <a:lstStyle/>
          <a:p>
            <a:pPr algn="ctr">
              <a:lnSpc>
                <a:spcPts val="5904"/>
              </a:lnSpc>
            </a:pPr>
            <a:r>
              <a:rPr lang="en-US" sz="4217" spc="-168">
                <a:solidFill>
                  <a:srgbClr val="F6F6F6"/>
                </a:solidFill>
                <a:latin typeface="Arial MT Pro"/>
                <a:ea typeface="Arial MT Pro"/>
                <a:cs typeface="Arial MT Pro"/>
                <a:sym typeface="Arial MT Pro"/>
              </a:rPr>
              <a:t>M1 Basic MAB: Book Three - Student Guide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75712" r="0" b="-75712"/>
            </a:stretch>
          </a:blipFill>
        </p:spPr>
      </p:sp>
      <p:grpSp>
        <p:nvGrpSpPr>
          <p:cNvPr name="Group 3" id="3"/>
          <p:cNvGrpSpPr/>
          <p:nvPr/>
        </p:nvGrpSpPr>
        <p:grpSpPr>
          <a:xfrm rot="0">
            <a:off x="-96836" y="-518761"/>
            <a:ext cx="4754847" cy="10805761"/>
            <a:chOff x="0" y="0"/>
            <a:chExt cx="3093720" cy="7030720"/>
          </a:xfrm>
        </p:grpSpPr>
        <p:sp>
          <p:nvSpPr>
            <p:cNvPr name="Freeform 4" id="4"/>
            <p:cNvSpPr/>
            <p:nvPr/>
          </p:nvSpPr>
          <p:spPr>
            <a:xfrm flipH="false" flipV="false" rot="0">
              <a:off x="0" y="0"/>
              <a:ext cx="3093720" cy="7030720"/>
            </a:xfrm>
            <a:custGeom>
              <a:avLst/>
              <a:gdLst/>
              <a:ahLst/>
              <a:cxnLst/>
              <a:rect r="r" b="b" t="t" l="l"/>
              <a:pathLst>
                <a:path h="7030720" w="3093720">
                  <a:moveTo>
                    <a:pt x="0" y="0"/>
                  </a:moveTo>
                  <a:lnTo>
                    <a:pt x="2293620" y="0"/>
                  </a:lnTo>
                  <a:cubicBezTo>
                    <a:pt x="2735580" y="0"/>
                    <a:pt x="3093720" y="358140"/>
                    <a:pt x="3093720" y="800100"/>
                  </a:cubicBezTo>
                  <a:lnTo>
                    <a:pt x="3093720" y="7030720"/>
                  </a:lnTo>
                  <a:lnTo>
                    <a:pt x="0" y="7030720"/>
                  </a:lnTo>
                  <a:lnTo>
                    <a:pt x="0" y="0"/>
                  </a:lnTo>
                  <a:close/>
                </a:path>
              </a:pathLst>
            </a:custGeom>
            <a:blipFill>
              <a:blip r:embed="rId3"/>
              <a:stretch>
                <a:fillRect l="-101524" t="0" r="-145597" b="-1956"/>
              </a:stretch>
            </a:blipFill>
          </p:spPr>
        </p:sp>
      </p:grpSp>
      <p:sp>
        <p:nvSpPr>
          <p:cNvPr name="Freeform 5" id="5"/>
          <p:cNvSpPr/>
          <p:nvPr/>
        </p:nvSpPr>
        <p:spPr>
          <a:xfrm flipH="false" flipV="false" rot="-9088373">
            <a:off x="9432441" y="2287014"/>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4">
              <a:alphaModFix amt="65999"/>
            </a:blip>
            <a:stretch>
              <a:fillRect l="0" t="0" r="0" b="0"/>
            </a:stretch>
          </a:blipFill>
        </p:spPr>
      </p:sp>
      <p:sp>
        <p:nvSpPr>
          <p:cNvPr name="Freeform 6" id="6"/>
          <p:cNvSpPr/>
          <p:nvPr/>
        </p:nvSpPr>
        <p:spPr>
          <a:xfrm flipH="false" flipV="false" rot="0">
            <a:off x="6894464" y="0"/>
            <a:ext cx="12098558" cy="10470294"/>
          </a:xfrm>
          <a:custGeom>
            <a:avLst/>
            <a:gdLst/>
            <a:ahLst/>
            <a:cxnLst/>
            <a:rect r="r" b="b" t="t" l="l"/>
            <a:pathLst>
              <a:path h="10470294" w="12098558">
                <a:moveTo>
                  <a:pt x="0" y="0"/>
                </a:moveTo>
                <a:lnTo>
                  <a:pt x="12098558" y="0"/>
                </a:lnTo>
                <a:lnTo>
                  <a:pt x="12098558" y="10470294"/>
                </a:lnTo>
                <a:lnTo>
                  <a:pt x="0" y="10470294"/>
                </a:lnTo>
                <a:lnTo>
                  <a:pt x="0" y="0"/>
                </a:lnTo>
                <a:close/>
              </a:path>
            </a:pathLst>
          </a:custGeom>
          <a:blipFill>
            <a:blip r:embed="rId5">
              <a:alphaModFix amt="31999"/>
            </a:blip>
            <a:stretch>
              <a:fillRect l="0" t="0" r="0" b="0"/>
            </a:stretch>
          </a:blipFill>
        </p:spPr>
      </p:sp>
      <p:sp>
        <p:nvSpPr>
          <p:cNvPr name="TextBox 7" id="7"/>
          <p:cNvSpPr txBox="true"/>
          <p:nvPr/>
        </p:nvSpPr>
        <p:spPr>
          <a:xfrm rot="0">
            <a:off x="5691436" y="3606146"/>
            <a:ext cx="10438809" cy="6179820"/>
          </a:xfrm>
          <a:prstGeom prst="rect">
            <a:avLst/>
          </a:prstGeom>
        </p:spPr>
        <p:txBody>
          <a:bodyPr anchor="t" rtlCol="false" tIns="0" lIns="0" bIns="0" rIns="0">
            <a:spAutoFit/>
          </a:bodyPr>
          <a:lstStyle/>
          <a:p>
            <a:pPr algn="l">
              <a:lnSpc>
                <a:spcPts val="8250"/>
              </a:lnSpc>
            </a:pPr>
            <a:r>
              <a:rPr lang="en-US" sz="3300" spc="-132">
                <a:solidFill>
                  <a:srgbClr val="D8D8D8"/>
                </a:solidFill>
                <a:latin typeface="Poppins"/>
                <a:ea typeface="Poppins"/>
                <a:cs typeface="Poppins"/>
                <a:sym typeface="Poppins"/>
              </a:rPr>
              <a:t>The Fundamental Reasons Why People Lose Control</a:t>
            </a:r>
          </a:p>
          <a:p>
            <a:pPr algn="l">
              <a:lnSpc>
                <a:spcPts val="8250"/>
              </a:lnSpc>
            </a:pPr>
            <a:r>
              <a:rPr lang="en-US" sz="3300" spc="-132">
                <a:solidFill>
                  <a:srgbClr val="D8D8D8"/>
                </a:solidFill>
                <a:latin typeface="Poppins"/>
                <a:ea typeface="Poppins"/>
                <a:cs typeface="Poppins"/>
                <a:sym typeface="Poppins"/>
              </a:rPr>
              <a:t>A Choice we Make...</a:t>
            </a:r>
          </a:p>
          <a:p>
            <a:pPr algn="l">
              <a:lnSpc>
                <a:spcPts val="8250"/>
              </a:lnSpc>
            </a:pPr>
            <a:r>
              <a:rPr lang="en-US" sz="3300" spc="-132">
                <a:solidFill>
                  <a:srgbClr val="D8D8D8"/>
                </a:solidFill>
                <a:latin typeface="Poppins"/>
                <a:ea typeface="Poppins"/>
                <a:cs typeface="Poppins"/>
                <a:sym typeface="Poppins"/>
              </a:rPr>
              <a:t>2 Fundamental Reasons</a:t>
            </a:r>
          </a:p>
          <a:p>
            <a:pPr algn="l">
              <a:lnSpc>
                <a:spcPts val="8250"/>
              </a:lnSpc>
            </a:pPr>
            <a:r>
              <a:rPr lang="en-US" sz="3300" spc="-132">
                <a:solidFill>
                  <a:srgbClr val="D8D8D8"/>
                </a:solidFill>
                <a:latin typeface="Poppins"/>
                <a:ea typeface="Poppins"/>
                <a:cs typeface="Poppins"/>
                <a:sym typeface="Poppins"/>
              </a:rPr>
              <a:t>We are Always Communicating</a:t>
            </a:r>
          </a:p>
          <a:p>
            <a:pPr algn="l">
              <a:lnSpc>
                <a:spcPts val="8250"/>
              </a:lnSpc>
            </a:pPr>
          </a:p>
          <a:p>
            <a:pPr algn="l">
              <a:lnSpc>
                <a:spcPts val="8250"/>
              </a:lnSpc>
            </a:pPr>
          </a:p>
        </p:txBody>
      </p:sp>
      <p:sp>
        <p:nvSpPr>
          <p:cNvPr name="TextBox 8" id="8"/>
          <p:cNvSpPr txBox="true"/>
          <p:nvPr/>
        </p:nvSpPr>
        <p:spPr>
          <a:xfrm rot="0">
            <a:off x="4929676" y="3569828"/>
            <a:ext cx="635923" cy="5132070"/>
          </a:xfrm>
          <a:prstGeom prst="rect">
            <a:avLst/>
          </a:prstGeom>
        </p:spPr>
        <p:txBody>
          <a:bodyPr anchor="t" rtlCol="false" tIns="0" lIns="0" bIns="0" rIns="0">
            <a:spAutoFit/>
          </a:bodyPr>
          <a:lstStyle/>
          <a:p>
            <a:pPr algn="l">
              <a:lnSpc>
                <a:spcPts val="8250"/>
              </a:lnSpc>
            </a:pPr>
            <a:r>
              <a:rPr lang="en-US" sz="3300" spc="-132">
                <a:solidFill>
                  <a:srgbClr val="FDFF0E"/>
                </a:solidFill>
                <a:latin typeface="Poppins"/>
                <a:ea typeface="Poppins"/>
                <a:cs typeface="Poppins"/>
                <a:sym typeface="Poppins"/>
              </a:rPr>
              <a:t>1. </a:t>
            </a:r>
          </a:p>
          <a:p>
            <a:pPr algn="l">
              <a:lnSpc>
                <a:spcPts val="8250"/>
              </a:lnSpc>
            </a:pPr>
            <a:r>
              <a:rPr lang="en-US" sz="3300" spc="-132">
                <a:solidFill>
                  <a:srgbClr val="FDFF0E"/>
                </a:solidFill>
                <a:latin typeface="Poppins"/>
                <a:ea typeface="Poppins"/>
                <a:cs typeface="Poppins"/>
                <a:sym typeface="Poppins"/>
              </a:rPr>
              <a:t>2.</a:t>
            </a:r>
          </a:p>
          <a:p>
            <a:pPr algn="l">
              <a:lnSpc>
                <a:spcPts val="8250"/>
              </a:lnSpc>
            </a:pPr>
            <a:r>
              <a:rPr lang="en-US" sz="3300" spc="-132">
                <a:solidFill>
                  <a:srgbClr val="FDFF0E"/>
                </a:solidFill>
                <a:latin typeface="Poppins"/>
                <a:ea typeface="Poppins"/>
                <a:cs typeface="Poppins"/>
                <a:sym typeface="Poppins"/>
              </a:rPr>
              <a:t>3.</a:t>
            </a:r>
          </a:p>
          <a:p>
            <a:pPr algn="l">
              <a:lnSpc>
                <a:spcPts val="8250"/>
              </a:lnSpc>
            </a:pPr>
            <a:r>
              <a:rPr lang="en-US" sz="3300" spc="-132">
                <a:solidFill>
                  <a:srgbClr val="FDFF0E"/>
                </a:solidFill>
                <a:latin typeface="Poppins"/>
                <a:ea typeface="Poppins"/>
                <a:cs typeface="Poppins"/>
                <a:sym typeface="Poppins"/>
              </a:rPr>
              <a:t>4.</a:t>
            </a:r>
          </a:p>
          <a:p>
            <a:pPr algn="l">
              <a:lnSpc>
                <a:spcPts val="8250"/>
              </a:lnSpc>
            </a:pPr>
          </a:p>
        </p:txBody>
      </p:sp>
      <p:sp>
        <p:nvSpPr>
          <p:cNvPr name="AutoShape 9" id="9"/>
          <p:cNvSpPr/>
          <p:nvPr/>
        </p:nvSpPr>
        <p:spPr>
          <a:xfrm flipV="true">
            <a:off x="4851693" y="6915130"/>
            <a:ext cx="10308634" cy="0"/>
          </a:xfrm>
          <a:prstGeom prst="line">
            <a:avLst/>
          </a:prstGeom>
          <a:ln cap="flat" w="19050">
            <a:solidFill>
              <a:srgbClr val="37B594"/>
            </a:solidFill>
            <a:prstDash val="solid"/>
            <a:headEnd type="none" len="sm" w="sm"/>
            <a:tailEnd type="none" len="sm" w="sm"/>
          </a:ln>
        </p:spPr>
      </p:sp>
      <p:sp>
        <p:nvSpPr>
          <p:cNvPr name="Freeform 10" id="10"/>
          <p:cNvSpPr/>
          <p:nvPr/>
        </p:nvSpPr>
        <p:spPr>
          <a:xfrm flipH="false" flipV="false" rot="0">
            <a:off x="16746793" y="9083930"/>
            <a:ext cx="446388" cy="348740"/>
          </a:xfrm>
          <a:custGeom>
            <a:avLst/>
            <a:gdLst/>
            <a:ahLst/>
            <a:cxnLst/>
            <a:rect r="r" b="b" t="t" l="l"/>
            <a:pathLst>
              <a:path h="348740" w="446388">
                <a:moveTo>
                  <a:pt x="0" y="0"/>
                </a:moveTo>
                <a:lnTo>
                  <a:pt x="446388" y="0"/>
                </a:lnTo>
                <a:lnTo>
                  <a:pt x="446388" y="348740"/>
                </a:lnTo>
                <a:lnTo>
                  <a:pt x="0" y="3487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9525" y="209550"/>
            <a:ext cx="2411675" cy="2087104"/>
          </a:xfrm>
          <a:custGeom>
            <a:avLst/>
            <a:gdLst/>
            <a:ahLst/>
            <a:cxnLst/>
            <a:rect r="r" b="b" t="t" l="l"/>
            <a:pathLst>
              <a:path h="2087104" w="2411675">
                <a:moveTo>
                  <a:pt x="0" y="0"/>
                </a:moveTo>
                <a:lnTo>
                  <a:pt x="2411675" y="0"/>
                </a:lnTo>
                <a:lnTo>
                  <a:pt x="2411675" y="2087104"/>
                </a:lnTo>
                <a:lnTo>
                  <a:pt x="0" y="2087104"/>
                </a:lnTo>
                <a:lnTo>
                  <a:pt x="0" y="0"/>
                </a:lnTo>
                <a:close/>
              </a:path>
            </a:pathLst>
          </a:custGeom>
          <a:blipFill>
            <a:blip r:embed="rId5"/>
            <a:stretch>
              <a:fillRect l="0" t="0" r="0" b="0"/>
            </a:stretch>
          </a:blipFill>
        </p:spPr>
      </p:sp>
      <p:sp>
        <p:nvSpPr>
          <p:cNvPr name="TextBox 12" id="12"/>
          <p:cNvSpPr txBox="true"/>
          <p:nvPr/>
        </p:nvSpPr>
        <p:spPr>
          <a:xfrm rot="0">
            <a:off x="4851693" y="1525879"/>
            <a:ext cx="12118294" cy="1547802"/>
          </a:xfrm>
          <a:prstGeom prst="rect">
            <a:avLst/>
          </a:prstGeom>
        </p:spPr>
        <p:txBody>
          <a:bodyPr anchor="t" rtlCol="false" tIns="0" lIns="0" bIns="0" rIns="0">
            <a:spAutoFit/>
          </a:bodyPr>
          <a:lstStyle/>
          <a:p>
            <a:pPr algn="l">
              <a:lnSpc>
                <a:spcPts val="9584"/>
              </a:lnSpc>
            </a:pPr>
            <a:r>
              <a:rPr lang="en-US" sz="9584" spc="-383">
                <a:solidFill>
                  <a:srgbClr val="FDFF0E"/>
                </a:solidFill>
                <a:latin typeface="Agrandir"/>
                <a:ea typeface="Agrandir"/>
                <a:cs typeface="Agrandir"/>
                <a:sym typeface="Agrandir"/>
              </a:rPr>
              <a:t>Topics...</a:t>
            </a:r>
          </a:p>
        </p:txBody>
      </p:sp>
      <p:sp>
        <p:nvSpPr>
          <p:cNvPr name="AutoShape 13" id="13"/>
          <p:cNvSpPr/>
          <p:nvPr/>
        </p:nvSpPr>
        <p:spPr>
          <a:xfrm flipV="true">
            <a:off x="4851693" y="4817444"/>
            <a:ext cx="10308634" cy="0"/>
          </a:xfrm>
          <a:prstGeom prst="line">
            <a:avLst/>
          </a:prstGeom>
          <a:ln cap="flat" w="19050">
            <a:solidFill>
              <a:srgbClr val="37B594"/>
            </a:solidFill>
            <a:prstDash val="solid"/>
            <a:headEnd type="none" len="sm" w="sm"/>
            <a:tailEnd type="none" len="sm" w="sm"/>
          </a:ln>
        </p:spPr>
      </p:sp>
      <p:sp>
        <p:nvSpPr>
          <p:cNvPr name="AutoShape 14" id="14"/>
          <p:cNvSpPr/>
          <p:nvPr/>
        </p:nvSpPr>
        <p:spPr>
          <a:xfrm flipV="true">
            <a:off x="4851693" y="5866287"/>
            <a:ext cx="10308634" cy="0"/>
          </a:xfrm>
          <a:prstGeom prst="line">
            <a:avLst/>
          </a:prstGeom>
          <a:ln cap="flat" w="19050">
            <a:solidFill>
              <a:srgbClr val="37B594"/>
            </a:solidFill>
            <a:prstDash val="solid"/>
            <a:headEnd type="none" len="sm" w="sm"/>
            <a:tailEnd type="none" len="sm" w="sm"/>
          </a:ln>
        </p:spPr>
      </p:sp>
      <p:sp>
        <p:nvSpPr>
          <p:cNvPr name="TextBox 15" id="15"/>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9088373">
            <a:off x="12807736" y="-7125800"/>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3" id="3"/>
          <p:cNvSpPr/>
          <p:nvPr/>
        </p:nvSpPr>
        <p:spPr>
          <a:xfrm flipH="false" flipV="false" rot="-9088373">
            <a:off x="-1032001" y="-33975"/>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3">
              <a:alphaModFix amt="65999"/>
            </a:blip>
            <a:stretch>
              <a:fillRect l="0" t="0" r="0" b="0"/>
            </a:stretch>
          </a:blipFill>
        </p:spPr>
      </p:sp>
      <p:pic>
        <p:nvPicPr>
          <p:cNvPr name="Picture 4" id="4"/>
          <p:cNvPicPr>
            <a:picLocks noChangeAspect="true"/>
          </p:cNvPicPr>
          <p:nvPr/>
        </p:nvPicPr>
        <p:blipFill>
          <a:blip r:embed="rId4"/>
          <a:stretch>
            <a:fillRect/>
          </a:stretch>
        </p:blipFill>
        <p:spPr>
          <a:xfrm rot="0">
            <a:off x="1200170" y="9180544"/>
            <a:ext cx="933068" cy="933068"/>
          </a:xfrm>
          <a:prstGeom prst="rect">
            <a:avLst/>
          </a:prstGeom>
        </p:spPr>
      </p:pic>
      <p:grpSp>
        <p:nvGrpSpPr>
          <p:cNvPr name="Group 5" id="5"/>
          <p:cNvGrpSpPr/>
          <p:nvPr/>
        </p:nvGrpSpPr>
        <p:grpSpPr>
          <a:xfrm rot="0">
            <a:off x="373113" y="8939845"/>
            <a:ext cx="2299056" cy="1096012"/>
            <a:chOff x="0" y="0"/>
            <a:chExt cx="3065408" cy="1461350"/>
          </a:xfrm>
        </p:grpSpPr>
        <p:sp>
          <p:nvSpPr>
            <p:cNvPr name="Freeform 6" id="6"/>
            <p:cNvSpPr/>
            <p:nvPr/>
          </p:nvSpPr>
          <p:spPr>
            <a:xfrm flipH="false" flipV="false" rot="0">
              <a:off x="0" y="428039"/>
              <a:ext cx="2246327" cy="1033311"/>
            </a:xfrm>
            <a:custGeom>
              <a:avLst/>
              <a:gdLst/>
              <a:ahLst/>
              <a:cxnLst/>
              <a:rect r="r" b="b" t="t" l="l"/>
              <a:pathLst>
                <a:path h="1033311" w="2246327">
                  <a:moveTo>
                    <a:pt x="0" y="0"/>
                  </a:moveTo>
                  <a:lnTo>
                    <a:pt x="2246327" y="0"/>
                  </a:lnTo>
                  <a:lnTo>
                    <a:pt x="2246327" y="1033311"/>
                  </a:lnTo>
                  <a:lnTo>
                    <a:pt x="0" y="103331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0" y="-38100"/>
              <a:ext cx="3065408" cy="301984"/>
            </a:xfrm>
            <a:prstGeom prst="rect">
              <a:avLst/>
            </a:prstGeom>
          </p:spPr>
          <p:txBody>
            <a:bodyPr anchor="t" rtlCol="false" tIns="0" lIns="0" bIns="0" rIns="0">
              <a:spAutoFit/>
            </a:bodyPr>
            <a:lstStyle/>
            <a:p>
              <a:pPr algn="l">
                <a:lnSpc>
                  <a:spcPts val="1821"/>
                </a:lnSpc>
              </a:pPr>
              <a:r>
                <a:rPr lang="en-US" sz="1300" i="true" spc="222">
                  <a:solidFill>
                    <a:srgbClr val="F6F6F6"/>
                  </a:solidFill>
                  <a:latin typeface="Poppins Italics"/>
                  <a:ea typeface="Poppins Italics"/>
                  <a:cs typeface="Poppins Italics"/>
                  <a:sym typeface="Poppins Italics"/>
                </a:rPr>
                <a:t>Topic Handouts</a:t>
              </a:r>
            </a:p>
          </p:txBody>
        </p:sp>
      </p:grpSp>
      <p:pic>
        <p:nvPicPr>
          <p:cNvPr name="Picture 8" id="8"/>
          <p:cNvPicPr>
            <a:picLocks noChangeAspect="true"/>
          </p:cNvPicPr>
          <p:nvPr/>
        </p:nvPicPr>
        <p:blipFill>
          <a:blip r:embed="rId7"/>
          <a:srcRect l="0" t="0" r="0" b="0"/>
          <a:stretch>
            <a:fillRect/>
          </a:stretch>
        </p:blipFill>
        <p:spPr>
          <a:xfrm flipH="false" flipV="false" rot="0">
            <a:off x="16853809" y="9461239"/>
            <a:ext cx="278501" cy="278501"/>
          </a:xfrm>
          <a:prstGeom prst="rect">
            <a:avLst/>
          </a:prstGeom>
        </p:spPr>
      </p:pic>
      <p:pic>
        <p:nvPicPr>
          <p:cNvPr name="Picture 9" id="9"/>
          <p:cNvPicPr>
            <a:picLocks noChangeAspect="true"/>
          </p:cNvPicPr>
          <p:nvPr/>
        </p:nvPicPr>
        <p:blipFill>
          <a:blip r:embed="rId7"/>
          <a:srcRect l="0" t="0" r="0" b="0"/>
          <a:stretch>
            <a:fillRect/>
          </a:stretch>
        </p:blipFill>
        <p:spPr>
          <a:xfrm flipH="false" flipV="false" rot="0">
            <a:off x="16318190" y="9461239"/>
            <a:ext cx="278501" cy="278501"/>
          </a:xfrm>
          <a:prstGeom prst="rect">
            <a:avLst/>
          </a:prstGeom>
        </p:spPr>
      </p:pic>
      <p:pic>
        <p:nvPicPr>
          <p:cNvPr name="Picture 10" id="10"/>
          <p:cNvPicPr>
            <a:picLocks noChangeAspect="true"/>
          </p:cNvPicPr>
          <p:nvPr/>
        </p:nvPicPr>
        <p:blipFill>
          <a:blip r:embed="rId7"/>
          <a:srcRect l="0" t="0" r="0" b="0"/>
          <a:stretch>
            <a:fillRect/>
          </a:stretch>
        </p:blipFill>
        <p:spPr>
          <a:xfrm flipH="false" flipV="false" rot="0">
            <a:off x="17389485" y="9461239"/>
            <a:ext cx="278501" cy="278501"/>
          </a:xfrm>
          <a:prstGeom prst="rect">
            <a:avLst/>
          </a:prstGeom>
        </p:spPr>
      </p:pic>
      <p:sp>
        <p:nvSpPr>
          <p:cNvPr name="Freeform 11" id="11"/>
          <p:cNvSpPr/>
          <p:nvPr/>
        </p:nvSpPr>
        <p:spPr>
          <a:xfrm flipH="false" flipV="false" rot="0">
            <a:off x="2299611" y="0"/>
            <a:ext cx="13093010" cy="10287000"/>
          </a:xfrm>
          <a:custGeom>
            <a:avLst/>
            <a:gdLst/>
            <a:ahLst/>
            <a:cxnLst/>
            <a:rect r="r" b="b" t="t" l="l"/>
            <a:pathLst>
              <a:path h="10287000" w="13093010">
                <a:moveTo>
                  <a:pt x="0" y="0"/>
                </a:moveTo>
                <a:lnTo>
                  <a:pt x="13093010" y="0"/>
                </a:lnTo>
                <a:lnTo>
                  <a:pt x="13093010" y="10287000"/>
                </a:lnTo>
                <a:lnTo>
                  <a:pt x="0" y="10287000"/>
                </a:lnTo>
                <a:lnTo>
                  <a:pt x="0" y="0"/>
                </a:lnTo>
                <a:close/>
              </a:path>
            </a:pathLst>
          </a:custGeom>
          <a:blipFill>
            <a:blip r:embed="rId8"/>
            <a:stretch>
              <a:fillRect l="-1760" t="-3520" r="-3527" b="0"/>
            </a:stretch>
          </a:blipFill>
        </p:spPr>
      </p:sp>
      <p:sp>
        <p:nvSpPr>
          <p:cNvPr name="TextBox 12" id="12"/>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transition spd="fast">
    <p:push dir="l"/>
  </p:transition>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Freeform 5" id="5"/>
          <p:cNvSpPr/>
          <p:nvPr/>
        </p:nvSpPr>
        <p:spPr>
          <a:xfrm flipH="false" flipV="false" rot="0">
            <a:off x="764771" y="2304204"/>
            <a:ext cx="9256202" cy="6166944"/>
          </a:xfrm>
          <a:custGeom>
            <a:avLst/>
            <a:gdLst/>
            <a:ahLst/>
            <a:cxnLst/>
            <a:rect r="r" b="b" t="t" l="l"/>
            <a:pathLst>
              <a:path h="6166944" w="9256202">
                <a:moveTo>
                  <a:pt x="0" y="0"/>
                </a:moveTo>
                <a:lnTo>
                  <a:pt x="9256201" y="0"/>
                </a:lnTo>
                <a:lnTo>
                  <a:pt x="9256201" y="6166945"/>
                </a:lnTo>
                <a:lnTo>
                  <a:pt x="0" y="6166945"/>
                </a:lnTo>
                <a:lnTo>
                  <a:pt x="0" y="0"/>
                </a:lnTo>
                <a:close/>
              </a:path>
            </a:pathLst>
          </a:custGeom>
          <a:blipFill>
            <a:blip r:embed="rId4"/>
            <a:stretch>
              <a:fillRect l="0" t="0" r="0" b="0"/>
            </a:stretch>
          </a:blipFill>
        </p:spPr>
      </p:sp>
      <p:sp>
        <p:nvSpPr>
          <p:cNvPr name="TextBox 6" id="6"/>
          <p:cNvSpPr txBox="true"/>
          <p:nvPr/>
        </p:nvSpPr>
        <p:spPr>
          <a:xfrm rot="0">
            <a:off x="764771" y="1165261"/>
            <a:ext cx="14695123"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The fundamental reasons why people lose control</a:t>
            </a:r>
            <a:r>
              <a:rPr lang="en-US" sz="4149" b="true">
                <a:solidFill>
                  <a:srgbClr val="FDFF0E"/>
                </a:solidFill>
                <a:latin typeface="Arial MT Pro Bold"/>
                <a:ea typeface="Arial MT Pro Bold"/>
                <a:cs typeface="Arial MT Pro Bold"/>
                <a:sym typeface="Arial MT Pro Bold"/>
              </a:rPr>
              <a:t>...</a:t>
            </a: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8" id="8"/>
          <p:cNvSpPr txBox="true"/>
          <p:nvPr/>
        </p:nvSpPr>
        <p:spPr>
          <a:xfrm rot="0">
            <a:off x="10613828" y="2208954"/>
            <a:ext cx="7220113" cy="3028584"/>
          </a:xfrm>
          <a:prstGeom prst="rect">
            <a:avLst/>
          </a:prstGeom>
        </p:spPr>
        <p:txBody>
          <a:bodyPr anchor="t" rtlCol="false" tIns="0" lIns="0" bIns="0" rIns="0">
            <a:spAutoFit/>
          </a:bodyPr>
          <a:lstStyle/>
          <a:p>
            <a:pPr algn="l">
              <a:lnSpc>
                <a:spcPts val="3937"/>
              </a:lnSpc>
            </a:pPr>
            <a:r>
              <a:rPr lang="en-US" sz="3028">
                <a:solidFill>
                  <a:srgbClr val="FFFFFF"/>
                </a:solidFill>
                <a:latin typeface="Arial MT Pro"/>
                <a:ea typeface="Arial MT Pro"/>
                <a:cs typeface="Arial MT Pro"/>
                <a:sym typeface="Arial MT Pro"/>
              </a:rPr>
              <a:t>W</a:t>
            </a:r>
            <a:r>
              <a:rPr lang="en-US" sz="3028">
                <a:solidFill>
                  <a:srgbClr val="FFFFFF"/>
                </a:solidFill>
                <a:latin typeface="Arial MT Pro"/>
                <a:ea typeface="Arial MT Pro"/>
                <a:cs typeface="Arial MT Pro"/>
                <a:sym typeface="Arial MT Pro"/>
              </a:rPr>
              <a:t>elcome to this training on the two fundamental reasons why people lose control. Here we will learn how to recognize what is leading the escalation moments of conflict...</a:t>
            </a:r>
          </a:p>
          <a:p>
            <a:pPr algn="l">
              <a:lnSpc>
                <a:spcPts val="3937"/>
              </a:lnSpc>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Freeform 5" id="5"/>
          <p:cNvSpPr/>
          <p:nvPr/>
        </p:nvSpPr>
        <p:spPr>
          <a:xfrm flipH="false" flipV="false" rot="0">
            <a:off x="764771" y="2304204"/>
            <a:ext cx="9362872" cy="6249717"/>
          </a:xfrm>
          <a:custGeom>
            <a:avLst/>
            <a:gdLst/>
            <a:ahLst/>
            <a:cxnLst/>
            <a:rect r="r" b="b" t="t" l="l"/>
            <a:pathLst>
              <a:path h="6249717" w="9362872">
                <a:moveTo>
                  <a:pt x="0" y="0"/>
                </a:moveTo>
                <a:lnTo>
                  <a:pt x="9362871" y="0"/>
                </a:lnTo>
                <a:lnTo>
                  <a:pt x="9362871" y="6249717"/>
                </a:lnTo>
                <a:lnTo>
                  <a:pt x="0" y="6249717"/>
                </a:lnTo>
                <a:lnTo>
                  <a:pt x="0" y="0"/>
                </a:lnTo>
                <a:close/>
              </a:path>
            </a:pathLst>
          </a:custGeom>
          <a:blipFill>
            <a:blip r:embed="rId4"/>
            <a:stretch>
              <a:fillRect l="0" t="0" r="0" b="0"/>
            </a:stretch>
          </a:blipFill>
        </p:spPr>
      </p:sp>
      <p:sp>
        <p:nvSpPr>
          <p:cNvPr name="TextBox 6" id="6"/>
          <p:cNvSpPr txBox="true"/>
          <p:nvPr/>
        </p:nvSpPr>
        <p:spPr>
          <a:xfrm rot="0">
            <a:off x="764771" y="1165261"/>
            <a:ext cx="14695123"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Losing Control - When Anger Becomes Rage:</a:t>
            </a: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8" id="8"/>
          <p:cNvSpPr txBox="true"/>
          <p:nvPr/>
        </p:nvSpPr>
        <p:spPr>
          <a:xfrm rot="0">
            <a:off x="10613828" y="2208954"/>
            <a:ext cx="7220113" cy="6000384"/>
          </a:xfrm>
          <a:prstGeom prst="rect">
            <a:avLst/>
          </a:prstGeom>
        </p:spPr>
        <p:txBody>
          <a:bodyPr anchor="t" rtlCol="false" tIns="0" lIns="0" bIns="0" rIns="0">
            <a:spAutoFit/>
          </a:bodyPr>
          <a:lstStyle/>
          <a:p>
            <a:pPr algn="l">
              <a:lnSpc>
                <a:spcPts val="3937"/>
              </a:lnSpc>
            </a:pPr>
            <a:r>
              <a:rPr lang="en-US" sz="3028">
                <a:solidFill>
                  <a:srgbClr val="FFFFFF"/>
                </a:solidFill>
                <a:latin typeface="Arial MT Pro"/>
                <a:ea typeface="Arial MT Pro"/>
                <a:cs typeface="Arial MT Pro"/>
                <a:sym typeface="Arial MT Pro"/>
              </a:rPr>
              <a:t>Ang</a:t>
            </a:r>
            <a:r>
              <a:rPr lang="en-US" sz="3028">
                <a:solidFill>
                  <a:srgbClr val="FFFFFF"/>
                </a:solidFill>
                <a:latin typeface="Arial MT Pro"/>
                <a:ea typeface="Arial MT Pro"/>
                <a:cs typeface="Arial MT Pro"/>
                <a:sym typeface="Arial MT Pro"/>
              </a:rPr>
              <a:t>er isn’t always destructive. Like all other emotions, anger serves a purpose. However, a very fine line divides managed anger from rage.</a:t>
            </a:r>
          </a:p>
          <a:p>
            <a:pPr algn="l">
              <a:lnSpc>
                <a:spcPts val="3937"/>
              </a:lnSpc>
            </a:pPr>
          </a:p>
          <a:p>
            <a:pPr algn="l">
              <a:lnSpc>
                <a:spcPts val="3937"/>
              </a:lnSpc>
            </a:pPr>
            <a:r>
              <a:rPr lang="en-US" sz="3028">
                <a:solidFill>
                  <a:srgbClr val="FFFFFF"/>
                </a:solidFill>
                <a:latin typeface="Arial MT Pro"/>
                <a:ea typeface="Arial MT Pro"/>
                <a:cs typeface="Arial MT Pro"/>
                <a:sym typeface="Arial MT Pro"/>
              </a:rPr>
              <a:t>It is this second, more negative facet that we will discuss below: this is when we reveal the darkest side of ourselves. In this sense, when we get angry, we exhibit a voluntary reaction – and as such, an avoidable one – in response to extreme provocation.</a:t>
            </a:r>
          </a:p>
        </p:txBody>
      </p:sp>
    </p:spTree>
  </p:cSld>
  <p:clrMapOvr>
    <a:masterClrMapping/>
  </p:clrMapOvr>
  <p:transition spd="fast">
    <p:circle/>
  </p:transition>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Freeform 5" id="5"/>
          <p:cNvSpPr/>
          <p:nvPr/>
        </p:nvSpPr>
        <p:spPr>
          <a:xfrm flipH="false" flipV="false" rot="0">
            <a:off x="764771" y="2211247"/>
            <a:ext cx="9389995" cy="6619947"/>
          </a:xfrm>
          <a:custGeom>
            <a:avLst/>
            <a:gdLst/>
            <a:ahLst/>
            <a:cxnLst/>
            <a:rect r="r" b="b" t="t" l="l"/>
            <a:pathLst>
              <a:path h="6619947" w="9389995">
                <a:moveTo>
                  <a:pt x="0" y="0"/>
                </a:moveTo>
                <a:lnTo>
                  <a:pt x="9389995" y="0"/>
                </a:lnTo>
                <a:lnTo>
                  <a:pt x="9389995" y="6619947"/>
                </a:lnTo>
                <a:lnTo>
                  <a:pt x="0" y="6619947"/>
                </a:lnTo>
                <a:lnTo>
                  <a:pt x="0" y="0"/>
                </a:lnTo>
                <a:close/>
              </a:path>
            </a:pathLst>
          </a:custGeom>
          <a:blipFill>
            <a:blip r:embed="rId4"/>
            <a:stretch>
              <a:fillRect l="0" t="0" r="0" b="0"/>
            </a:stretch>
          </a:blipFill>
        </p:spPr>
      </p:sp>
      <p:sp>
        <p:nvSpPr>
          <p:cNvPr name="TextBox 6" id="6"/>
          <p:cNvSpPr txBox="true"/>
          <p:nvPr/>
        </p:nvSpPr>
        <p:spPr>
          <a:xfrm rot="0">
            <a:off x="764771" y="1165261"/>
            <a:ext cx="14695123"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Losing Control - When Anger Becomes Rage:</a:t>
            </a: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8" id="8"/>
          <p:cNvSpPr txBox="true"/>
          <p:nvPr/>
        </p:nvSpPr>
        <p:spPr>
          <a:xfrm rot="0">
            <a:off x="10613828" y="2208954"/>
            <a:ext cx="7220113" cy="3523884"/>
          </a:xfrm>
          <a:prstGeom prst="rect">
            <a:avLst/>
          </a:prstGeom>
        </p:spPr>
        <p:txBody>
          <a:bodyPr anchor="t" rtlCol="false" tIns="0" lIns="0" bIns="0" rIns="0">
            <a:spAutoFit/>
          </a:bodyPr>
          <a:lstStyle/>
          <a:p>
            <a:pPr algn="l">
              <a:lnSpc>
                <a:spcPts val="3937"/>
              </a:lnSpc>
            </a:pPr>
            <a:r>
              <a:rPr lang="en-US" sz="3028">
                <a:solidFill>
                  <a:srgbClr val="FFFFFF"/>
                </a:solidFill>
                <a:latin typeface="Arial MT Pro"/>
                <a:ea typeface="Arial MT Pro"/>
                <a:cs typeface="Arial MT Pro"/>
                <a:sym typeface="Arial MT Pro"/>
              </a:rPr>
              <a:t>Ang</a:t>
            </a:r>
            <a:r>
              <a:rPr lang="en-US" sz="3028">
                <a:solidFill>
                  <a:srgbClr val="FFFFFF"/>
                </a:solidFill>
                <a:latin typeface="Arial MT Pro"/>
                <a:ea typeface="Arial MT Pro"/>
                <a:cs typeface="Arial MT Pro"/>
                <a:sym typeface="Arial MT Pro"/>
              </a:rPr>
              <a:t>er becomes negative when it becomes toxic due to a lack of control we can exercise over it. </a:t>
            </a:r>
          </a:p>
          <a:p>
            <a:pPr algn="l">
              <a:lnSpc>
                <a:spcPts val="3937"/>
              </a:lnSpc>
            </a:pPr>
          </a:p>
          <a:p>
            <a:pPr algn="l">
              <a:lnSpc>
                <a:spcPts val="3937"/>
              </a:lnSpc>
            </a:pPr>
            <a:r>
              <a:rPr lang="en-US" sz="3028">
                <a:solidFill>
                  <a:srgbClr val="FFFFFF"/>
                </a:solidFill>
                <a:latin typeface="Arial MT Pro"/>
                <a:ea typeface="Arial MT Pro"/>
                <a:cs typeface="Arial MT Pro"/>
                <a:sym typeface="Arial MT Pro"/>
              </a:rPr>
              <a:t>When you stop having control and give this over to anger, the problems start: this feeling invades us and clouds our reason.</a:t>
            </a:r>
          </a:p>
        </p:txBody>
      </p:sp>
    </p:spTree>
  </p:cSld>
  <p:clrMapOvr>
    <a:masterClrMapping/>
  </p:clrMapOvr>
  <p:transition spd="fast">
    <p:circle/>
  </p:transition>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4265936" y="2789082"/>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1681977" y="-6625880"/>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2">
              <a:alphaModFix amt="65999"/>
            </a:blip>
            <a:stretch>
              <a:fillRect l="0" t="0" r="0" b="0"/>
            </a:stretch>
          </a:blipFill>
        </p:spPr>
      </p:sp>
      <p:sp>
        <p:nvSpPr>
          <p:cNvPr name="TextBox 4" id="4"/>
          <p:cNvSpPr txBox="true"/>
          <p:nvPr/>
        </p:nvSpPr>
        <p:spPr>
          <a:xfrm rot="0">
            <a:off x="5951187" y="2327915"/>
            <a:ext cx="17843728" cy="967106"/>
          </a:xfrm>
          <a:prstGeom prst="rect">
            <a:avLst/>
          </a:prstGeom>
        </p:spPr>
        <p:txBody>
          <a:bodyPr anchor="t" rtlCol="false" tIns="0" lIns="0" bIns="0" rIns="0">
            <a:spAutoFit/>
          </a:bodyPr>
          <a:lstStyle/>
          <a:p>
            <a:pPr algn="l">
              <a:lnSpc>
                <a:spcPts val="7069"/>
              </a:lnSpc>
            </a:pPr>
            <a:r>
              <a:rPr lang="en-US" sz="5049" b="true">
                <a:solidFill>
                  <a:srgbClr val="36FF00"/>
                </a:solidFill>
                <a:latin typeface="Arial MT Pro Bold"/>
                <a:ea typeface="Arial MT Pro Bold"/>
                <a:cs typeface="Arial MT Pro Bold"/>
                <a:sym typeface="Arial MT Pro Bold"/>
              </a:rPr>
              <a:t>A choice we make...</a:t>
            </a:r>
          </a:p>
        </p:txBody>
      </p:sp>
      <p:sp>
        <p:nvSpPr>
          <p:cNvPr name="TextBox 5" id="5"/>
          <p:cNvSpPr txBox="true"/>
          <p:nvPr/>
        </p:nvSpPr>
        <p:spPr>
          <a:xfrm rot="0">
            <a:off x="3038834" y="3745719"/>
            <a:ext cx="11943299" cy="5345176"/>
          </a:xfrm>
          <a:prstGeom prst="rect">
            <a:avLst/>
          </a:prstGeom>
        </p:spPr>
        <p:txBody>
          <a:bodyPr anchor="t" rtlCol="false" tIns="0" lIns="0" bIns="0" rIns="0">
            <a:spAutoFit/>
          </a:bodyPr>
          <a:lstStyle/>
          <a:p>
            <a:pPr algn="ctr">
              <a:lnSpc>
                <a:spcPts val="5191"/>
              </a:lnSpc>
              <a:spcBef>
                <a:spcPct val="0"/>
              </a:spcBef>
            </a:pPr>
            <a:r>
              <a:rPr lang="en-US" sz="4399">
                <a:solidFill>
                  <a:srgbClr val="FFFFFF"/>
                </a:solidFill>
                <a:latin typeface="Arial MT Pro"/>
                <a:ea typeface="Arial MT Pro"/>
                <a:cs typeface="Arial MT Pro"/>
                <a:sym typeface="Arial MT Pro"/>
              </a:rPr>
              <a:t>“Anybody can become </a:t>
            </a:r>
            <a:r>
              <a:rPr lang="en-US" sz="4399">
                <a:solidFill>
                  <a:srgbClr val="FFFFFF"/>
                </a:solidFill>
                <a:latin typeface="Arial MT Pro"/>
                <a:ea typeface="Arial MT Pro"/>
                <a:cs typeface="Arial MT Pro"/>
                <a:sym typeface="Arial MT Pro"/>
              </a:rPr>
              <a:t>angry — that is easy, but to be angry with the right person and to the right degree and at the right time and for the right purpose, and in the right way — that is not within everybody's power and is not easy.”</a:t>
            </a:r>
          </a:p>
          <a:p>
            <a:pPr algn="ctr">
              <a:lnSpc>
                <a:spcPts val="5191"/>
              </a:lnSpc>
              <a:spcBef>
                <a:spcPct val="0"/>
              </a:spcBef>
            </a:pPr>
          </a:p>
          <a:p>
            <a:pPr algn="r">
              <a:lnSpc>
                <a:spcPts val="5191"/>
              </a:lnSpc>
            </a:pPr>
            <a:r>
              <a:rPr lang="en-US" sz="4399">
                <a:solidFill>
                  <a:srgbClr val="FFFFFF"/>
                </a:solidFill>
                <a:latin typeface="Arial MT Pro"/>
                <a:ea typeface="Arial MT Pro"/>
                <a:cs typeface="Arial MT Pro"/>
                <a:sym typeface="Arial MT Pro"/>
              </a:rPr>
              <a:t>  - </a:t>
            </a:r>
            <a:r>
              <a:rPr lang="en-US" sz="4399">
                <a:solidFill>
                  <a:srgbClr val="FFFFFF"/>
                </a:solidFill>
                <a:latin typeface="Arial MT Pro"/>
                <a:ea typeface="Arial MT Pro"/>
                <a:cs typeface="Arial MT Pro"/>
                <a:sym typeface="Arial MT Pro"/>
              </a:rPr>
              <a:t>A</a:t>
            </a:r>
            <a:r>
              <a:rPr lang="en-US" sz="4399" i="true">
                <a:solidFill>
                  <a:srgbClr val="FFFFFF"/>
                </a:solidFill>
                <a:latin typeface="Arial MT Pro Italics"/>
                <a:ea typeface="Arial MT Pro Italics"/>
                <a:cs typeface="Arial MT Pro Italics"/>
                <a:sym typeface="Arial MT Pro Italics"/>
              </a:rPr>
              <a:t>ristotle     </a:t>
            </a:r>
          </a:p>
          <a:p>
            <a:pPr algn="r">
              <a:lnSpc>
                <a:spcPts val="5191"/>
              </a:lnSpc>
              <a:spcBef>
                <a:spcPct val="0"/>
              </a:spcBef>
            </a:pPr>
          </a:p>
        </p:txBody>
      </p:sp>
      <p:sp>
        <p:nvSpPr>
          <p:cNvPr name="TextBox 6" id="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7" id="7"/>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Tree>
  </p:cSld>
  <p:clrMapOvr>
    <a:masterClrMapping/>
  </p:clrMapOvr>
  <p:transition spd="fast">
    <p:circle/>
  </p:transition>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1208618" y="749043"/>
            <a:ext cx="14695123" cy="1523366"/>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The Many Reasons We Give for Losing Control...</a:t>
            </a:r>
          </a:p>
          <a:p>
            <a:pPr algn="l">
              <a:lnSpc>
                <a:spcPts val="5809"/>
              </a:lnSpc>
            </a:pPr>
          </a:p>
        </p:txBody>
      </p:sp>
      <p:sp>
        <p:nvSpPr>
          <p:cNvPr name="TextBox 6" id="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7" id="7"/>
          <p:cNvSpPr txBox="true"/>
          <p:nvPr/>
        </p:nvSpPr>
        <p:spPr>
          <a:xfrm rot="0">
            <a:off x="1208618" y="1496438"/>
            <a:ext cx="17230961" cy="8972184"/>
          </a:xfrm>
          <a:prstGeom prst="rect">
            <a:avLst/>
          </a:prstGeom>
        </p:spPr>
        <p:txBody>
          <a:bodyPr anchor="t" rtlCol="false" tIns="0" lIns="0" bIns="0" rIns="0">
            <a:spAutoFit/>
          </a:bodyPr>
          <a:lstStyle/>
          <a:p>
            <a:pPr algn="l">
              <a:lnSpc>
                <a:spcPts val="3937"/>
              </a:lnSpc>
            </a:pPr>
            <a:r>
              <a:rPr lang="en-US" sz="3028">
                <a:solidFill>
                  <a:srgbClr val="FFFFFF"/>
                </a:solidFill>
                <a:latin typeface="Arial MT Pro"/>
                <a:ea typeface="Arial MT Pro"/>
                <a:cs typeface="Arial MT Pro"/>
                <a:sym typeface="Arial MT Pro"/>
              </a:rPr>
              <a:t>Th</a:t>
            </a:r>
            <a:r>
              <a:rPr lang="en-US" sz="3028">
                <a:solidFill>
                  <a:srgbClr val="FFFFFF"/>
                </a:solidFill>
                <a:latin typeface="Arial MT Pro"/>
                <a:ea typeface="Arial MT Pro"/>
                <a:cs typeface="Arial MT Pro"/>
                <a:sym typeface="Arial MT Pro"/>
              </a:rPr>
              <a:t>ere are numerous reasons why people lose control...</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The staff member looks like someone the client hates or fears</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The client is being held against their will and wants to leave.</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The client does not want to leave or be discharged from the facility.</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The client is experiencing psychosis, hallucinations, or delusions.</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Demand for compliance.</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Making unreasonable demands of clients.</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Sarcasm during interactions between staff and clients.</a:t>
            </a:r>
          </a:p>
          <a:p>
            <a:pPr algn="l">
              <a:lnSpc>
                <a:spcPts val="3937"/>
              </a:lnSpc>
            </a:pPr>
          </a:p>
          <a:p>
            <a:pPr algn="l" marL="653928" indent="-326964" lvl="1">
              <a:lnSpc>
                <a:spcPts val="3937"/>
              </a:lnSpc>
              <a:buFont typeface="Arial"/>
              <a:buChar char="•"/>
            </a:pPr>
            <a:r>
              <a:rPr lang="en-US" sz="3028">
                <a:solidFill>
                  <a:srgbClr val="FFFFFF"/>
                </a:solidFill>
                <a:latin typeface="Arial MT Pro"/>
                <a:ea typeface="Arial MT Pro"/>
                <a:cs typeface="Arial MT Pro"/>
                <a:sym typeface="Arial MT Pro"/>
              </a:rPr>
              <a:t>Rude and hostile treatment of clients.</a:t>
            </a:r>
          </a:p>
          <a:p>
            <a:pPr algn="l">
              <a:lnSpc>
                <a:spcPts val="3937"/>
              </a:lnSpc>
            </a:pPr>
          </a:p>
        </p:txBody>
      </p:sp>
    </p:spTree>
  </p:cSld>
  <p:clrMapOvr>
    <a:masterClrMapping/>
  </p:clrMapOvr>
  <p:transition spd="fast">
    <p:circl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DAG2jdfRSb0</dc:identifier>
  <dcterms:modified xsi:type="dcterms:W3CDTF">2011-08-01T06:04:30Z</dcterms:modified>
  <cp:revision>1</cp:revision>
  <dc:title>M1 Basic MAB - PPT - Slides - Book Three - Lesson 4 - Fundamental Reasons People Lose Control</dc:title>
</cp:coreProperties>
</file>