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Agrandir" charset="1" panose="00000500000000000000"/>
      <p:regular r:id="rId18"/>
    </p:embeddedFont>
    <p:embeddedFont>
      <p:font typeface="Poppins" charset="1" panose="00000500000000000000"/>
      <p:regular r:id="rId19"/>
    </p:embeddedFont>
    <p:embeddedFont>
      <p:font typeface="Poppins Bold" charset="1" panose="00000800000000000000"/>
      <p:regular r:id="rId20"/>
    </p:embeddedFont>
    <p:embeddedFont>
      <p:font typeface="Poppins Italics" charset="1" panose="00000500000000000000"/>
      <p:regular r:id="rId21"/>
    </p:embeddedFont>
    <p:embeddedFont>
      <p:font typeface="Arial MT Pro" charset="1" panose="020B0502020202020204"/>
      <p:regular r:id="rId22"/>
    </p:embeddedFont>
    <p:embeddedFont>
      <p:font typeface="Arial MT Pro Bold" charset="1" panose="020B0802020202020204"/>
      <p:regular r:id="rId23"/>
    </p:embeddedFont>
    <p:embeddedFont>
      <p:font typeface="Arial MT Pro Italics" charset="1" panose="020B0502020202090204"/>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gif"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1.gif"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8.pn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2" Target="../media/image1.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11.gif"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1.gif" Type="http://schemas.openxmlformats.org/officeDocument/2006/relationships/image"/><Relationship Id="rId8" Target="../media/image1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svg" Type="http://schemas.openxmlformats.org/officeDocument/2006/relationships/image"/><Relationship Id="rId2" Target="../media/image21.png" Type="http://schemas.openxmlformats.org/officeDocument/2006/relationships/image"/><Relationship Id="rId3" Target="../media/image19.png" Type="http://schemas.openxmlformats.org/officeDocument/2006/relationships/image"/><Relationship Id="rId4" Target="../media/image11.gif"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2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2" Target="../media/image21.png" Type="http://schemas.openxmlformats.org/officeDocument/2006/relationships/image"/><Relationship Id="rId3" Target="../media/image19.png" Type="http://schemas.openxmlformats.org/officeDocument/2006/relationships/image"/><Relationship Id="rId4" Target="../media/image11.gif"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30.png" Type="http://schemas.openxmlformats.org/officeDocument/2006/relationships/image"/><Relationship Id="rId8" Target="../media/image31.svg" Type="http://schemas.openxmlformats.org/officeDocument/2006/relationships/image"/><Relationship Id="rId9" Target="../media/image3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13" Target="../media/image38.png" Type="http://schemas.openxmlformats.org/officeDocument/2006/relationships/image"/><Relationship Id="rId14" Target="../media/image39.svg" Type="http://schemas.openxmlformats.org/officeDocument/2006/relationships/image"/><Relationship Id="rId2" Target="../media/image21.png" Type="http://schemas.openxmlformats.org/officeDocument/2006/relationships/image"/><Relationship Id="rId3" Target="../media/image19.png" Type="http://schemas.openxmlformats.org/officeDocument/2006/relationships/image"/><Relationship Id="rId4" Target="../media/image11.gif"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30.png" Type="http://schemas.openxmlformats.org/officeDocument/2006/relationships/image"/><Relationship Id="rId8" Target="../media/image31.svg" Type="http://schemas.openxmlformats.org/officeDocument/2006/relationships/image"/><Relationship Id="rId9" Target="../media/image3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1.gif"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84045" y="0"/>
            <a:ext cx="12098558" cy="10470294"/>
          </a:xfrm>
          <a:custGeom>
            <a:avLst/>
            <a:gdLst/>
            <a:ahLst/>
            <a:cxnLst/>
            <a:rect r="r" b="b" t="t" l="l"/>
            <a:pathLst>
              <a:path h="10470294" w="12098558">
                <a:moveTo>
                  <a:pt x="0" y="0"/>
                </a:moveTo>
                <a:lnTo>
                  <a:pt x="12098559" y="0"/>
                </a:lnTo>
                <a:lnTo>
                  <a:pt x="12098559" y="10470294"/>
                </a:lnTo>
                <a:lnTo>
                  <a:pt x="0" y="10470294"/>
                </a:lnTo>
                <a:lnTo>
                  <a:pt x="0" y="0"/>
                </a:lnTo>
                <a:close/>
              </a:path>
            </a:pathLst>
          </a:custGeom>
          <a:blipFill>
            <a:blip r:embed="rId2">
              <a:alphaModFix amt="39000"/>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sp>
        <p:nvSpPr>
          <p:cNvPr name="Freeform 5" id="5"/>
          <p:cNvSpPr/>
          <p:nvPr/>
        </p:nvSpPr>
        <p:spPr>
          <a:xfrm flipH="false" flipV="false" rot="0">
            <a:off x="-545450" y="4002034"/>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5">
              <a:alphaModFix amt="72000"/>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3957388" y="4278183"/>
            <a:ext cx="13488310" cy="2992755"/>
          </a:xfrm>
          <a:prstGeom prst="rect">
            <a:avLst/>
          </a:prstGeom>
        </p:spPr>
        <p:txBody>
          <a:bodyPr anchor="t" rtlCol="false" tIns="0" lIns="0" bIns="0" rIns="0">
            <a:spAutoFit/>
          </a:bodyPr>
          <a:lstStyle/>
          <a:p>
            <a:pPr algn="l">
              <a:lnSpc>
                <a:spcPts val="7200"/>
              </a:lnSpc>
            </a:pPr>
            <a:r>
              <a:rPr lang="en-US" sz="7200" spc="-288">
                <a:solidFill>
                  <a:srgbClr val="FDFF0E"/>
                </a:solidFill>
                <a:latin typeface="Agrandir"/>
                <a:ea typeface="Agrandir"/>
                <a:cs typeface="Agrandir"/>
                <a:sym typeface="Agrandir"/>
              </a:rPr>
              <a:t>M1 Basic MAB - Book Three: Lesson 3 - Conflict Resolution Mistakes to Avoid</a:t>
            </a:r>
          </a:p>
        </p:txBody>
      </p:sp>
      <p:sp>
        <p:nvSpPr>
          <p:cNvPr name="TextBox 7" id="7"/>
          <p:cNvSpPr txBox="true"/>
          <p:nvPr/>
        </p:nvSpPr>
        <p:spPr>
          <a:xfrm rot="0">
            <a:off x="2479928" y="261996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8" id="8"/>
          <p:cNvGrpSpPr/>
          <p:nvPr/>
        </p:nvGrpSpPr>
        <p:grpSpPr>
          <a:xfrm rot="0">
            <a:off x="7432657" y="8248561"/>
            <a:ext cx="3086100" cy="720832"/>
            <a:chOff x="0" y="0"/>
            <a:chExt cx="4114800" cy="961110"/>
          </a:xfrm>
        </p:grpSpPr>
        <p:grpSp>
          <p:nvGrpSpPr>
            <p:cNvPr name="Group 9" id="9"/>
            <p:cNvGrpSpPr/>
            <p:nvPr/>
          </p:nvGrpSpPr>
          <p:grpSpPr>
            <a:xfrm rot="0">
              <a:off x="0" y="0"/>
              <a:ext cx="4114800" cy="961110"/>
              <a:chOff x="0" y="0"/>
              <a:chExt cx="812800" cy="189849"/>
            </a:xfrm>
          </p:grpSpPr>
          <p:sp>
            <p:nvSpPr>
              <p:cNvPr name="Freeform 10" id="10"/>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FDFF0E"/>
                </a:solidFill>
                <a:prstDash val="solid"/>
                <a:round/>
              </a:ln>
            </p:spPr>
          </p:sp>
          <p:sp>
            <p:nvSpPr>
              <p:cNvPr name="TextBox 11" id="11"/>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FDFF0E"/>
                  </a:solidFill>
                  <a:latin typeface="Poppins Bold"/>
                  <a:ea typeface="Poppins Bold"/>
                  <a:cs typeface="Poppins Bold"/>
                  <a:sym typeface="Poppins Bold"/>
                </a:rPr>
                <a:t>GET STARTED</a:t>
              </a:r>
            </a:p>
          </p:txBody>
        </p:sp>
      </p:gr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5" id="15"/>
          <p:cNvGrpSpPr/>
          <p:nvPr/>
        </p:nvGrpSpPr>
        <p:grpSpPr>
          <a:xfrm rot="0">
            <a:off x="1255675" y="4344858"/>
            <a:ext cx="2093961" cy="2522845"/>
            <a:chOff x="0" y="0"/>
            <a:chExt cx="2791948" cy="3363793"/>
          </a:xfrm>
        </p:grpSpPr>
        <p:sp>
          <p:nvSpPr>
            <p:cNvPr name="Freeform 16" id="16"/>
            <p:cNvSpPr/>
            <p:nvPr/>
          </p:nvSpPr>
          <p:spPr>
            <a:xfrm flipH="false" flipV="false" rot="0">
              <a:off x="0" y="0"/>
              <a:ext cx="2791948" cy="3363793"/>
            </a:xfrm>
            <a:custGeom>
              <a:avLst/>
              <a:gdLst/>
              <a:ahLst/>
              <a:cxnLst/>
              <a:rect r="r" b="b" t="t" l="l"/>
              <a:pathLst>
                <a:path h="3363793" w="2791948">
                  <a:moveTo>
                    <a:pt x="0" y="0"/>
                  </a:moveTo>
                  <a:lnTo>
                    <a:pt x="2791948" y="0"/>
                  </a:lnTo>
                  <a:lnTo>
                    <a:pt x="2791948" y="3363793"/>
                  </a:lnTo>
                  <a:lnTo>
                    <a:pt x="0" y="3363793"/>
                  </a:lnTo>
                  <a:lnTo>
                    <a:pt x="0" y="0"/>
                  </a:lnTo>
                  <a:close/>
                </a:path>
              </a:pathLst>
            </a:custGeom>
            <a:blipFill>
              <a:blip r:embed="rId9"/>
              <a:stretch>
                <a:fillRect l="0" t="0" r="0" b="0"/>
              </a:stretch>
            </a:blipFill>
          </p:spPr>
        </p:sp>
        <p:sp>
          <p:nvSpPr>
            <p:cNvPr name="Freeform 17" id="17"/>
            <p:cNvSpPr/>
            <p:nvPr/>
          </p:nvSpPr>
          <p:spPr>
            <a:xfrm flipH="false" flipV="false" rot="0">
              <a:off x="679590" y="631360"/>
              <a:ext cx="1531336" cy="1884195"/>
            </a:xfrm>
            <a:custGeom>
              <a:avLst/>
              <a:gdLst/>
              <a:ahLst/>
              <a:cxnLst/>
              <a:rect r="r" b="b" t="t" l="l"/>
              <a:pathLst>
                <a:path h="1884195" w="1531336">
                  <a:moveTo>
                    <a:pt x="0" y="0"/>
                  </a:moveTo>
                  <a:lnTo>
                    <a:pt x="1531336" y="0"/>
                  </a:lnTo>
                  <a:lnTo>
                    <a:pt x="1531336" y="1884195"/>
                  </a:lnTo>
                  <a:lnTo>
                    <a:pt x="0" y="188419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pic>
        <p:nvPicPr>
          <p:cNvPr name="Picture 18" id="18"/>
          <p:cNvPicPr>
            <a:picLocks noChangeAspect="true"/>
          </p:cNvPicPr>
          <p:nvPr/>
        </p:nvPicPr>
        <p:blipFill>
          <a:blip r:embed="rId12"/>
          <a:srcRect l="0" t="0" r="0" b="0"/>
          <a:stretch>
            <a:fillRect/>
          </a:stretch>
        </p:blipFill>
        <p:spPr>
          <a:xfrm flipH="false" flipV="false" rot="0">
            <a:off x="16765513" y="9372401"/>
            <a:ext cx="278501" cy="278501"/>
          </a:xfrm>
          <a:prstGeom prst="rect">
            <a:avLst/>
          </a:prstGeom>
        </p:spPr>
      </p:pic>
      <p:pic>
        <p:nvPicPr>
          <p:cNvPr name="Picture 19" id="19"/>
          <p:cNvPicPr>
            <a:picLocks noChangeAspect="true"/>
          </p:cNvPicPr>
          <p:nvPr/>
        </p:nvPicPr>
        <p:blipFill>
          <a:blip r:embed="rId12"/>
          <a:srcRect l="0" t="0" r="0" b="0"/>
          <a:stretch>
            <a:fillRect/>
          </a:stretch>
        </p:blipFill>
        <p:spPr>
          <a:xfrm flipH="false" flipV="false" rot="0">
            <a:off x="17167196" y="9372401"/>
            <a:ext cx="278501" cy="278501"/>
          </a:xfrm>
          <a:prstGeom prst="rect">
            <a:avLst/>
          </a:prstGeom>
        </p:spPr>
      </p:pic>
      <p:pic>
        <p:nvPicPr>
          <p:cNvPr name="Picture 20" id="20"/>
          <p:cNvPicPr>
            <a:picLocks noChangeAspect="true"/>
          </p:cNvPicPr>
          <p:nvPr/>
        </p:nvPicPr>
        <p:blipFill>
          <a:blip r:embed="rId12"/>
          <a:srcRect l="0" t="0" r="0" b="0"/>
          <a:stretch>
            <a:fillRect/>
          </a:stretch>
        </p:blipFill>
        <p:spPr>
          <a:xfrm flipH="false" flipV="false" rot="0">
            <a:off x="16354364" y="9372401"/>
            <a:ext cx="278501" cy="278501"/>
          </a:xfrm>
          <a:prstGeom prst="rect">
            <a:avLst/>
          </a:prstGeom>
        </p:spPr>
      </p:pic>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5594929" y="2310103"/>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We eventually learn...</a:t>
            </a:r>
          </a:p>
        </p:txBody>
      </p:sp>
      <p:sp>
        <p:nvSpPr>
          <p:cNvPr name="TextBox 5" id="5"/>
          <p:cNvSpPr txBox="true"/>
          <p:nvPr/>
        </p:nvSpPr>
        <p:spPr>
          <a:xfrm rot="0">
            <a:off x="3038834" y="3745719"/>
            <a:ext cx="11943299" cy="3373501"/>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a:t>
            </a:r>
            <a:r>
              <a:rPr lang="en-US" sz="4399">
                <a:solidFill>
                  <a:srgbClr val="FFFFFF"/>
                </a:solidFill>
                <a:latin typeface="Arial MT Pro"/>
                <a:ea typeface="Arial MT Pro"/>
                <a:cs typeface="Arial MT Pro"/>
                <a:sym typeface="Arial MT Pro"/>
              </a:rPr>
              <a:t>Peace is not the absence of conflict, but the ability to cope with it.”</a:t>
            </a:r>
          </a:p>
          <a:p>
            <a:pPr algn="ctr">
              <a:lnSpc>
                <a:spcPts val="5191"/>
              </a:lnSpc>
              <a:spcBef>
                <a:spcPct val="0"/>
              </a:spcBef>
            </a:pPr>
          </a:p>
          <a:p>
            <a:pPr algn="r" marL="949943" indent="-474971" lvl="1">
              <a:lnSpc>
                <a:spcPts val="5191"/>
              </a:lnSpc>
              <a:spcBef>
                <a:spcPct val="0"/>
              </a:spcBef>
              <a:buFont typeface="Arial"/>
              <a:buChar char="•"/>
            </a:pPr>
            <a:r>
              <a:rPr lang="en-US" sz="4399" i="true">
                <a:solidFill>
                  <a:srgbClr val="FFFFFF"/>
                </a:solidFill>
                <a:latin typeface="Arial MT Pro Italics"/>
                <a:ea typeface="Arial MT Pro Italics"/>
                <a:cs typeface="Arial MT Pro Italics"/>
                <a:sym typeface="Arial MT Pro Italics"/>
              </a:rPr>
              <a:t>- Mahatma Gandhi</a:t>
            </a:r>
          </a:p>
          <a:p>
            <a:pPr algn="r">
              <a:lnSpc>
                <a:spcPts val="5191"/>
              </a:lnSpc>
              <a:spcBef>
                <a:spcPct val="0"/>
              </a:spcBef>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push dir="l"/>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434020" y="4601988"/>
            <a:ext cx="14278576" cy="1852492"/>
          </a:xfrm>
          <a:prstGeom prst="rect">
            <a:avLst/>
          </a:prstGeom>
        </p:spPr>
        <p:txBody>
          <a:bodyPr anchor="t" rtlCol="false" tIns="0" lIns="0" bIns="0" rIns="0">
            <a:spAutoFit/>
          </a:bodyPr>
          <a:lstStyle/>
          <a:p>
            <a:pPr algn="l">
              <a:lnSpc>
                <a:spcPts val="11432"/>
              </a:lnSpc>
            </a:pPr>
            <a:r>
              <a:rPr lang="en-US" sz="11432" spc="-457">
                <a:solidFill>
                  <a:srgbClr val="FDFF0E"/>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2.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3">
              <a:alphaModFix amt="68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88373">
            <a:off x="10385970" y="523684"/>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Freeform 5" id="5"/>
          <p:cNvSpPr/>
          <p:nvPr/>
        </p:nvSpPr>
        <p:spPr>
          <a:xfrm flipH="false" flipV="false" rot="-9088373">
            <a:off x="-3198604" y="-3196524"/>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6">
              <a:alphaModFix amt="65999"/>
            </a:blip>
            <a:stretch>
              <a:fillRect l="0" t="0" r="0" b="0"/>
            </a:stretch>
          </a:blipFill>
        </p:spPr>
      </p:sp>
      <p:pic>
        <p:nvPicPr>
          <p:cNvPr name="Picture 6" id="6"/>
          <p:cNvPicPr>
            <a:picLocks noChangeAspect="true"/>
          </p:cNvPicPr>
          <p:nvPr/>
        </p:nvPicPr>
        <p:blipFill>
          <a:blip r:embed="rId7"/>
          <a:srcRect l="0" t="0" r="0" b="0"/>
          <a:stretch>
            <a:fillRect/>
          </a:stretch>
        </p:blipFill>
        <p:spPr>
          <a:xfrm flipH="false" flipV="false" rot="0">
            <a:off x="16647803" y="9355832"/>
            <a:ext cx="278501" cy="278501"/>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7126329" y="9355832"/>
            <a:ext cx="278501" cy="278501"/>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0">
            <a:off x="16167967" y="9355832"/>
            <a:ext cx="278501" cy="278501"/>
          </a:xfrm>
          <a:prstGeom prst="rect">
            <a:avLst/>
          </a:prstGeom>
        </p:spPr>
      </p:pic>
      <p:sp>
        <p:nvSpPr>
          <p:cNvPr name="Freeform 9" id="9"/>
          <p:cNvSpPr/>
          <p:nvPr/>
        </p:nvSpPr>
        <p:spPr>
          <a:xfrm flipH="false" flipV="false" rot="0">
            <a:off x="7588305" y="4200267"/>
            <a:ext cx="5662273" cy="2604646"/>
          </a:xfrm>
          <a:custGeom>
            <a:avLst/>
            <a:gdLst/>
            <a:ahLst/>
            <a:cxnLst/>
            <a:rect r="r" b="b" t="t" l="l"/>
            <a:pathLst>
              <a:path h="2604646" w="5662273">
                <a:moveTo>
                  <a:pt x="0" y="0"/>
                </a:moveTo>
                <a:lnTo>
                  <a:pt x="5662273" y="0"/>
                </a:lnTo>
                <a:lnTo>
                  <a:pt x="5662273" y="2604645"/>
                </a:lnTo>
                <a:lnTo>
                  <a:pt x="0" y="26046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0" id="10"/>
          <p:cNvPicPr>
            <a:picLocks noChangeAspect="true"/>
          </p:cNvPicPr>
          <p:nvPr/>
        </p:nvPicPr>
        <p:blipFill>
          <a:blip r:embed="rId10"/>
          <a:stretch>
            <a:fillRect/>
          </a:stretch>
        </p:blipFill>
        <p:spPr>
          <a:xfrm rot="0">
            <a:off x="10717089" y="4210247"/>
            <a:ext cx="2527781" cy="2527781"/>
          </a:xfrm>
          <a:prstGeom prst="rect">
            <a:avLst/>
          </a:prstGeom>
        </p:spPr>
      </p:pic>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2" id="12"/>
          <p:cNvGrpSpPr/>
          <p:nvPr/>
        </p:nvGrpSpPr>
        <p:grpSpPr>
          <a:xfrm rot="0">
            <a:off x="4725990" y="3726329"/>
            <a:ext cx="2652522" cy="3195809"/>
            <a:chOff x="0" y="0"/>
            <a:chExt cx="3536696" cy="4261079"/>
          </a:xfrm>
        </p:grpSpPr>
        <p:sp>
          <p:nvSpPr>
            <p:cNvPr name="Freeform 13" id="13"/>
            <p:cNvSpPr/>
            <p:nvPr/>
          </p:nvSpPr>
          <p:spPr>
            <a:xfrm flipH="false" flipV="false" rot="0">
              <a:off x="0" y="0"/>
              <a:ext cx="3536696" cy="4261079"/>
            </a:xfrm>
            <a:custGeom>
              <a:avLst/>
              <a:gdLst/>
              <a:ahLst/>
              <a:cxnLst/>
              <a:rect r="r" b="b" t="t" l="l"/>
              <a:pathLst>
                <a:path h="4261079" w="3536696">
                  <a:moveTo>
                    <a:pt x="0" y="0"/>
                  </a:moveTo>
                  <a:lnTo>
                    <a:pt x="3536696" y="0"/>
                  </a:lnTo>
                  <a:lnTo>
                    <a:pt x="3536696" y="4261079"/>
                  </a:lnTo>
                  <a:lnTo>
                    <a:pt x="0" y="4261079"/>
                  </a:lnTo>
                  <a:lnTo>
                    <a:pt x="0" y="0"/>
                  </a:lnTo>
                  <a:close/>
                </a:path>
              </a:pathLst>
            </a:custGeom>
            <a:blipFill>
              <a:blip r:embed="rId11"/>
              <a:stretch>
                <a:fillRect l="0" t="0" r="0" b="0"/>
              </a:stretch>
            </a:blipFill>
          </p:spPr>
        </p:sp>
        <p:sp>
          <p:nvSpPr>
            <p:cNvPr name="Freeform 14" id="14"/>
            <p:cNvSpPr/>
            <p:nvPr/>
          </p:nvSpPr>
          <p:spPr>
            <a:xfrm flipH="false" flipV="false" rot="0">
              <a:off x="860869" y="799774"/>
              <a:ext cx="1939818" cy="2386800"/>
            </a:xfrm>
            <a:custGeom>
              <a:avLst/>
              <a:gdLst/>
              <a:ahLst/>
              <a:cxnLst/>
              <a:rect r="r" b="b" t="t" l="l"/>
              <a:pathLst>
                <a:path h="2386800" w="1939818">
                  <a:moveTo>
                    <a:pt x="0" y="0"/>
                  </a:moveTo>
                  <a:lnTo>
                    <a:pt x="1939818" y="0"/>
                  </a:lnTo>
                  <a:lnTo>
                    <a:pt x="1939818" y="2386801"/>
                  </a:lnTo>
                  <a:lnTo>
                    <a:pt x="0" y="238680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5" id="15"/>
          <p:cNvSpPr txBox="true"/>
          <p:nvPr/>
        </p:nvSpPr>
        <p:spPr>
          <a:xfrm rot="0">
            <a:off x="3097704" y="6843700"/>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Three - Student Guide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01524" t="0" r="-145597" b="-1956"/>
              </a:stretch>
            </a:blipFill>
          </p:spPr>
        </p:sp>
      </p:grpSp>
      <p:sp>
        <p:nvSpPr>
          <p:cNvPr name="Freeform 5" id="5"/>
          <p:cNvSpPr/>
          <p:nvPr/>
        </p:nvSpPr>
        <p:spPr>
          <a:xfrm flipH="false" flipV="false" rot="-9088373">
            <a:off x="9432441" y="2287014"/>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4">
              <a:alphaModFix amt="65999"/>
            </a:blip>
            <a:stretch>
              <a:fillRect l="0" t="0" r="0" b="0"/>
            </a:stretch>
          </a:blipFill>
        </p:spPr>
      </p:sp>
      <p:sp>
        <p:nvSpPr>
          <p:cNvPr name="Freeform 6" id="6"/>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5">
              <a:alphaModFix amt="31999"/>
            </a:blip>
            <a:stretch>
              <a:fillRect l="0" t="0" r="0" b="0"/>
            </a:stretch>
          </a:blipFill>
        </p:spPr>
      </p:sp>
      <p:sp>
        <p:nvSpPr>
          <p:cNvPr name="TextBox 7" id="7"/>
          <p:cNvSpPr txBox="true"/>
          <p:nvPr/>
        </p:nvSpPr>
        <p:spPr>
          <a:xfrm rot="0">
            <a:off x="5557661" y="3569828"/>
            <a:ext cx="10438809" cy="303657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Conflict Resolution Mistakes to AVOID</a:t>
            </a:r>
          </a:p>
          <a:p>
            <a:pPr algn="l">
              <a:lnSpc>
                <a:spcPts val="8250"/>
              </a:lnSpc>
            </a:pPr>
          </a:p>
          <a:p>
            <a:pPr algn="l">
              <a:lnSpc>
                <a:spcPts val="8250"/>
              </a:lnSpc>
            </a:pPr>
          </a:p>
        </p:txBody>
      </p:sp>
      <p:sp>
        <p:nvSpPr>
          <p:cNvPr name="TextBox 8" id="8"/>
          <p:cNvSpPr txBox="true"/>
          <p:nvPr/>
        </p:nvSpPr>
        <p:spPr>
          <a:xfrm rot="0">
            <a:off x="4921737" y="3569828"/>
            <a:ext cx="635923" cy="1988820"/>
          </a:xfrm>
          <a:prstGeom prst="rect">
            <a:avLst/>
          </a:prstGeom>
        </p:spPr>
        <p:txBody>
          <a:bodyPr anchor="t" rtlCol="false" tIns="0" lIns="0" bIns="0" rIns="0">
            <a:spAutoFit/>
          </a:bodyPr>
          <a:lstStyle/>
          <a:p>
            <a:pPr algn="l">
              <a:lnSpc>
                <a:spcPts val="8250"/>
              </a:lnSpc>
            </a:pPr>
            <a:r>
              <a:rPr lang="en-US" sz="3300" spc="-132">
                <a:solidFill>
                  <a:srgbClr val="FDFF0E"/>
                </a:solidFill>
                <a:latin typeface="Poppins"/>
                <a:ea typeface="Poppins"/>
                <a:cs typeface="Poppins"/>
                <a:sym typeface="Poppins"/>
              </a:rPr>
              <a:t>1. </a:t>
            </a:r>
          </a:p>
          <a:p>
            <a:pPr algn="l">
              <a:lnSpc>
                <a:spcPts val="8250"/>
              </a:lnSpc>
            </a:pPr>
          </a:p>
        </p:txBody>
      </p:sp>
      <p:sp>
        <p:nvSpPr>
          <p:cNvPr name="Freeform 9" id="9"/>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5"/>
            <a:stretch>
              <a:fillRect l="0" t="0" r="0" b="0"/>
            </a:stretch>
          </a:blipFill>
        </p:spPr>
      </p:sp>
      <p:sp>
        <p:nvSpPr>
          <p:cNvPr name="TextBox 11" id="11"/>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DFF0E"/>
                </a:solidFill>
                <a:latin typeface="Agrandir"/>
                <a:ea typeface="Agrandir"/>
                <a:cs typeface="Agrandir"/>
                <a:sym typeface="Agrandir"/>
              </a:rPr>
              <a:t>Topics</a:t>
            </a:r>
            <a:r>
              <a:rPr lang="en-US" sz="9584" spc="-383">
                <a:solidFill>
                  <a:srgbClr val="FDFF0E"/>
                </a:solidFill>
                <a:latin typeface="Agrandir"/>
                <a:ea typeface="Agrandir"/>
                <a:cs typeface="Agrandir"/>
                <a:sym typeface="Agrandir"/>
              </a:rPr>
              <a:t>...</a:t>
            </a:r>
          </a:p>
        </p:txBody>
      </p:sp>
      <p:sp>
        <p:nvSpPr>
          <p:cNvPr name="AutoShape 12" id="12"/>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TextBox 13" id="13"/>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349978" y="20199"/>
            <a:ext cx="13058195" cy="10266801"/>
          </a:xfrm>
          <a:custGeom>
            <a:avLst/>
            <a:gdLst/>
            <a:ahLst/>
            <a:cxnLst/>
            <a:rect r="r" b="b" t="t" l="l"/>
            <a:pathLst>
              <a:path h="10266801" w="13058195">
                <a:moveTo>
                  <a:pt x="0" y="0"/>
                </a:moveTo>
                <a:lnTo>
                  <a:pt x="13058195" y="0"/>
                </a:lnTo>
                <a:lnTo>
                  <a:pt x="13058195" y="10266801"/>
                </a:lnTo>
                <a:lnTo>
                  <a:pt x="0" y="10266801"/>
                </a:lnTo>
                <a:lnTo>
                  <a:pt x="0" y="0"/>
                </a:lnTo>
                <a:close/>
              </a:path>
            </a:pathLst>
          </a:custGeom>
          <a:blipFill>
            <a:blip r:embed="rId8"/>
            <a:stretch>
              <a:fillRect l="0" t="-1149" r="-2947"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411634"/>
            <a:ext cx="9123322" cy="6078413"/>
          </a:xfrm>
          <a:custGeom>
            <a:avLst/>
            <a:gdLst/>
            <a:ahLst/>
            <a:cxnLst/>
            <a:rect r="r" b="b" t="t" l="l"/>
            <a:pathLst>
              <a:path h="6078413" w="9123322">
                <a:moveTo>
                  <a:pt x="0" y="0"/>
                </a:moveTo>
                <a:lnTo>
                  <a:pt x="9123322" y="0"/>
                </a:lnTo>
                <a:lnTo>
                  <a:pt x="9123322" y="6078413"/>
                </a:lnTo>
                <a:lnTo>
                  <a:pt x="0" y="6078413"/>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Conflict resolution mistakes to AVOID...</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484253" y="2344959"/>
            <a:ext cx="6775047" cy="349975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W</a:t>
            </a:r>
            <a:r>
              <a:rPr lang="en-US" sz="1928">
                <a:solidFill>
                  <a:srgbClr val="FFFFFF"/>
                </a:solidFill>
                <a:latin typeface="Arial MT Pro"/>
                <a:ea typeface="Arial MT Pro"/>
                <a:cs typeface="Arial MT Pro"/>
                <a:sym typeface="Arial MT Pro"/>
              </a:rPr>
              <a:t>elcome. In this modul</a:t>
            </a:r>
            <a:r>
              <a:rPr lang="en-US" sz="1928">
                <a:solidFill>
                  <a:srgbClr val="FFFFFF"/>
                </a:solidFill>
                <a:latin typeface="Arial MT Pro"/>
                <a:ea typeface="Arial MT Pro"/>
                <a:cs typeface="Arial MT Pro"/>
                <a:sym typeface="Arial MT Pro"/>
              </a:rPr>
              <a:t>e, we will review some common conflict resolution mistakes and discuss how to avoid them.</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Conflict resolution mistakes can turn a manageable disagreement into a full-blown breakdown in trust, communication, and collaboration. Whether in personal relationships, workplaces, or crisis situations, effective communication is crucial.</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Missteps in resolving conflict can intensify tension, damage relationships, and shut down progress.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061751">
            <a:off x="5141467" y="-4175422"/>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7047732">
            <a:off x="9284280" y="-4393138"/>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sp>
        <p:nvSpPr>
          <p:cNvPr name="Freeform 4" id="4"/>
          <p:cNvSpPr/>
          <p:nvPr/>
        </p:nvSpPr>
        <p:spPr>
          <a:xfrm flipH="false" flipV="false" rot="-7047732">
            <a:off x="-797091" y="487923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grpSp>
        <p:nvGrpSpPr>
          <p:cNvPr name="Group 5" id="5"/>
          <p:cNvGrpSpPr/>
          <p:nvPr/>
        </p:nvGrpSpPr>
        <p:grpSpPr>
          <a:xfrm rot="0">
            <a:off x="806060" y="4106087"/>
            <a:ext cx="4789078" cy="5067699"/>
            <a:chOff x="0" y="0"/>
            <a:chExt cx="1261321" cy="1334703"/>
          </a:xfrm>
        </p:grpSpPr>
        <p:sp>
          <p:nvSpPr>
            <p:cNvPr name="Freeform 6" id="6"/>
            <p:cNvSpPr/>
            <p:nvPr/>
          </p:nvSpPr>
          <p:spPr>
            <a:xfrm flipH="false" flipV="false" rot="0">
              <a:off x="0" y="0"/>
              <a:ext cx="1261321" cy="1334703"/>
            </a:xfrm>
            <a:custGeom>
              <a:avLst/>
              <a:gdLst/>
              <a:ahLst/>
              <a:cxnLst/>
              <a:rect r="r" b="b" t="t" l="l"/>
              <a:pathLst>
                <a:path h="1334703" w="1261321">
                  <a:moveTo>
                    <a:pt x="40414" y="0"/>
                  </a:moveTo>
                  <a:lnTo>
                    <a:pt x="1220906" y="0"/>
                  </a:lnTo>
                  <a:cubicBezTo>
                    <a:pt x="1243227" y="0"/>
                    <a:pt x="1261321" y="18094"/>
                    <a:pt x="1261321" y="40414"/>
                  </a:cubicBezTo>
                  <a:lnTo>
                    <a:pt x="1261321" y="1294288"/>
                  </a:lnTo>
                  <a:cubicBezTo>
                    <a:pt x="1261321" y="1316608"/>
                    <a:pt x="1243227" y="1334703"/>
                    <a:pt x="1220906" y="1334703"/>
                  </a:cubicBezTo>
                  <a:lnTo>
                    <a:pt x="40414" y="1334703"/>
                  </a:lnTo>
                  <a:cubicBezTo>
                    <a:pt x="18094" y="1334703"/>
                    <a:pt x="0" y="1316608"/>
                    <a:pt x="0" y="1294288"/>
                  </a:cubicBezTo>
                  <a:lnTo>
                    <a:pt x="0" y="40414"/>
                  </a:lnTo>
                  <a:cubicBezTo>
                    <a:pt x="0" y="18094"/>
                    <a:pt x="18094" y="0"/>
                    <a:pt x="40414" y="0"/>
                  </a:cubicBezTo>
                  <a:close/>
                </a:path>
              </a:pathLst>
            </a:custGeom>
            <a:gradFill rotWithShape="true">
              <a:gsLst>
                <a:gs pos="0">
                  <a:srgbClr val="37B594">
                    <a:alpha val="100000"/>
                  </a:srgbClr>
                </a:gs>
                <a:gs pos="100000">
                  <a:srgbClr val="62DFBF">
                    <a:alpha val="100000"/>
                  </a:srgbClr>
                </a:gs>
              </a:gsLst>
              <a:lin ang="0"/>
            </a:gradFill>
          </p:spPr>
        </p:sp>
        <p:sp>
          <p:nvSpPr>
            <p:cNvPr name="TextBox 7" id="7"/>
            <p:cNvSpPr txBox="true"/>
            <p:nvPr/>
          </p:nvSpPr>
          <p:spPr>
            <a:xfrm>
              <a:off x="0" y="-57150"/>
              <a:ext cx="1261321" cy="1391853"/>
            </a:xfrm>
            <a:prstGeom prst="rect">
              <a:avLst/>
            </a:prstGeom>
          </p:spPr>
          <p:txBody>
            <a:bodyPr anchor="ctr" rtlCol="false" tIns="50800" lIns="50800" bIns="50800" rIns="50800"/>
            <a:lstStyle/>
            <a:p>
              <a:pPr algn="ctr">
                <a:lnSpc>
                  <a:spcPts val="2660"/>
                </a:lnSpc>
              </a:pPr>
            </a:p>
          </p:txBody>
        </p:sp>
      </p:grpSp>
      <p:grpSp>
        <p:nvGrpSpPr>
          <p:cNvPr name="Group 8" id="8"/>
          <p:cNvGrpSpPr/>
          <p:nvPr/>
        </p:nvGrpSpPr>
        <p:grpSpPr>
          <a:xfrm rot="0">
            <a:off x="6831124" y="4152480"/>
            <a:ext cx="4537894" cy="5021306"/>
            <a:chOff x="0" y="0"/>
            <a:chExt cx="1195166" cy="1322484"/>
          </a:xfrm>
        </p:grpSpPr>
        <p:sp>
          <p:nvSpPr>
            <p:cNvPr name="Freeform 9" id="9"/>
            <p:cNvSpPr/>
            <p:nvPr/>
          </p:nvSpPr>
          <p:spPr>
            <a:xfrm flipH="false" flipV="false" rot="0">
              <a:off x="0" y="0"/>
              <a:ext cx="1195166" cy="1322484"/>
            </a:xfrm>
            <a:custGeom>
              <a:avLst/>
              <a:gdLst/>
              <a:ahLst/>
              <a:cxnLst/>
              <a:rect r="r" b="b" t="t" l="l"/>
              <a:pathLst>
                <a:path h="1322484" w="1195166">
                  <a:moveTo>
                    <a:pt x="42651" y="0"/>
                  </a:moveTo>
                  <a:lnTo>
                    <a:pt x="1152514" y="0"/>
                  </a:lnTo>
                  <a:cubicBezTo>
                    <a:pt x="1163826" y="0"/>
                    <a:pt x="1174675" y="4494"/>
                    <a:pt x="1182673" y="12492"/>
                  </a:cubicBezTo>
                  <a:cubicBezTo>
                    <a:pt x="1190672" y="20491"/>
                    <a:pt x="1195166" y="31340"/>
                    <a:pt x="1195166" y="42651"/>
                  </a:cubicBezTo>
                  <a:lnTo>
                    <a:pt x="1195166" y="1279832"/>
                  </a:lnTo>
                  <a:cubicBezTo>
                    <a:pt x="1195166" y="1303388"/>
                    <a:pt x="1176070" y="1322484"/>
                    <a:pt x="1152514" y="1322484"/>
                  </a:cubicBezTo>
                  <a:lnTo>
                    <a:pt x="42651" y="1322484"/>
                  </a:lnTo>
                  <a:cubicBezTo>
                    <a:pt x="19096" y="1322484"/>
                    <a:pt x="0" y="1303388"/>
                    <a:pt x="0" y="1279832"/>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0" id="10"/>
            <p:cNvSpPr txBox="true"/>
            <p:nvPr/>
          </p:nvSpPr>
          <p:spPr>
            <a:xfrm>
              <a:off x="0" y="-57150"/>
              <a:ext cx="1195166" cy="1379634"/>
            </a:xfrm>
            <a:prstGeom prst="rect">
              <a:avLst/>
            </a:prstGeom>
          </p:spPr>
          <p:txBody>
            <a:bodyPr anchor="ctr" rtlCol="false" tIns="50800" lIns="50800" bIns="50800" rIns="50800"/>
            <a:lstStyle/>
            <a:p>
              <a:pPr algn="ctr" marL="0" indent="0" lvl="0">
                <a:lnSpc>
                  <a:spcPts val="2660"/>
                </a:lnSpc>
                <a:spcBef>
                  <a:spcPct val="0"/>
                </a:spcBef>
              </a:pPr>
            </a:p>
          </p:txBody>
        </p:sp>
      </p:grpSp>
      <p:grpSp>
        <p:nvGrpSpPr>
          <p:cNvPr name="Group 11" id="11"/>
          <p:cNvGrpSpPr/>
          <p:nvPr/>
        </p:nvGrpSpPr>
        <p:grpSpPr>
          <a:xfrm rot="0">
            <a:off x="12569846" y="4106087"/>
            <a:ext cx="4864003" cy="5067699"/>
            <a:chOff x="0" y="0"/>
            <a:chExt cx="1281054" cy="1334703"/>
          </a:xfrm>
        </p:grpSpPr>
        <p:sp>
          <p:nvSpPr>
            <p:cNvPr name="Freeform 12" id="12"/>
            <p:cNvSpPr/>
            <p:nvPr/>
          </p:nvSpPr>
          <p:spPr>
            <a:xfrm flipH="false" flipV="false" rot="0">
              <a:off x="0" y="0"/>
              <a:ext cx="1281054" cy="1334703"/>
            </a:xfrm>
            <a:custGeom>
              <a:avLst/>
              <a:gdLst/>
              <a:ahLst/>
              <a:cxnLst/>
              <a:rect r="r" b="b" t="t" l="l"/>
              <a:pathLst>
                <a:path h="1334703" w="1281054">
                  <a:moveTo>
                    <a:pt x="39792" y="0"/>
                  </a:moveTo>
                  <a:lnTo>
                    <a:pt x="1241262" y="0"/>
                  </a:lnTo>
                  <a:cubicBezTo>
                    <a:pt x="1263239" y="0"/>
                    <a:pt x="1281054" y="17815"/>
                    <a:pt x="1281054" y="39792"/>
                  </a:cubicBezTo>
                  <a:lnTo>
                    <a:pt x="1281054" y="1294911"/>
                  </a:lnTo>
                  <a:cubicBezTo>
                    <a:pt x="1281054" y="1305464"/>
                    <a:pt x="1276862" y="1315585"/>
                    <a:pt x="1269400" y="1323048"/>
                  </a:cubicBezTo>
                  <a:cubicBezTo>
                    <a:pt x="1261937" y="1330510"/>
                    <a:pt x="1251816" y="1334703"/>
                    <a:pt x="1241262" y="1334703"/>
                  </a:cubicBezTo>
                  <a:lnTo>
                    <a:pt x="39792" y="1334703"/>
                  </a:lnTo>
                  <a:cubicBezTo>
                    <a:pt x="29238" y="1334703"/>
                    <a:pt x="19117" y="1330510"/>
                    <a:pt x="11655" y="1323048"/>
                  </a:cubicBezTo>
                  <a:cubicBezTo>
                    <a:pt x="4192" y="1315585"/>
                    <a:pt x="0" y="1305464"/>
                    <a:pt x="0" y="1294911"/>
                  </a:cubicBezTo>
                  <a:lnTo>
                    <a:pt x="0" y="39792"/>
                  </a:lnTo>
                  <a:cubicBezTo>
                    <a:pt x="0" y="29238"/>
                    <a:pt x="4192" y="19117"/>
                    <a:pt x="11655" y="11655"/>
                  </a:cubicBezTo>
                  <a:cubicBezTo>
                    <a:pt x="19117" y="4192"/>
                    <a:pt x="29238" y="0"/>
                    <a:pt x="39792"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3" id="13"/>
            <p:cNvSpPr txBox="true"/>
            <p:nvPr/>
          </p:nvSpPr>
          <p:spPr>
            <a:xfrm>
              <a:off x="0" y="-57150"/>
              <a:ext cx="1281054" cy="1391853"/>
            </a:xfrm>
            <a:prstGeom prst="rect">
              <a:avLst/>
            </a:prstGeom>
          </p:spPr>
          <p:txBody>
            <a:bodyPr anchor="ctr" rtlCol="false" tIns="50800" lIns="50800" bIns="50800" rIns="50800"/>
            <a:lstStyle/>
            <a:p>
              <a:pPr algn="ctr" marL="0" indent="0" lvl="0">
                <a:lnSpc>
                  <a:spcPts val="2660"/>
                </a:lnSpc>
                <a:spcBef>
                  <a:spcPct val="0"/>
                </a:spcBef>
              </a:pPr>
            </a:p>
          </p:txBody>
        </p:sp>
      </p:grpSp>
      <p:pic>
        <p:nvPicPr>
          <p:cNvPr name="Picture 14" id="14"/>
          <p:cNvPicPr>
            <a:picLocks noChangeAspect="true"/>
          </p:cNvPicPr>
          <p:nvPr/>
        </p:nvPicPr>
        <p:blipFill>
          <a:blip r:embed="rId4"/>
          <a:srcRect l="0" t="0" r="0" b="0"/>
          <a:stretch>
            <a:fillRect/>
          </a:stretch>
        </p:blipFill>
        <p:spPr>
          <a:xfrm flipH="false" flipV="false" rot="0">
            <a:off x="984772" y="3430932"/>
            <a:ext cx="278501" cy="278501"/>
          </a:xfrm>
          <a:prstGeom prst="rect">
            <a:avLst/>
          </a:prstGeom>
        </p:spPr>
      </p:pic>
      <p:pic>
        <p:nvPicPr>
          <p:cNvPr name="Picture 15" id="15"/>
          <p:cNvPicPr>
            <a:picLocks noChangeAspect="true"/>
          </p:cNvPicPr>
          <p:nvPr/>
        </p:nvPicPr>
        <p:blipFill>
          <a:blip r:embed="rId4"/>
          <a:srcRect l="0" t="0" r="0" b="0"/>
          <a:stretch>
            <a:fillRect/>
          </a:stretch>
        </p:blipFill>
        <p:spPr>
          <a:xfrm flipH="false" flipV="false" rot="0">
            <a:off x="6831124" y="3430932"/>
            <a:ext cx="278501" cy="278501"/>
          </a:xfrm>
          <a:prstGeom prst="rect">
            <a:avLst/>
          </a:prstGeom>
        </p:spPr>
      </p:pic>
      <p:pic>
        <p:nvPicPr>
          <p:cNvPr name="Picture 16" id="16"/>
          <p:cNvPicPr>
            <a:picLocks noChangeAspect="true"/>
          </p:cNvPicPr>
          <p:nvPr/>
        </p:nvPicPr>
        <p:blipFill>
          <a:blip r:embed="rId4"/>
          <a:srcRect l="0" t="0" r="0" b="0"/>
          <a:stretch>
            <a:fillRect/>
          </a:stretch>
        </p:blipFill>
        <p:spPr>
          <a:xfrm flipH="false" flipV="false" rot="0">
            <a:off x="12430595" y="3430932"/>
            <a:ext cx="278501" cy="278501"/>
          </a:xfrm>
          <a:prstGeom prst="rect">
            <a:avLst/>
          </a:prstGeom>
        </p:spPr>
      </p:pic>
      <p:sp>
        <p:nvSpPr>
          <p:cNvPr name="TextBox 17" id="17"/>
          <p:cNvSpPr txBox="true"/>
          <p:nvPr/>
        </p:nvSpPr>
        <p:spPr>
          <a:xfrm rot="0">
            <a:off x="1443254" y="3210586"/>
            <a:ext cx="3901971"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Avoiding Conflict</a:t>
            </a:r>
          </a:p>
        </p:txBody>
      </p:sp>
      <p:sp>
        <p:nvSpPr>
          <p:cNvPr name="TextBox 18" id="18"/>
          <p:cNvSpPr txBox="true"/>
          <p:nvPr/>
        </p:nvSpPr>
        <p:spPr>
          <a:xfrm rot="0">
            <a:off x="7288337" y="3309647"/>
            <a:ext cx="4112575"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Being Defensive</a:t>
            </a:r>
          </a:p>
        </p:txBody>
      </p:sp>
      <p:sp>
        <p:nvSpPr>
          <p:cNvPr name="TextBox 19" id="19"/>
          <p:cNvSpPr txBox="true"/>
          <p:nvPr/>
        </p:nvSpPr>
        <p:spPr>
          <a:xfrm rot="0">
            <a:off x="12887808" y="3309647"/>
            <a:ext cx="441971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Overgeneralization.</a:t>
            </a:r>
          </a:p>
        </p:txBody>
      </p:sp>
      <p:sp>
        <p:nvSpPr>
          <p:cNvPr name="TextBox 20" id="20"/>
          <p:cNvSpPr txBox="true"/>
          <p:nvPr/>
        </p:nvSpPr>
        <p:spPr>
          <a:xfrm rot="0">
            <a:off x="1263273" y="4340801"/>
            <a:ext cx="3963398" cy="3347085"/>
          </a:xfrm>
          <a:prstGeom prst="rect">
            <a:avLst/>
          </a:prstGeom>
        </p:spPr>
        <p:txBody>
          <a:bodyPr anchor="t" rtlCol="false" tIns="0" lIns="0" bIns="0" rIns="0">
            <a:spAutoFit/>
          </a:bodyPr>
          <a:lstStyle/>
          <a:p>
            <a:pPr algn="l">
              <a:lnSpc>
                <a:spcPts val="2940"/>
              </a:lnSpc>
            </a:pPr>
            <a:r>
              <a:rPr lang="en-US" sz="2100" spc="-84">
                <a:solidFill>
                  <a:srgbClr val="040606"/>
                </a:solidFill>
                <a:latin typeface="Poppins"/>
                <a:ea typeface="Poppins"/>
                <a:cs typeface="Poppins"/>
                <a:sym typeface="Poppins"/>
              </a:rPr>
              <a:t>Some people avoid discussing building frustrations calmly and respectfully, waiting to say anything until they’re ready to explode. This may seem less stressful, but it usually causes more stress to both parties. It’s much healthier to address and resolve conflict.</a:t>
            </a:r>
          </a:p>
        </p:txBody>
      </p:sp>
      <p:sp>
        <p:nvSpPr>
          <p:cNvPr name="TextBox 21" id="21"/>
          <p:cNvSpPr txBox="true"/>
          <p:nvPr/>
        </p:nvSpPr>
        <p:spPr>
          <a:xfrm rot="0">
            <a:off x="7109626" y="4340801"/>
            <a:ext cx="3970738" cy="4832985"/>
          </a:xfrm>
          <a:prstGeom prst="rect">
            <a:avLst/>
          </a:prstGeom>
        </p:spPr>
        <p:txBody>
          <a:bodyPr anchor="t" rtlCol="false" tIns="0" lIns="0" bIns="0" rIns="0">
            <a:spAutoFit/>
          </a:bodyPr>
          <a:lstStyle/>
          <a:p>
            <a:pPr algn="l" marL="453390" indent="-226695" lvl="1">
              <a:lnSpc>
                <a:spcPts val="2940"/>
              </a:lnSpc>
              <a:spcBef>
                <a:spcPct val="0"/>
              </a:spcBef>
              <a:buFont typeface="Arial"/>
              <a:buChar char="•"/>
            </a:pPr>
            <a:r>
              <a:rPr lang="en-US" sz="2100" spc="-84">
                <a:solidFill>
                  <a:srgbClr val="040606"/>
                </a:solidFill>
                <a:latin typeface="Poppins"/>
                <a:ea typeface="Poppins"/>
                <a:cs typeface="Poppins"/>
                <a:sym typeface="Poppins"/>
              </a:rPr>
              <a:t>Defensive pe</a:t>
            </a:r>
            <a:r>
              <a:rPr lang="en-US" sz="2100" spc="-84" strike="noStrike" u="none">
                <a:solidFill>
                  <a:srgbClr val="040606"/>
                </a:solidFill>
                <a:latin typeface="Poppins"/>
                <a:ea typeface="Poppins"/>
                <a:cs typeface="Poppins"/>
                <a:sym typeface="Poppins"/>
              </a:rPr>
              <a:t>ople steadfastly deny any wrongdoing and work hard to avoid looking at the possibility that they could be contributing to a problem.</a:t>
            </a:r>
          </a:p>
          <a:p>
            <a:pPr algn="l">
              <a:lnSpc>
                <a:spcPts val="2940"/>
              </a:lnSpc>
              <a:spcBef>
                <a:spcPct val="0"/>
              </a:spcBef>
            </a:pPr>
          </a:p>
          <a:p>
            <a:pPr algn="l" marL="453390" indent="-226695" lvl="1">
              <a:lnSpc>
                <a:spcPts val="2940"/>
              </a:lnSpc>
              <a:spcBef>
                <a:spcPct val="0"/>
              </a:spcBef>
              <a:buFont typeface="Arial"/>
              <a:buChar char="•"/>
            </a:pPr>
            <a:r>
              <a:rPr lang="en-US" sz="2100" spc="-84" strike="noStrike" u="none">
                <a:solidFill>
                  <a:srgbClr val="040606"/>
                </a:solidFill>
                <a:latin typeface="Poppins"/>
                <a:ea typeface="Poppins"/>
                <a:cs typeface="Poppins"/>
                <a:sym typeface="Poppins"/>
              </a:rPr>
              <a:t>This creates long-term problems for people who don’t feel listened to and unresolved conflicts continue to grow</a:t>
            </a:r>
          </a:p>
          <a:p>
            <a:pPr algn="l" marL="0" indent="0" lvl="1">
              <a:lnSpc>
                <a:spcPts val="2940"/>
              </a:lnSpc>
              <a:spcBef>
                <a:spcPct val="0"/>
              </a:spcBef>
            </a:pPr>
          </a:p>
        </p:txBody>
      </p:sp>
      <p:sp>
        <p:nvSpPr>
          <p:cNvPr name="TextBox 22" id="22"/>
          <p:cNvSpPr txBox="true"/>
          <p:nvPr/>
        </p:nvSpPr>
        <p:spPr>
          <a:xfrm rot="0">
            <a:off x="12887808" y="3931946"/>
            <a:ext cx="3862326" cy="5204460"/>
          </a:xfrm>
          <a:prstGeom prst="rect">
            <a:avLst/>
          </a:prstGeom>
        </p:spPr>
        <p:txBody>
          <a:bodyPr anchor="t" rtlCol="false" tIns="0" lIns="0" bIns="0" rIns="0">
            <a:spAutoFit/>
          </a:bodyPr>
          <a:lstStyle/>
          <a:p>
            <a:pPr algn="l">
              <a:lnSpc>
                <a:spcPts val="2940"/>
              </a:lnSpc>
            </a:pPr>
          </a:p>
          <a:p>
            <a:pPr algn="l" marL="453390" indent="-226695" lvl="1">
              <a:lnSpc>
                <a:spcPts val="2940"/>
              </a:lnSpc>
              <a:spcBef>
                <a:spcPct val="0"/>
              </a:spcBef>
              <a:buFont typeface="Arial"/>
              <a:buChar char="•"/>
            </a:pPr>
            <a:r>
              <a:rPr lang="en-US" sz="2100" spc="-84">
                <a:solidFill>
                  <a:srgbClr val="040606"/>
                </a:solidFill>
                <a:latin typeface="Poppins"/>
                <a:ea typeface="Poppins"/>
                <a:cs typeface="Poppins"/>
                <a:sym typeface="Poppins"/>
              </a:rPr>
              <a:t>Utilizing Ove</a:t>
            </a:r>
            <a:r>
              <a:rPr lang="en-US" sz="2100" spc="-84" strike="noStrike" u="none">
                <a:solidFill>
                  <a:srgbClr val="040606"/>
                </a:solidFill>
                <a:latin typeface="Poppins"/>
                <a:ea typeface="Poppins"/>
                <a:cs typeface="Poppins"/>
                <a:sym typeface="Poppins"/>
              </a:rPr>
              <a:t>rgeneralizations can increase the drama when you’re resolving an argument.</a:t>
            </a:r>
          </a:p>
          <a:p>
            <a:pPr algn="l">
              <a:lnSpc>
                <a:spcPts val="2940"/>
              </a:lnSpc>
              <a:spcBef>
                <a:spcPct val="0"/>
              </a:spcBef>
            </a:pPr>
          </a:p>
          <a:p>
            <a:pPr algn="l" marL="453390" indent="-226695" lvl="1">
              <a:lnSpc>
                <a:spcPts val="2940"/>
              </a:lnSpc>
              <a:spcBef>
                <a:spcPct val="0"/>
              </a:spcBef>
              <a:buFont typeface="Arial"/>
              <a:buChar char="•"/>
            </a:pPr>
            <a:r>
              <a:rPr lang="en-US" sz="2100" spc="-84" strike="noStrike" u="none">
                <a:solidFill>
                  <a:srgbClr val="040606"/>
                </a:solidFill>
                <a:latin typeface="Poppins"/>
                <a:ea typeface="Poppins"/>
                <a:cs typeface="Poppins"/>
                <a:sym typeface="Poppins"/>
              </a:rPr>
              <a:t>Avoid starting sentences with “you always” and “you never,” as in, “You always come home late!” or “You never do what I want to do!”</a:t>
            </a:r>
          </a:p>
          <a:p>
            <a:pPr algn="l" marL="0" indent="0" lvl="1">
              <a:lnSpc>
                <a:spcPts val="2940"/>
              </a:lnSpc>
              <a:spcBef>
                <a:spcPct val="0"/>
              </a:spcBef>
            </a:pPr>
          </a:p>
        </p:txBody>
      </p:sp>
      <p:sp>
        <p:nvSpPr>
          <p:cNvPr name="TextBox 23" id="23"/>
          <p:cNvSpPr txBox="true"/>
          <p:nvPr/>
        </p:nvSpPr>
        <p:spPr>
          <a:xfrm rot="0">
            <a:off x="984772" y="254975"/>
            <a:ext cx="16627789" cy="2204963"/>
          </a:xfrm>
          <a:prstGeom prst="rect">
            <a:avLst/>
          </a:prstGeom>
        </p:spPr>
        <p:txBody>
          <a:bodyPr anchor="t" rtlCol="false" tIns="0" lIns="0" bIns="0" rIns="0">
            <a:spAutoFit/>
          </a:bodyPr>
          <a:lstStyle/>
          <a:p>
            <a:pPr algn="l">
              <a:lnSpc>
                <a:spcPts val="7684"/>
              </a:lnSpc>
            </a:pPr>
            <a:r>
              <a:rPr lang="en-US" sz="7684" spc="-307">
                <a:solidFill>
                  <a:srgbClr val="F6F6F6"/>
                </a:solidFill>
                <a:latin typeface="Agrandir"/>
                <a:ea typeface="Agrandir"/>
                <a:cs typeface="Agrandir"/>
                <a:sym typeface="Agrandir"/>
              </a:rPr>
              <a:t>Conflict resolution mistakes to AVOID...</a:t>
            </a:r>
          </a:p>
          <a:p>
            <a:pPr algn="l">
              <a:lnSpc>
                <a:spcPts val="7684"/>
              </a:lnSpc>
            </a:pPr>
          </a:p>
        </p:txBody>
      </p:sp>
      <p:sp>
        <p:nvSpPr>
          <p:cNvPr name="Freeform 24" id="24"/>
          <p:cNvSpPr/>
          <p:nvPr/>
        </p:nvSpPr>
        <p:spPr>
          <a:xfrm flipH="false" flipV="false" rot="0">
            <a:off x="2478393" y="1635353"/>
            <a:ext cx="1444412" cy="1444412"/>
          </a:xfrm>
          <a:custGeom>
            <a:avLst/>
            <a:gdLst/>
            <a:ahLst/>
            <a:cxnLst/>
            <a:rect r="r" b="b" t="t" l="l"/>
            <a:pathLst>
              <a:path h="1444412" w="1444412">
                <a:moveTo>
                  <a:pt x="0" y="0"/>
                </a:moveTo>
                <a:lnTo>
                  <a:pt x="1444412" y="0"/>
                </a:lnTo>
                <a:lnTo>
                  <a:pt x="1444412" y="1444412"/>
                </a:lnTo>
                <a:lnTo>
                  <a:pt x="0" y="14444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0">
            <a:off x="8336478" y="1774122"/>
            <a:ext cx="1512665" cy="1512665"/>
          </a:xfrm>
          <a:custGeom>
            <a:avLst/>
            <a:gdLst/>
            <a:ahLst/>
            <a:cxnLst/>
            <a:rect r="r" b="b" t="t" l="l"/>
            <a:pathLst>
              <a:path h="1512665" w="1512665">
                <a:moveTo>
                  <a:pt x="0" y="0"/>
                </a:moveTo>
                <a:lnTo>
                  <a:pt x="1512665" y="0"/>
                </a:lnTo>
                <a:lnTo>
                  <a:pt x="1512665" y="1512664"/>
                </a:lnTo>
                <a:lnTo>
                  <a:pt x="0" y="15126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6" id="26"/>
          <p:cNvSpPr/>
          <p:nvPr/>
        </p:nvSpPr>
        <p:spPr>
          <a:xfrm flipH="false" flipV="false" rot="0">
            <a:off x="14245515" y="1703606"/>
            <a:ext cx="1512665" cy="1512665"/>
          </a:xfrm>
          <a:custGeom>
            <a:avLst/>
            <a:gdLst/>
            <a:ahLst/>
            <a:cxnLst/>
            <a:rect r="r" b="b" t="t" l="l"/>
            <a:pathLst>
              <a:path h="1512665" w="1512665">
                <a:moveTo>
                  <a:pt x="0" y="0"/>
                </a:moveTo>
                <a:lnTo>
                  <a:pt x="1512665" y="0"/>
                </a:lnTo>
                <a:lnTo>
                  <a:pt x="1512665" y="1512664"/>
                </a:lnTo>
                <a:lnTo>
                  <a:pt x="0" y="151266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061751">
            <a:off x="5192657" y="-3936538"/>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7047732">
            <a:off x="9335469" y="-415425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sp>
        <p:nvSpPr>
          <p:cNvPr name="Freeform 4" id="4"/>
          <p:cNvSpPr/>
          <p:nvPr/>
        </p:nvSpPr>
        <p:spPr>
          <a:xfrm flipH="false" flipV="false" rot="-7047732">
            <a:off x="-74590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grpSp>
        <p:nvGrpSpPr>
          <p:cNvPr name="Group 5" id="5"/>
          <p:cNvGrpSpPr/>
          <p:nvPr/>
        </p:nvGrpSpPr>
        <p:grpSpPr>
          <a:xfrm rot="0">
            <a:off x="1175212" y="4344971"/>
            <a:ext cx="5091425" cy="5067699"/>
            <a:chOff x="0" y="0"/>
            <a:chExt cx="1340951" cy="1334703"/>
          </a:xfrm>
        </p:grpSpPr>
        <p:sp>
          <p:nvSpPr>
            <p:cNvPr name="Freeform 6" id="6"/>
            <p:cNvSpPr/>
            <p:nvPr/>
          </p:nvSpPr>
          <p:spPr>
            <a:xfrm flipH="false" flipV="false" rot="0">
              <a:off x="0" y="0"/>
              <a:ext cx="1340951" cy="1334703"/>
            </a:xfrm>
            <a:custGeom>
              <a:avLst/>
              <a:gdLst/>
              <a:ahLst/>
              <a:cxnLst/>
              <a:rect r="r" b="b" t="t" l="l"/>
              <a:pathLst>
                <a:path h="1334703" w="1340951">
                  <a:moveTo>
                    <a:pt x="38015" y="0"/>
                  </a:moveTo>
                  <a:lnTo>
                    <a:pt x="1302937" y="0"/>
                  </a:lnTo>
                  <a:cubicBezTo>
                    <a:pt x="1323932" y="0"/>
                    <a:pt x="1340951" y="17020"/>
                    <a:pt x="1340951" y="38015"/>
                  </a:cubicBezTo>
                  <a:lnTo>
                    <a:pt x="1340951" y="1296688"/>
                  </a:lnTo>
                  <a:cubicBezTo>
                    <a:pt x="1340951" y="1317683"/>
                    <a:pt x="1323932" y="1334703"/>
                    <a:pt x="1302937" y="1334703"/>
                  </a:cubicBezTo>
                  <a:lnTo>
                    <a:pt x="38015" y="1334703"/>
                  </a:lnTo>
                  <a:cubicBezTo>
                    <a:pt x="17020" y="1334703"/>
                    <a:pt x="0" y="1317683"/>
                    <a:pt x="0" y="1296688"/>
                  </a:cubicBezTo>
                  <a:lnTo>
                    <a:pt x="0" y="38015"/>
                  </a:lnTo>
                  <a:cubicBezTo>
                    <a:pt x="0" y="17020"/>
                    <a:pt x="17020" y="0"/>
                    <a:pt x="38015" y="0"/>
                  </a:cubicBezTo>
                  <a:close/>
                </a:path>
              </a:pathLst>
            </a:custGeom>
            <a:gradFill rotWithShape="true">
              <a:gsLst>
                <a:gs pos="0">
                  <a:srgbClr val="37B594">
                    <a:alpha val="100000"/>
                  </a:srgbClr>
                </a:gs>
                <a:gs pos="100000">
                  <a:srgbClr val="62DFBF">
                    <a:alpha val="100000"/>
                  </a:srgbClr>
                </a:gs>
              </a:gsLst>
              <a:lin ang="0"/>
            </a:gradFill>
          </p:spPr>
        </p:sp>
        <p:sp>
          <p:nvSpPr>
            <p:cNvPr name="TextBox 7" id="7"/>
            <p:cNvSpPr txBox="true"/>
            <p:nvPr/>
          </p:nvSpPr>
          <p:spPr>
            <a:xfrm>
              <a:off x="0" y="-57150"/>
              <a:ext cx="1340951" cy="1391853"/>
            </a:xfrm>
            <a:prstGeom prst="rect">
              <a:avLst/>
            </a:prstGeom>
          </p:spPr>
          <p:txBody>
            <a:bodyPr anchor="ctr" rtlCol="false" tIns="50800" lIns="50800" bIns="50800" rIns="50800"/>
            <a:lstStyle/>
            <a:p>
              <a:pPr algn="ctr">
                <a:lnSpc>
                  <a:spcPts val="2660"/>
                </a:lnSpc>
              </a:pPr>
            </a:p>
          </p:txBody>
        </p:sp>
      </p:grpSp>
      <p:grpSp>
        <p:nvGrpSpPr>
          <p:cNvPr name="Group 8" id="8"/>
          <p:cNvGrpSpPr/>
          <p:nvPr/>
        </p:nvGrpSpPr>
        <p:grpSpPr>
          <a:xfrm rot="0">
            <a:off x="6882314" y="4391365"/>
            <a:ext cx="4537894" cy="5021306"/>
            <a:chOff x="0" y="0"/>
            <a:chExt cx="1195166" cy="1322484"/>
          </a:xfrm>
        </p:grpSpPr>
        <p:sp>
          <p:nvSpPr>
            <p:cNvPr name="Freeform 9" id="9"/>
            <p:cNvSpPr/>
            <p:nvPr/>
          </p:nvSpPr>
          <p:spPr>
            <a:xfrm flipH="false" flipV="false" rot="0">
              <a:off x="0" y="0"/>
              <a:ext cx="1195166" cy="1322484"/>
            </a:xfrm>
            <a:custGeom>
              <a:avLst/>
              <a:gdLst/>
              <a:ahLst/>
              <a:cxnLst/>
              <a:rect r="r" b="b" t="t" l="l"/>
              <a:pathLst>
                <a:path h="1322484" w="1195166">
                  <a:moveTo>
                    <a:pt x="42651" y="0"/>
                  </a:moveTo>
                  <a:lnTo>
                    <a:pt x="1152514" y="0"/>
                  </a:lnTo>
                  <a:cubicBezTo>
                    <a:pt x="1163826" y="0"/>
                    <a:pt x="1174675" y="4494"/>
                    <a:pt x="1182673" y="12492"/>
                  </a:cubicBezTo>
                  <a:cubicBezTo>
                    <a:pt x="1190672" y="20491"/>
                    <a:pt x="1195166" y="31340"/>
                    <a:pt x="1195166" y="42651"/>
                  </a:cubicBezTo>
                  <a:lnTo>
                    <a:pt x="1195166" y="1279832"/>
                  </a:lnTo>
                  <a:cubicBezTo>
                    <a:pt x="1195166" y="1303388"/>
                    <a:pt x="1176070" y="1322484"/>
                    <a:pt x="1152514" y="1322484"/>
                  </a:cubicBezTo>
                  <a:lnTo>
                    <a:pt x="42651" y="1322484"/>
                  </a:lnTo>
                  <a:cubicBezTo>
                    <a:pt x="19096" y="1322484"/>
                    <a:pt x="0" y="1303388"/>
                    <a:pt x="0" y="1279832"/>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0" id="10"/>
            <p:cNvSpPr txBox="true"/>
            <p:nvPr/>
          </p:nvSpPr>
          <p:spPr>
            <a:xfrm>
              <a:off x="0" y="-57150"/>
              <a:ext cx="1195166" cy="1379634"/>
            </a:xfrm>
            <a:prstGeom prst="rect">
              <a:avLst/>
            </a:prstGeom>
          </p:spPr>
          <p:txBody>
            <a:bodyPr anchor="ctr" rtlCol="false" tIns="50800" lIns="50800" bIns="50800" rIns="50800"/>
            <a:lstStyle/>
            <a:p>
              <a:pPr algn="ctr" marL="0" indent="0" lvl="0">
                <a:lnSpc>
                  <a:spcPts val="2660"/>
                </a:lnSpc>
                <a:spcBef>
                  <a:spcPct val="0"/>
                </a:spcBef>
              </a:pPr>
            </a:p>
          </p:txBody>
        </p:sp>
      </p:grpSp>
      <p:grpSp>
        <p:nvGrpSpPr>
          <p:cNvPr name="Group 11" id="11"/>
          <p:cNvGrpSpPr/>
          <p:nvPr/>
        </p:nvGrpSpPr>
        <p:grpSpPr>
          <a:xfrm rot="0">
            <a:off x="12621036" y="4344971"/>
            <a:ext cx="4864003" cy="5067699"/>
            <a:chOff x="0" y="0"/>
            <a:chExt cx="1281054" cy="1334703"/>
          </a:xfrm>
        </p:grpSpPr>
        <p:sp>
          <p:nvSpPr>
            <p:cNvPr name="Freeform 12" id="12"/>
            <p:cNvSpPr/>
            <p:nvPr/>
          </p:nvSpPr>
          <p:spPr>
            <a:xfrm flipH="false" flipV="false" rot="0">
              <a:off x="0" y="0"/>
              <a:ext cx="1281054" cy="1334703"/>
            </a:xfrm>
            <a:custGeom>
              <a:avLst/>
              <a:gdLst/>
              <a:ahLst/>
              <a:cxnLst/>
              <a:rect r="r" b="b" t="t" l="l"/>
              <a:pathLst>
                <a:path h="1334703" w="1281054">
                  <a:moveTo>
                    <a:pt x="39792" y="0"/>
                  </a:moveTo>
                  <a:lnTo>
                    <a:pt x="1241262" y="0"/>
                  </a:lnTo>
                  <a:cubicBezTo>
                    <a:pt x="1263239" y="0"/>
                    <a:pt x="1281054" y="17815"/>
                    <a:pt x="1281054" y="39792"/>
                  </a:cubicBezTo>
                  <a:lnTo>
                    <a:pt x="1281054" y="1294911"/>
                  </a:lnTo>
                  <a:cubicBezTo>
                    <a:pt x="1281054" y="1305464"/>
                    <a:pt x="1276862" y="1315585"/>
                    <a:pt x="1269400" y="1323048"/>
                  </a:cubicBezTo>
                  <a:cubicBezTo>
                    <a:pt x="1261937" y="1330510"/>
                    <a:pt x="1251816" y="1334703"/>
                    <a:pt x="1241262" y="1334703"/>
                  </a:cubicBezTo>
                  <a:lnTo>
                    <a:pt x="39792" y="1334703"/>
                  </a:lnTo>
                  <a:cubicBezTo>
                    <a:pt x="29238" y="1334703"/>
                    <a:pt x="19117" y="1330510"/>
                    <a:pt x="11655" y="1323048"/>
                  </a:cubicBezTo>
                  <a:cubicBezTo>
                    <a:pt x="4192" y="1315585"/>
                    <a:pt x="0" y="1305464"/>
                    <a:pt x="0" y="1294911"/>
                  </a:cubicBezTo>
                  <a:lnTo>
                    <a:pt x="0" y="39792"/>
                  </a:lnTo>
                  <a:cubicBezTo>
                    <a:pt x="0" y="29238"/>
                    <a:pt x="4192" y="19117"/>
                    <a:pt x="11655" y="11655"/>
                  </a:cubicBezTo>
                  <a:cubicBezTo>
                    <a:pt x="19117" y="4192"/>
                    <a:pt x="29238" y="0"/>
                    <a:pt x="39792"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3" id="13"/>
            <p:cNvSpPr txBox="true"/>
            <p:nvPr/>
          </p:nvSpPr>
          <p:spPr>
            <a:xfrm>
              <a:off x="0" y="-57150"/>
              <a:ext cx="1281054" cy="1391853"/>
            </a:xfrm>
            <a:prstGeom prst="rect">
              <a:avLst/>
            </a:prstGeom>
          </p:spPr>
          <p:txBody>
            <a:bodyPr anchor="ctr" rtlCol="false" tIns="50800" lIns="50800" bIns="50800" rIns="50800"/>
            <a:lstStyle/>
            <a:p>
              <a:pPr algn="ctr" marL="0" indent="0" lvl="0">
                <a:lnSpc>
                  <a:spcPts val="2660"/>
                </a:lnSpc>
                <a:spcBef>
                  <a:spcPct val="0"/>
                </a:spcBef>
              </a:pPr>
            </a:p>
          </p:txBody>
        </p:sp>
      </p:grpSp>
      <p:pic>
        <p:nvPicPr>
          <p:cNvPr name="Picture 14" id="14"/>
          <p:cNvPicPr>
            <a:picLocks noChangeAspect="true"/>
          </p:cNvPicPr>
          <p:nvPr/>
        </p:nvPicPr>
        <p:blipFill>
          <a:blip r:embed="rId4"/>
          <a:srcRect l="0" t="0" r="0" b="0"/>
          <a:stretch>
            <a:fillRect/>
          </a:stretch>
        </p:blipFill>
        <p:spPr>
          <a:xfrm flipH="false" flipV="false" rot="0">
            <a:off x="1035961" y="3669816"/>
            <a:ext cx="278501" cy="278501"/>
          </a:xfrm>
          <a:prstGeom prst="rect">
            <a:avLst/>
          </a:prstGeom>
        </p:spPr>
      </p:pic>
      <p:pic>
        <p:nvPicPr>
          <p:cNvPr name="Picture 15" id="15"/>
          <p:cNvPicPr>
            <a:picLocks noChangeAspect="true"/>
          </p:cNvPicPr>
          <p:nvPr/>
        </p:nvPicPr>
        <p:blipFill>
          <a:blip r:embed="rId4"/>
          <a:srcRect l="0" t="0" r="0" b="0"/>
          <a:stretch>
            <a:fillRect/>
          </a:stretch>
        </p:blipFill>
        <p:spPr>
          <a:xfrm flipH="false" flipV="false" rot="0">
            <a:off x="6882314" y="3669816"/>
            <a:ext cx="278501" cy="278501"/>
          </a:xfrm>
          <a:prstGeom prst="rect">
            <a:avLst/>
          </a:prstGeom>
        </p:spPr>
      </p:pic>
      <p:pic>
        <p:nvPicPr>
          <p:cNvPr name="Picture 16" id="16"/>
          <p:cNvPicPr>
            <a:picLocks noChangeAspect="true"/>
          </p:cNvPicPr>
          <p:nvPr/>
        </p:nvPicPr>
        <p:blipFill>
          <a:blip r:embed="rId4"/>
          <a:srcRect l="0" t="0" r="0" b="0"/>
          <a:stretch>
            <a:fillRect/>
          </a:stretch>
        </p:blipFill>
        <p:spPr>
          <a:xfrm flipH="false" flipV="false" rot="0">
            <a:off x="12481785" y="3669816"/>
            <a:ext cx="278501" cy="278501"/>
          </a:xfrm>
          <a:prstGeom prst="rect">
            <a:avLst/>
          </a:prstGeom>
        </p:spPr>
      </p:pic>
      <p:sp>
        <p:nvSpPr>
          <p:cNvPr name="TextBox 17" id="17"/>
          <p:cNvSpPr txBox="true"/>
          <p:nvPr/>
        </p:nvSpPr>
        <p:spPr>
          <a:xfrm rot="0">
            <a:off x="1494443" y="3449471"/>
            <a:ext cx="4772193"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the "Need" to be Right</a:t>
            </a:r>
          </a:p>
        </p:txBody>
      </p:sp>
      <p:sp>
        <p:nvSpPr>
          <p:cNvPr name="TextBox 18" id="18"/>
          <p:cNvSpPr txBox="true"/>
          <p:nvPr/>
        </p:nvSpPr>
        <p:spPr>
          <a:xfrm rot="0">
            <a:off x="7339526" y="3548531"/>
            <a:ext cx="4112575"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Psychoanalyzing.</a:t>
            </a:r>
          </a:p>
        </p:txBody>
      </p:sp>
      <p:sp>
        <p:nvSpPr>
          <p:cNvPr name="TextBox 19" id="19"/>
          <p:cNvSpPr txBox="true"/>
          <p:nvPr/>
        </p:nvSpPr>
        <p:spPr>
          <a:xfrm rot="0">
            <a:off x="13379411" y="3548531"/>
            <a:ext cx="441971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Interrupting </a:t>
            </a:r>
          </a:p>
        </p:txBody>
      </p:sp>
      <p:sp>
        <p:nvSpPr>
          <p:cNvPr name="TextBox 20" id="20"/>
          <p:cNvSpPr txBox="true"/>
          <p:nvPr/>
        </p:nvSpPr>
        <p:spPr>
          <a:xfrm rot="0">
            <a:off x="1466647" y="4619491"/>
            <a:ext cx="4697114" cy="4461510"/>
          </a:xfrm>
          <a:prstGeom prst="rect">
            <a:avLst/>
          </a:prstGeom>
        </p:spPr>
        <p:txBody>
          <a:bodyPr anchor="t" rtlCol="false" tIns="0" lIns="0" bIns="0" rIns="0">
            <a:spAutoFit/>
          </a:bodyPr>
          <a:lstStyle/>
          <a:p>
            <a:pPr algn="l">
              <a:lnSpc>
                <a:spcPts val="2940"/>
              </a:lnSpc>
            </a:pPr>
            <a:r>
              <a:rPr lang="en-US" sz="2100" spc="-84">
                <a:solidFill>
                  <a:srgbClr val="040606"/>
                </a:solidFill>
                <a:latin typeface="Poppins"/>
                <a:ea typeface="Poppins"/>
                <a:cs typeface="Poppins"/>
                <a:sym typeface="Poppins"/>
              </a:rPr>
              <a:t>The need to be “right” can prolong and intensify conflicts.</a:t>
            </a:r>
          </a:p>
          <a:p>
            <a:pPr algn="l">
              <a:lnSpc>
                <a:spcPts val="2940"/>
              </a:lnSpc>
            </a:pPr>
          </a:p>
          <a:p>
            <a:pPr algn="l">
              <a:lnSpc>
                <a:spcPts val="2940"/>
              </a:lnSpc>
            </a:pPr>
            <a:r>
              <a:rPr lang="en-US" sz="2100" spc="-84">
                <a:solidFill>
                  <a:srgbClr val="040606"/>
                </a:solidFill>
                <a:latin typeface="Poppins"/>
                <a:ea typeface="Poppins"/>
                <a:cs typeface="Poppins"/>
                <a:sym typeface="Poppins"/>
              </a:rPr>
              <a:t>It’s damaging to decide that there’s a “right” and a “wrong” way to look at things.</a:t>
            </a:r>
          </a:p>
          <a:p>
            <a:pPr algn="l">
              <a:lnSpc>
                <a:spcPts val="2940"/>
              </a:lnSpc>
            </a:pPr>
          </a:p>
          <a:p>
            <a:pPr algn="l">
              <a:lnSpc>
                <a:spcPts val="2940"/>
              </a:lnSpc>
            </a:pPr>
            <a:r>
              <a:rPr lang="en-US" sz="2100" spc="-84">
                <a:solidFill>
                  <a:srgbClr val="040606"/>
                </a:solidFill>
                <a:latin typeface="Poppins"/>
                <a:ea typeface="Poppins"/>
                <a:cs typeface="Poppins"/>
                <a:sym typeface="Poppins"/>
              </a:rPr>
              <a:t>Look for a compromise or agree to disagree, and remember that there’s not always a “right” or a “wrong” and that two points of view can be valid.</a:t>
            </a:r>
          </a:p>
          <a:p>
            <a:pPr algn="l">
              <a:lnSpc>
                <a:spcPts val="2940"/>
              </a:lnSpc>
            </a:pPr>
          </a:p>
        </p:txBody>
      </p:sp>
      <p:sp>
        <p:nvSpPr>
          <p:cNvPr name="TextBox 21" id="21"/>
          <p:cNvSpPr txBox="true"/>
          <p:nvPr/>
        </p:nvSpPr>
        <p:spPr>
          <a:xfrm rot="0">
            <a:off x="7160815" y="4579685"/>
            <a:ext cx="3970738" cy="4832985"/>
          </a:xfrm>
          <a:prstGeom prst="rect">
            <a:avLst/>
          </a:prstGeom>
        </p:spPr>
        <p:txBody>
          <a:bodyPr anchor="t" rtlCol="false" tIns="0" lIns="0" bIns="0" rIns="0">
            <a:spAutoFit/>
          </a:bodyPr>
          <a:lstStyle/>
          <a:p>
            <a:pPr algn="l" marL="453390" indent="-226695" lvl="1">
              <a:lnSpc>
                <a:spcPts val="2940"/>
              </a:lnSpc>
              <a:spcBef>
                <a:spcPct val="0"/>
              </a:spcBef>
              <a:buFont typeface="Arial"/>
              <a:buChar char="•"/>
            </a:pPr>
            <a:r>
              <a:rPr lang="en-US" sz="2100" spc="-84">
                <a:solidFill>
                  <a:srgbClr val="040606"/>
                </a:solidFill>
                <a:latin typeface="Poppins"/>
                <a:ea typeface="Poppins"/>
                <a:cs typeface="Poppins"/>
                <a:sym typeface="Poppins"/>
              </a:rPr>
              <a:t>Try not t</a:t>
            </a:r>
            <a:r>
              <a:rPr lang="en-US" sz="2100" spc="-84" strike="noStrike" u="none">
                <a:solidFill>
                  <a:srgbClr val="040606"/>
                </a:solidFill>
                <a:latin typeface="Poppins"/>
                <a:ea typeface="Poppins"/>
                <a:cs typeface="Poppins"/>
                <a:sym typeface="Poppins"/>
              </a:rPr>
              <a:t>o “Psychoanalyze” or Mind-Read.</a:t>
            </a:r>
          </a:p>
          <a:p>
            <a:pPr algn="l">
              <a:lnSpc>
                <a:spcPts val="2940"/>
              </a:lnSpc>
              <a:spcBef>
                <a:spcPct val="0"/>
              </a:spcBef>
            </a:pPr>
          </a:p>
          <a:p>
            <a:pPr algn="l" marL="453390" indent="-226695" lvl="1">
              <a:lnSpc>
                <a:spcPts val="2940"/>
              </a:lnSpc>
              <a:spcBef>
                <a:spcPct val="0"/>
              </a:spcBef>
              <a:buFont typeface="Arial"/>
              <a:buChar char="•"/>
            </a:pPr>
            <a:r>
              <a:rPr lang="en-US" sz="2100" spc="-84" strike="noStrike" u="none">
                <a:solidFill>
                  <a:srgbClr val="040606"/>
                </a:solidFill>
                <a:latin typeface="Poppins"/>
                <a:ea typeface="Poppins"/>
                <a:cs typeface="Poppins"/>
                <a:sym typeface="Poppins"/>
              </a:rPr>
              <a:t>“Psychoanalyzing” the other person is something to avoid in a conflict. This creates hostility and misunderstandings.</a:t>
            </a:r>
          </a:p>
          <a:p>
            <a:pPr algn="l">
              <a:lnSpc>
                <a:spcPts val="2940"/>
              </a:lnSpc>
              <a:spcBef>
                <a:spcPct val="0"/>
              </a:spcBef>
            </a:pPr>
          </a:p>
          <a:p>
            <a:pPr algn="l" marL="453390" indent="-226695" lvl="1">
              <a:lnSpc>
                <a:spcPts val="2940"/>
              </a:lnSpc>
              <a:spcBef>
                <a:spcPct val="0"/>
              </a:spcBef>
              <a:buFont typeface="Arial"/>
              <a:buChar char="•"/>
            </a:pPr>
            <a:r>
              <a:rPr lang="en-US" sz="2100" spc="-84" strike="noStrike" u="none">
                <a:solidFill>
                  <a:srgbClr val="040606"/>
                </a:solidFill>
                <a:latin typeface="Poppins"/>
                <a:ea typeface="Poppins"/>
                <a:cs typeface="Poppins"/>
                <a:sym typeface="Poppins"/>
              </a:rPr>
              <a:t>Don't assume information. Where possible, always try to trust but verify.</a:t>
            </a:r>
          </a:p>
          <a:p>
            <a:pPr algn="l" marL="0" indent="0" lvl="1">
              <a:lnSpc>
                <a:spcPts val="2940"/>
              </a:lnSpc>
              <a:spcBef>
                <a:spcPct val="0"/>
              </a:spcBef>
            </a:pPr>
          </a:p>
        </p:txBody>
      </p:sp>
      <p:sp>
        <p:nvSpPr>
          <p:cNvPr name="TextBox 22" id="22"/>
          <p:cNvSpPr txBox="true"/>
          <p:nvPr/>
        </p:nvSpPr>
        <p:spPr>
          <a:xfrm rot="0">
            <a:off x="13121874" y="4619491"/>
            <a:ext cx="3862326" cy="1861185"/>
          </a:xfrm>
          <a:prstGeom prst="rect">
            <a:avLst/>
          </a:prstGeom>
        </p:spPr>
        <p:txBody>
          <a:bodyPr anchor="t" rtlCol="false" tIns="0" lIns="0" bIns="0" rIns="0">
            <a:spAutoFit/>
          </a:bodyPr>
          <a:lstStyle/>
          <a:p>
            <a:pPr algn="l" marL="0" indent="0" lvl="1">
              <a:lnSpc>
                <a:spcPts val="2940"/>
              </a:lnSpc>
              <a:spcBef>
                <a:spcPct val="0"/>
              </a:spcBef>
            </a:pPr>
            <a:r>
              <a:rPr lang="en-US" sz="2100" spc="-84">
                <a:solidFill>
                  <a:srgbClr val="040606"/>
                </a:solidFill>
                <a:latin typeface="Poppins"/>
                <a:ea typeface="Poppins"/>
                <a:cs typeface="Poppins"/>
                <a:sym typeface="Poppins"/>
              </a:rPr>
              <a:t>Th</a:t>
            </a:r>
            <a:r>
              <a:rPr lang="en-US" sz="2100" spc="-84">
                <a:solidFill>
                  <a:srgbClr val="040606"/>
                </a:solidFill>
                <a:latin typeface="Poppins"/>
                <a:ea typeface="Poppins"/>
                <a:cs typeface="Poppins"/>
                <a:sym typeface="Poppins"/>
              </a:rPr>
              <a:t>is sig</a:t>
            </a:r>
            <a:r>
              <a:rPr lang="en-US" sz="2100" spc="-84" strike="noStrike" u="none">
                <a:solidFill>
                  <a:srgbClr val="040606"/>
                </a:solidFill>
                <a:latin typeface="Poppins"/>
                <a:ea typeface="Poppins"/>
                <a:cs typeface="Poppins"/>
                <a:sym typeface="Poppins"/>
              </a:rPr>
              <a:t>nals disrespect and shuts down dialogue. It prevents you from hearing the full story and escalates frustration.</a:t>
            </a:r>
          </a:p>
        </p:txBody>
      </p:sp>
      <p:sp>
        <p:nvSpPr>
          <p:cNvPr name="TextBox 23" id="23"/>
          <p:cNvSpPr txBox="true"/>
          <p:nvPr/>
        </p:nvSpPr>
        <p:spPr>
          <a:xfrm rot="0">
            <a:off x="1028700" y="226400"/>
            <a:ext cx="16627789" cy="2204963"/>
          </a:xfrm>
          <a:prstGeom prst="rect">
            <a:avLst/>
          </a:prstGeom>
        </p:spPr>
        <p:txBody>
          <a:bodyPr anchor="t" rtlCol="false" tIns="0" lIns="0" bIns="0" rIns="0">
            <a:spAutoFit/>
          </a:bodyPr>
          <a:lstStyle/>
          <a:p>
            <a:pPr algn="l">
              <a:lnSpc>
                <a:spcPts val="7684"/>
              </a:lnSpc>
            </a:pPr>
            <a:r>
              <a:rPr lang="en-US" sz="7684" spc="-307">
                <a:solidFill>
                  <a:srgbClr val="F6F6F6"/>
                </a:solidFill>
                <a:latin typeface="Agrandir"/>
                <a:ea typeface="Agrandir"/>
                <a:cs typeface="Agrandir"/>
                <a:sym typeface="Agrandir"/>
              </a:rPr>
              <a:t>Conflict resolution mistakes to AVOID...</a:t>
            </a:r>
          </a:p>
          <a:p>
            <a:pPr algn="l">
              <a:lnSpc>
                <a:spcPts val="7684"/>
              </a:lnSpc>
            </a:pPr>
          </a:p>
        </p:txBody>
      </p:sp>
      <p:sp>
        <p:nvSpPr>
          <p:cNvPr name="Freeform 24" id="24"/>
          <p:cNvSpPr/>
          <p:nvPr/>
        </p:nvSpPr>
        <p:spPr>
          <a:xfrm flipH="false" flipV="false" rot="0">
            <a:off x="2990613" y="1942490"/>
            <a:ext cx="1460621" cy="1460621"/>
          </a:xfrm>
          <a:custGeom>
            <a:avLst/>
            <a:gdLst/>
            <a:ahLst/>
            <a:cxnLst/>
            <a:rect r="r" b="b" t="t" l="l"/>
            <a:pathLst>
              <a:path h="1460621" w="1460621">
                <a:moveTo>
                  <a:pt x="0" y="0"/>
                </a:moveTo>
                <a:lnTo>
                  <a:pt x="1460622" y="0"/>
                </a:lnTo>
                <a:lnTo>
                  <a:pt x="1460622" y="1460621"/>
                </a:lnTo>
                <a:lnTo>
                  <a:pt x="0" y="14606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0">
            <a:off x="8396199" y="2030069"/>
            <a:ext cx="1495601" cy="1495601"/>
          </a:xfrm>
          <a:custGeom>
            <a:avLst/>
            <a:gdLst/>
            <a:ahLst/>
            <a:cxnLst/>
            <a:rect r="r" b="b" t="t" l="l"/>
            <a:pathLst>
              <a:path h="1495601" w="1495601">
                <a:moveTo>
                  <a:pt x="0" y="0"/>
                </a:moveTo>
                <a:lnTo>
                  <a:pt x="1495602" y="0"/>
                </a:lnTo>
                <a:lnTo>
                  <a:pt x="1495602" y="1495602"/>
                </a:lnTo>
                <a:lnTo>
                  <a:pt x="0" y="149560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6" id="26"/>
          <p:cNvSpPr/>
          <p:nvPr/>
        </p:nvSpPr>
        <p:spPr>
          <a:xfrm flipH="false" flipV="false" rot="0">
            <a:off x="14296705" y="2013006"/>
            <a:ext cx="1512665" cy="1512665"/>
          </a:xfrm>
          <a:custGeom>
            <a:avLst/>
            <a:gdLst/>
            <a:ahLst/>
            <a:cxnLst/>
            <a:rect r="r" b="b" t="t" l="l"/>
            <a:pathLst>
              <a:path h="1512665" w="1512665">
                <a:moveTo>
                  <a:pt x="0" y="0"/>
                </a:moveTo>
                <a:lnTo>
                  <a:pt x="1512664" y="0"/>
                </a:lnTo>
                <a:lnTo>
                  <a:pt x="1512664" y="1512665"/>
                </a:lnTo>
                <a:lnTo>
                  <a:pt x="0" y="15126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push dir="l"/>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061751">
            <a:off x="5192657" y="-3936538"/>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7047732">
            <a:off x="9335469" y="-415425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sp>
        <p:nvSpPr>
          <p:cNvPr name="Freeform 4" id="4"/>
          <p:cNvSpPr/>
          <p:nvPr/>
        </p:nvSpPr>
        <p:spPr>
          <a:xfrm flipH="false" flipV="false" rot="-7047732">
            <a:off x="-74590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grpSp>
        <p:nvGrpSpPr>
          <p:cNvPr name="Group 5" id="5"/>
          <p:cNvGrpSpPr/>
          <p:nvPr/>
        </p:nvGrpSpPr>
        <p:grpSpPr>
          <a:xfrm rot="0">
            <a:off x="1175212" y="4344971"/>
            <a:ext cx="4647782" cy="5067699"/>
            <a:chOff x="0" y="0"/>
            <a:chExt cx="1224107" cy="1334703"/>
          </a:xfrm>
        </p:grpSpPr>
        <p:sp>
          <p:nvSpPr>
            <p:cNvPr name="Freeform 6" id="6"/>
            <p:cNvSpPr/>
            <p:nvPr/>
          </p:nvSpPr>
          <p:spPr>
            <a:xfrm flipH="false" flipV="false" rot="0">
              <a:off x="0" y="0"/>
              <a:ext cx="1224107" cy="1334703"/>
            </a:xfrm>
            <a:custGeom>
              <a:avLst/>
              <a:gdLst/>
              <a:ahLst/>
              <a:cxnLst/>
              <a:rect r="r" b="b" t="t" l="l"/>
              <a:pathLst>
                <a:path h="1334703" w="1224107">
                  <a:moveTo>
                    <a:pt x="41643" y="0"/>
                  </a:moveTo>
                  <a:lnTo>
                    <a:pt x="1182464" y="0"/>
                  </a:lnTo>
                  <a:cubicBezTo>
                    <a:pt x="1193509" y="0"/>
                    <a:pt x="1204101" y="4387"/>
                    <a:pt x="1211910" y="12197"/>
                  </a:cubicBezTo>
                  <a:cubicBezTo>
                    <a:pt x="1219720" y="20007"/>
                    <a:pt x="1224107" y="30599"/>
                    <a:pt x="1224107" y="41643"/>
                  </a:cubicBezTo>
                  <a:lnTo>
                    <a:pt x="1224107" y="1293059"/>
                  </a:lnTo>
                  <a:cubicBezTo>
                    <a:pt x="1224107" y="1316058"/>
                    <a:pt x="1205463" y="1334703"/>
                    <a:pt x="1182464" y="1334703"/>
                  </a:cubicBezTo>
                  <a:lnTo>
                    <a:pt x="41643" y="1334703"/>
                  </a:lnTo>
                  <a:cubicBezTo>
                    <a:pt x="18644" y="1334703"/>
                    <a:pt x="0" y="1316058"/>
                    <a:pt x="0" y="1293059"/>
                  </a:cubicBezTo>
                  <a:lnTo>
                    <a:pt x="0" y="41643"/>
                  </a:lnTo>
                  <a:cubicBezTo>
                    <a:pt x="0" y="18644"/>
                    <a:pt x="18644" y="0"/>
                    <a:pt x="41643" y="0"/>
                  </a:cubicBezTo>
                  <a:close/>
                </a:path>
              </a:pathLst>
            </a:custGeom>
            <a:gradFill rotWithShape="true">
              <a:gsLst>
                <a:gs pos="0">
                  <a:srgbClr val="37B594">
                    <a:alpha val="100000"/>
                  </a:srgbClr>
                </a:gs>
                <a:gs pos="100000">
                  <a:srgbClr val="62DFBF">
                    <a:alpha val="100000"/>
                  </a:srgbClr>
                </a:gs>
              </a:gsLst>
              <a:lin ang="0"/>
            </a:gradFill>
          </p:spPr>
        </p:sp>
        <p:sp>
          <p:nvSpPr>
            <p:cNvPr name="TextBox 7" id="7"/>
            <p:cNvSpPr txBox="true"/>
            <p:nvPr/>
          </p:nvSpPr>
          <p:spPr>
            <a:xfrm>
              <a:off x="0" y="-57150"/>
              <a:ext cx="1224107" cy="1391853"/>
            </a:xfrm>
            <a:prstGeom prst="rect">
              <a:avLst/>
            </a:prstGeom>
          </p:spPr>
          <p:txBody>
            <a:bodyPr anchor="ctr" rtlCol="false" tIns="50800" lIns="50800" bIns="50800" rIns="50800"/>
            <a:lstStyle/>
            <a:p>
              <a:pPr algn="ctr">
                <a:lnSpc>
                  <a:spcPts val="2660"/>
                </a:lnSpc>
              </a:pPr>
            </a:p>
          </p:txBody>
        </p:sp>
      </p:grpSp>
      <p:grpSp>
        <p:nvGrpSpPr>
          <p:cNvPr name="Group 8" id="8"/>
          <p:cNvGrpSpPr/>
          <p:nvPr/>
        </p:nvGrpSpPr>
        <p:grpSpPr>
          <a:xfrm rot="0">
            <a:off x="6882314" y="4391365"/>
            <a:ext cx="4537894" cy="5021306"/>
            <a:chOff x="0" y="0"/>
            <a:chExt cx="1195166" cy="1322484"/>
          </a:xfrm>
        </p:grpSpPr>
        <p:sp>
          <p:nvSpPr>
            <p:cNvPr name="Freeform 9" id="9"/>
            <p:cNvSpPr/>
            <p:nvPr/>
          </p:nvSpPr>
          <p:spPr>
            <a:xfrm flipH="false" flipV="false" rot="0">
              <a:off x="0" y="0"/>
              <a:ext cx="1195166" cy="1322484"/>
            </a:xfrm>
            <a:custGeom>
              <a:avLst/>
              <a:gdLst/>
              <a:ahLst/>
              <a:cxnLst/>
              <a:rect r="r" b="b" t="t" l="l"/>
              <a:pathLst>
                <a:path h="1322484" w="1195166">
                  <a:moveTo>
                    <a:pt x="42651" y="0"/>
                  </a:moveTo>
                  <a:lnTo>
                    <a:pt x="1152514" y="0"/>
                  </a:lnTo>
                  <a:cubicBezTo>
                    <a:pt x="1163826" y="0"/>
                    <a:pt x="1174675" y="4494"/>
                    <a:pt x="1182673" y="12492"/>
                  </a:cubicBezTo>
                  <a:cubicBezTo>
                    <a:pt x="1190672" y="20491"/>
                    <a:pt x="1195166" y="31340"/>
                    <a:pt x="1195166" y="42651"/>
                  </a:cubicBezTo>
                  <a:lnTo>
                    <a:pt x="1195166" y="1279832"/>
                  </a:lnTo>
                  <a:cubicBezTo>
                    <a:pt x="1195166" y="1303388"/>
                    <a:pt x="1176070" y="1322484"/>
                    <a:pt x="1152514" y="1322484"/>
                  </a:cubicBezTo>
                  <a:lnTo>
                    <a:pt x="42651" y="1322484"/>
                  </a:lnTo>
                  <a:cubicBezTo>
                    <a:pt x="19096" y="1322484"/>
                    <a:pt x="0" y="1303388"/>
                    <a:pt x="0" y="1279832"/>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0" id="10"/>
            <p:cNvSpPr txBox="true"/>
            <p:nvPr/>
          </p:nvSpPr>
          <p:spPr>
            <a:xfrm>
              <a:off x="0" y="-57150"/>
              <a:ext cx="1195166" cy="1379634"/>
            </a:xfrm>
            <a:prstGeom prst="rect">
              <a:avLst/>
            </a:prstGeom>
          </p:spPr>
          <p:txBody>
            <a:bodyPr anchor="ctr" rtlCol="false" tIns="50800" lIns="50800" bIns="50800" rIns="50800"/>
            <a:lstStyle/>
            <a:p>
              <a:pPr algn="ctr" marL="0" indent="0" lvl="0">
                <a:lnSpc>
                  <a:spcPts val="2660"/>
                </a:lnSpc>
                <a:spcBef>
                  <a:spcPct val="0"/>
                </a:spcBef>
              </a:pPr>
            </a:p>
          </p:txBody>
        </p:sp>
      </p:grpSp>
      <p:grpSp>
        <p:nvGrpSpPr>
          <p:cNvPr name="Group 11" id="11"/>
          <p:cNvGrpSpPr/>
          <p:nvPr/>
        </p:nvGrpSpPr>
        <p:grpSpPr>
          <a:xfrm rot="0">
            <a:off x="12621036" y="4344971"/>
            <a:ext cx="4864003" cy="5067699"/>
            <a:chOff x="0" y="0"/>
            <a:chExt cx="1281054" cy="1334703"/>
          </a:xfrm>
        </p:grpSpPr>
        <p:sp>
          <p:nvSpPr>
            <p:cNvPr name="Freeform 12" id="12"/>
            <p:cNvSpPr/>
            <p:nvPr/>
          </p:nvSpPr>
          <p:spPr>
            <a:xfrm flipH="false" flipV="false" rot="0">
              <a:off x="0" y="0"/>
              <a:ext cx="1281054" cy="1334703"/>
            </a:xfrm>
            <a:custGeom>
              <a:avLst/>
              <a:gdLst/>
              <a:ahLst/>
              <a:cxnLst/>
              <a:rect r="r" b="b" t="t" l="l"/>
              <a:pathLst>
                <a:path h="1334703" w="1281054">
                  <a:moveTo>
                    <a:pt x="39792" y="0"/>
                  </a:moveTo>
                  <a:lnTo>
                    <a:pt x="1241262" y="0"/>
                  </a:lnTo>
                  <a:cubicBezTo>
                    <a:pt x="1263239" y="0"/>
                    <a:pt x="1281054" y="17815"/>
                    <a:pt x="1281054" y="39792"/>
                  </a:cubicBezTo>
                  <a:lnTo>
                    <a:pt x="1281054" y="1294911"/>
                  </a:lnTo>
                  <a:cubicBezTo>
                    <a:pt x="1281054" y="1305464"/>
                    <a:pt x="1276862" y="1315585"/>
                    <a:pt x="1269400" y="1323048"/>
                  </a:cubicBezTo>
                  <a:cubicBezTo>
                    <a:pt x="1261937" y="1330510"/>
                    <a:pt x="1251816" y="1334703"/>
                    <a:pt x="1241262" y="1334703"/>
                  </a:cubicBezTo>
                  <a:lnTo>
                    <a:pt x="39792" y="1334703"/>
                  </a:lnTo>
                  <a:cubicBezTo>
                    <a:pt x="29238" y="1334703"/>
                    <a:pt x="19117" y="1330510"/>
                    <a:pt x="11655" y="1323048"/>
                  </a:cubicBezTo>
                  <a:cubicBezTo>
                    <a:pt x="4192" y="1315585"/>
                    <a:pt x="0" y="1305464"/>
                    <a:pt x="0" y="1294911"/>
                  </a:cubicBezTo>
                  <a:lnTo>
                    <a:pt x="0" y="39792"/>
                  </a:lnTo>
                  <a:cubicBezTo>
                    <a:pt x="0" y="29238"/>
                    <a:pt x="4192" y="19117"/>
                    <a:pt x="11655" y="11655"/>
                  </a:cubicBezTo>
                  <a:cubicBezTo>
                    <a:pt x="19117" y="4192"/>
                    <a:pt x="29238" y="0"/>
                    <a:pt x="39792"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3" id="13"/>
            <p:cNvSpPr txBox="true"/>
            <p:nvPr/>
          </p:nvSpPr>
          <p:spPr>
            <a:xfrm>
              <a:off x="0" y="-57150"/>
              <a:ext cx="1281054" cy="1391853"/>
            </a:xfrm>
            <a:prstGeom prst="rect">
              <a:avLst/>
            </a:prstGeom>
          </p:spPr>
          <p:txBody>
            <a:bodyPr anchor="ctr" rtlCol="false" tIns="50800" lIns="50800" bIns="50800" rIns="50800"/>
            <a:lstStyle/>
            <a:p>
              <a:pPr algn="ctr" marL="0" indent="0" lvl="0">
                <a:lnSpc>
                  <a:spcPts val="2660"/>
                </a:lnSpc>
                <a:spcBef>
                  <a:spcPct val="0"/>
                </a:spcBef>
              </a:pPr>
            </a:p>
          </p:txBody>
        </p:sp>
      </p:grpSp>
      <p:pic>
        <p:nvPicPr>
          <p:cNvPr name="Picture 14" id="14"/>
          <p:cNvPicPr>
            <a:picLocks noChangeAspect="true"/>
          </p:cNvPicPr>
          <p:nvPr/>
        </p:nvPicPr>
        <p:blipFill>
          <a:blip r:embed="rId4"/>
          <a:srcRect l="0" t="0" r="0" b="0"/>
          <a:stretch>
            <a:fillRect/>
          </a:stretch>
        </p:blipFill>
        <p:spPr>
          <a:xfrm flipH="false" flipV="false" rot="0">
            <a:off x="1035961" y="3669816"/>
            <a:ext cx="278501" cy="278501"/>
          </a:xfrm>
          <a:prstGeom prst="rect">
            <a:avLst/>
          </a:prstGeom>
        </p:spPr>
      </p:pic>
      <p:pic>
        <p:nvPicPr>
          <p:cNvPr name="Picture 15" id="15"/>
          <p:cNvPicPr>
            <a:picLocks noChangeAspect="true"/>
          </p:cNvPicPr>
          <p:nvPr/>
        </p:nvPicPr>
        <p:blipFill>
          <a:blip r:embed="rId4"/>
          <a:srcRect l="0" t="0" r="0" b="0"/>
          <a:stretch>
            <a:fillRect/>
          </a:stretch>
        </p:blipFill>
        <p:spPr>
          <a:xfrm flipH="false" flipV="false" rot="0">
            <a:off x="6882314" y="3669816"/>
            <a:ext cx="278501" cy="278501"/>
          </a:xfrm>
          <a:prstGeom prst="rect">
            <a:avLst/>
          </a:prstGeom>
        </p:spPr>
      </p:pic>
      <p:pic>
        <p:nvPicPr>
          <p:cNvPr name="Picture 16" id="16"/>
          <p:cNvPicPr>
            <a:picLocks noChangeAspect="true"/>
          </p:cNvPicPr>
          <p:nvPr/>
        </p:nvPicPr>
        <p:blipFill>
          <a:blip r:embed="rId4"/>
          <a:srcRect l="0" t="0" r="0" b="0"/>
          <a:stretch>
            <a:fillRect/>
          </a:stretch>
        </p:blipFill>
        <p:spPr>
          <a:xfrm flipH="false" flipV="false" rot="0">
            <a:off x="12481785" y="3669816"/>
            <a:ext cx="278501" cy="278501"/>
          </a:xfrm>
          <a:prstGeom prst="rect">
            <a:avLst/>
          </a:prstGeom>
        </p:spPr>
      </p:pic>
      <p:sp>
        <p:nvSpPr>
          <p:cNvPr name="TextBox 17" id="17"/>
          <p:cNvSpPr txBox="true"/>
          <p:nvPr/>
        </p:nvSpPr>
        <p:spPr>
          <a:xfrm rot="0">
            <a:off x="1028700" y="467837"/>
            <a:ext cx="16627789" cy="2204963"/>
          </a:xfrm>
          <a:prstGeom prst="rect">
            <a:avLst/>
          </a:prstGeom>
        </p:spPr>
        <p:txBody>
          <a:bodyPr anchor="t" rtlCol="false" tIns="0" lIns="0" bIns="0" rIns="0">
            <a:spAutoFit/>
          </a:bodyPr>
          <a:lstStyle/>
          <a:p>
            <a:pPr algn="l">
              <a:lnSpc>
                <a:spcPts val="7684"/>
              </a:lnSpc>
            </a:pPr>
            <a:r>
              <a:rPr lang="en-US" sz="7684" spc="-307">
                <a:solidFill>
                  <a:srgbClr val="F6F6F6"/>
                </a:solidFill>
                <a:latin typeface="Agrandir"/>
                <a:ea typeface="Agrandir"/>
                <a:cs typeface="Agrandir"/>
                <a:sym typeface="Agrandir"/>
              </a:rPr>
              <a:t>Conflict resolution mistakes to AVOID...</a:t>
            </a:r>
          </a:p>
          <a:p>
            <a:pPr algn="l">
              <a:lnSpc>
                <a:spcPts val="7684"/>
              </a:lnSpc>
            </a:pPr>
          </a:p>
        </p:txBody>
      </p:sp>
      <p:sp>
        <p:nvSpPr>
          <p:cNvPr name="Freeform 18" id="18"/>
          <p:cNvSpPr/>
          <p:nvPr/>
        </p:nvSpPr>
        <p:spPr>
          <a:xfrm flipH="false" flipV="false" rot="0">
            <a:off x="2990613" y="1942490"/>
            <a:ext cx="1460621" cy="1460621"/>
          </a:xfrm>
          <a:custGeom>
            <a:avLst/>
            <a:gdLst/>
            <a:ahLst/>
            <a:cxnLst/>
            <a:rect r="r" b="b" t="t" l="l"/>
            <a:pathLst>
              <a:path h="1460621" w="1460621">
                <a:moveTo>
                  <a:pt x="0" y="0"/>
                </a:moveTo>
                <a:lnTo>
                  <a:pt x="1460622" y="0"/>
                </a:lnTo>
                <a:lnTo>
                  <a:pt x="1460622" y="1460621"/>
                </a:lnTo>
                <a:lnTo>
                  <a:pt x="0" y="14606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0">
            <a:off x="8396199" y="2030069"/>
            <a:ext cx="1495601" cy="1495601"/>
          </a:xfrm>
          <a:custGeom>
            <a:avLst/>
            <a:gdLst/>
            <a:ahLst/>
            <a:cxnLst/>
            <a:rect r="r" b="b" t="t" l="l"/>
            <a:pathLst>
              <a:path h="1495601" w="1495601">
                <a:moveTo>
                  <a:pt x="0" y="0"/>
                </a:moveTo>
                <a:lnTo>
                  <a:pt x="1495602" y="0"/>
                </a:lnTo>
                <a:lnTo>
                  <a:pt x="1495602" y="1495602"/>
                </a:lnTo>
                <a:lnTo>
                  <a:pt x="0" y="149560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2921507" y="1942490"/>
            <a:ext cx="1529728" cy="1529728"/>
          </a:xfrm>
          <a:custGeom>
            <a:avLst/>
            <a:gdLst/>
            <a:ahLst/>
            <a:cxnLst/>
            <a:rect r="r" b="b" t="t" l="l"/>
            <a:pathLst>
              <a:path h="1529728" w="1529728">
                <a:moveTo>
                  <a:pt x="0" y="0"/>
                </a:moveTo>
                <a:lnTo>
                  <a:pt x="1529728" y="0"/>
                </a:lnTo>
                <a:lnTo>
                  <a:pt x="1529728" y="1529728"/>
                </a:lnTo>
                <a:lnTo>
                  <a:pt x="0" y="152972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1" id="21"/>
          <p:cNvSpPr/>
          <p:nvPr/>
        </p:nvSpPr>
        <p:spPr>
          <a:xfrm flipH="false" flipV="false" rot="0">
            <a:off x="8352410" y="1942490"/>
            <a:ext cx="1583181" cy="1583181"/>
          </a:xfrm>
          <a:custGeom>
            <a:avLst/>
            <a:gdLst/>
            <a:ahLst/>
            <a:cxnLst/>
            <a:rect r="r" b="b" t="t" l="l"/>
            <a:pathLst>
              <a:path h="1583181" w="1583181">
                <a:moveTo>
                  <a:pt x="0" y="0"/>
                </a:moveTo>
                <a:lnTo>
                  <a:pt x="1583180" y="0"/>
                </a:lnTo>
                <a:lnTo>
                  <a:pt x="1583180" y="1583181"/>
                </a:lnTo>
                <a:lnTo>
                  <a:pt x="0" y="158318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2" id="22"/>
          <p:cNvSpPr/>
          <p:nvPr/>
        </p:nvSpPr>
        <p:spPr>
          <a:xfrm flipH="false" flipV="false" rot="0">
            <a:off x="14211917" y="1831680"/>
            <a:ext cx="1682241" cy="1682241"/>
          </a:xfrm>
          <a:custGeom>
            <a:avLst/>
            <a:gdLst/>
            <a:ahLst/>
            <a:cxnLst/>
            <a:rect r="r" b="b" t="t" l="l"/>
            <a:pathLst>
              <a:path h="1682241" w="1682241">
                <a:moveTo>
                  <a:pt x="0" y="0"/>
                </a:moveTo>
                <a:lnTo>
                  <a:pt x="1682241" y="0"/>
                </a:lnTo>
                <a:lnTo>
                  <a:pt x="1682241" y="1682241"/>
                </a:lnTo>
                <a:lnTo>
                  <a:pt x="0" y="168224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3" id="23"/>
          <p:cNvSpPr txBox="true"/>
          <p:nvPr/>
        </p:nvSpPr>
        <p:spPr>
          <a:xfrm rot="0">
            <a:off x="1490996" y="3548531"/>
            <a:ext cx="4772193"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Forgetting to Listen</a:t>
            </a:r>
          </a:p>
        </p:txBody>
      </p:sp>
      <p:sp>
        <p:nvSpPr>
          <p:cNvPr name="TextBox 24" id="24"/>
          <p:cNvSpPr txBox="true"/>
          <p:nvPr/>
        </p:nvSpPr>
        <p:spPr>
          <a:xfrm rot="0">
            <a:off x="7339526" y="3548531"/>
            <a:ext cx="4112575"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Using sarcasm</a:t>
            </a:r>
          </a:p>
        </p:txBody>
      </p:sp>
      <p:sp>
        <p:nvSpPr>
          <p:cNvPr name="TextBox 25" id="25"/>
          <p:cNvSpPr txBox="true"/>
          <p:nvPr/>
        </p:nvSpPr>
        <p:spPr>
          <a:xfrm rot="0">
            <a:off x="12941261" y="3593616"/>
            <a:ext cx="4908589"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Failing to validate emotions</a:t>
            </a:r>
          </a:p>
        </p:txBody>
      </p:sp>
      <p:sp>
        <p:nvSpPr>
          <p:cNvPr name="TextBox 26" id="26"/>
          <p:cNvSpPr txBox="true"/>
          <p:nvPr/>
        </p:nvSpPr>
        <p:spPr>
          <a:xfrm rot="0">
            <a:off x="1553342" y="4579685"/>
            <a:ext cx="3843072" cy="4090035"/>
          </a:xfrm>
          <a:prstGeom prst="rect">
            <a:avLst/>
          </a:prstGeom>
        </p:spPr>
        <p:txBody>
          <a:bodyPr anchor="t" rtlCol="false" tIns="0" lIns="0" bIns="0" rIns="0">
            <a:spAutoFit/>
          </a:bodyPr>
          <a:lstStyle/>
          <a:p>
            <a:pPr algn="l" marL="453390" indent="-226695" lvl="1">
              <a:lnSpc>
                <a:spcPts val="2940"/>
              </a:lnSpc>
              <a:buFont typeface="Arial"/>
              <a:buChar char="•"/>
            </a:pPr>
            <a:r>
              <a:rPr lang="en-US" sz="2100" spc="-84">
                <a:solidFill>
                  <a:srgbClr val="040606"/>
                </a:solidFill>
                <a:latin typeface="Poppins"/>
                <a:ea typeface="Poppins"/>
                <a:cs typeface="Poppins"/>
                <a:sym typeface="Poppins"/>
              </a:rPr>
              <a:t>This prevents you from seeing their viewpoint and makes your partner less likely to see yours.</a:t>
            </a:r>
          </a:p>
          <a:p>
            <a:pPr algn="l">
              <a:lnSpc>
                <a:spcPts val="2940"/>
              </a:lnSpc>
            </a:pPr>
          </a:p>
          <a:p>
            <a:pPr algn="l" marL="453390" indent="-226695" lvl="1">
              <a:lnSpc>
                <a:spcPts val="2940"/>
              </a:lnSpc>
              <a:buFont typeface="Arial"/>
              <a:buChar char="•"/>
            </a:pPr>
            <a:r>
              <a:rPr lang="en-US" sz="2100" spc="-84">
                <a:solidFill>
                  <a:srgbClr val="040606"/>
                </a:solidFill>
                <a:latin typeface="Poppins"/>
                <a:ea typeface="Poppins"/>
                <a:cs typeface="Poppins"/>
                <a:sym typeface="Poppins"/>
              </a:rPr>
              <a:t>Y</a:t>
            </a:r>
            <a:r>
              <a:rPr lang="en-US" sz="2100" spc="-84">
                <a:solidFill>
                  <a:srgbClr val="040606"/>
                </a:solidFill>
                <a:latin typeface="Poppins"/>
                <a:ea typeface="Poppins"/>
                <a:cs typeface="Poppins"/>
                <a:sym typeface="Poppins"/>
              </a:rPr>
              <a:t>ou can not effectively speak and listen at the same time. Actively listen to the views and points others are trying to make.</a:t>
            </a:r>
          </a:p>
          <a:p>
            <a:pPr algn="l">
              <a:lnSpc>
                <a:spcPts val="2940"/>
              </a:lnSpc>
            </a:pPr>
          </a:p>
        </p:txBody>
      </p:sp>
      <p:sp>
        <p:nvSpPr>
          <p:cNvPr name="TextBox 27" id="27"/>
          <p:cNvSpPr txBox="true"/>
          <p:nvPr/>
        </p:nvSpPr>
        <p:spPr>
          <a:xfrm rot="0">
            <a:off x="7160815" y="4792093"/>
            <a:ext cx="3970738" cy="1861185"/>
          </a:xfrm>
          <a:prstGeom prst="rect">
            <a:avLst/>
          </a:prstGeom>
        </p:spPr>
        <p:txBody>
          <a:bodyPr anchor="t" rtlCol="false" tIns="0" lIns="0" bIns="0" rIns="0">
            <a:spAutoFit/>
          </a:bodyPr>
          <a:lstStyle/>
          <a:p>
            <a:pPr algn="l">
              <a:lnSpc>
                <a:spcPts val="2940"/>
              </a:lnSpc>
              <a:spcBef>
                <a:spcPct val="0"/>
              </a:spcBef>
            </a:pPr>
            <a:r>
              <a:rPr lang="en-US" sz="2100" spc="-84">
                <a:solidFill>
                  <a:srgbClr val="040606"/>
                </a:solidFill>
                <a:latin typeface="Poppins"/>
                <a:ea typeface="Poppins"/>
                <a:cs typeface="Poppins"/>
                <a:sym typeface="Poppins"/>
              </a:rPr>
              <a:t>These tacti</a:t>
            </a:r>
            <a:r>
              <a:rPr lang="en-US" sz="2100" spc="-84" strike="noStrike" u="none">
                <a:solidFill>
                  <a:srgbClr val="040606"/>
                </a:solidFill>
                <a:latin typeface="Poppins"/>
                <a:ea typeface="Poppins"/>
                <a:cs typeface="Poppins"/>
                <a:sym typeface="Poppins"/>
              </a:rPr>
              <a:t>cs undermine trust and clarity. They may feel like indirect expressions of emotion, but they often confuse or provoke the other person.</a:t>
            </a:r>
          </a:p>
        </p:txBody>
      </p:sp>
      <p:sp>
        <p:nvSpPr>
          <p:cNvPr name="TextBox 28" id="28"/>
          <p:cNvSpPr txBox="true"/>
          <p:nvPr/>
        </p:nvSpPr>
        <p:spPr>
          <a:xfrm rot="0">
            <a:off x="13121874" y="4579685"/>
            <a:ext cx="3862326" cy="2975610"/>
          </a:xfrm>
          <a:prstGeom prst="rect">
            <a:avLst/>
          </a:prstGeom>
        </p:spPr>
        <p:txBody>
          <a:bodyPr anchor="t" rtlCol="false" tIns="0" lIns="0" bIns="0" rIns="0">
            <a:spAutoFit/>
          </a:bodyPr>
          <a:lstStyle/>
          <a:p>
            <a:pPr algn="l">
              <a:lnSpc>
                <a:spcPts val="2940"/>
              </a:lnSpc>
              <a:spcBef>
                <a:spcPct val="0"/>
              </a:spcBef>
            </a:pPr>
            <a:r>
              <a:rPr lang="en-US" sz="2100" spc="-84">
                <a:solidFill>
                  <a:srgbClr val="040606"/>
                </a:solidFill>
                <a:latin typeface="Poppins"/>
                <a:ea typeface="Poppins"/>
                <a:cs typeface="Poppins"/>
                <a:sym typeface="Poppins"/>
              </a:rPr>
              <a:t>Ignor</a:t>
            </a:r>
            <a:r>
              <a:rPr lang="en-US" sz="2100" spc="-84">
                <a:solidFill>
                  <a:srgbClr val="040606"/>
                </a:solidFill>
                <a:latin typeface="Poppins"/>
                <a:ea typeface="Poppins"/>
                <a:cs typeface="Poppins"/>
                <a:sym typeface="Poppins"/>
              </a:rPr>
              <a:t>ing or minimizing someo</a:t>
            </a:r>
            <a:r>
              <a:rPr lang="en-US" sz="2100" spc="-84" strike="noStrike" u="none">
                <a:solidFill>
                  <a:srgbClr val="040606"/>
                </a:solidFill>
                <a:latin typeface="Poppins"/>
                <a:ea typeface="Poppins"/>
                <a:cs typeface="Poppins"/>
                <a:sym typeface="Poppins"/>
              </a:rPr>
              <a:t>ne’s feelings—especially in crisis—can make them feel dismissed or unsafe. </a:t>
            </a:r>
          </a:p>
          <a:p>
            <a:pPr algn="l">
              <a:lnSpc>
                <a:spcPts val="2940"/>
              </a:lnSpc>
              <a:spcBef>
                <a:spcPct val="0"/>
              </a:spcBef>
            </a:pPr>
          </a:p>
          <a:p>
            <a:pPr algn="l" marL="0" indent="0" lvl="1">
              <a:lnSpc>
                <a:spcPts val="2940"/>
              </a:lnSpc>
              <a:spcBef>
                <a:spcPct val="0"/>
              </a:spcBef>
            </a:pPr>
            <a:r>
              <a:rPr lang="en-US" sz="2100" spc="-84" strike="noStrike" u="none">
                <a:solidFill>
                  <a:srgbClr val="040606"/>
                </a:solidFill>
                <a:latin typeface="Poppins"/>
                <a:ea typeface="Poppins"/>
                <a:cs typeface="Poppins"/>
                <a:sym typeface="Poppins"/>
              </a:rPr>
              <a:t>Validation doesn’t mean agreement; it means acknowledgment.</a:t>
            </a:r>
          </a:p>
        </p:txBody>
      </p:sp>
    </p:spTree>
  </p:cSld>
  <p:clrMapOvr>
    <a:masterClrMapping/>
  </p:clrMapOvr>
  <p:transition spd="fast">
    <p:push dir="l"/>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047732">
            <a:off x="-74590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1035961" y="4236888"/>
            <a:ext cx="5500941" cy="5067699"/>
            <a:chOff x="0" y="0"/>
            <a:chExt cx="1448808" cy="1334703"/>
          </a:xfrm>
        </p:grpSpPr>
        <p:sp>
          <p:nvSpPr>
            <p:cNvPr name="Freeform 4" id="4"/>
            <p:cNvSpPr/>
            <p:nvPr/>
          </p:nvSpPr>
          <p:spPr>
            <a:xfrm flipH="false" flipV="false" rot="0">
              <a:off x="0" y="0"/>
              <a:ext cx="1448807" cy="1334703"/>
            </a:xfrm>
            <a:custGeom>
              <a:avLst/>
              <a:gdLst/>
              <a:ahLst/>
              <a:cxnLst/>
              <a:rect r="r" b="b" t="t" l="l"/>
              <a:pathLst>
                <a:path h="1334703" w="1448807">
                  <a:moveTo>
                    <a:pt x="35185" y="0"/>
                  </a:moveTo>
                  <a:lnTo>
                    <a:pt x="1413623" y="0"/>
                  </a:lnTo>
                  <a:cubicBezTo>
                    <a:pt x="1433055" y="0"/>
                    <a:pt x="1448807" y="15753"/>
                    <a:pt x="1448807" y="35185"/>
                  </a:cubicBezTo>
                  <a:lnTo>
                    <a:pt x="1448807" y="1299518"/>
                  </a:lnTo>
                  <a:cubicBezTo>
                    <a:pt x="1448807" y="1318950"/>
                    <a:pt x="1433055" y="1334703"/>
                    <a:pt x="1413623" y="1334703"/>
                  </a:cubicBezTo>
                  <a:lnTo>
                    <a:pt x="35185" y="1334703"/>
                  </a:lnTo>
                  <a:cubicBezTo>
                    <a:pt x="15753" y="1334703"/>
                    <a:pt x="0" y="1318950"/>
                    <a:pt x="0" y="1299518"/>
                  </a:cubicBezTo>
                  <a:lnTo>
                    <a:pt x="0" y="35185"/>
                  </a:lnTo>
                  <a:cubicBezTo>
                    <a:pt x="0" y="15753"/>
                    <a:pt x="15753" y="0"/>
                    <a:pt x="35185" y="0"/>
                  </a:cubicBezTo>
                  <a:close/>
                </a:path>
              </a:pathLst>
            </a:custGeom>
            <a:gradFill rotWithShape="true">
              <a:gsLst>
                <a:gs pos="0">
                  <a:srgbClr val="37B594">
                    <a:alpha val="100000"/>
                  </a:srgbClr>
                </a:gs>
                <a:gs pos="100000">
                  <a:srgbClr val="62DFBF">
                    <a:alpha val="100000"/>
                  </a:srgbClr>
                </a:gs>
              </a:gsLst>
              <a:lin ang="0"/>
            </a:gradFill>
          </p:spPr>
        </p:sp>
        <p:sp>
          <p:nvSpPr>
            <p:cNvPr name="TextBox 5" id="5"/>
            <p:cNvSpPr txBox="true"/>
            <p:nvPr/>
          </p:nvSpPr>
          <p:spPr>
            <a:xfrm>
              <a:off x="0" y="-57150"/>
              <a:ext cx="1448808" cy="1391853"/>
            </a:xfrm>
            <a:prstGeom prst="rect">
              <a:avLst/>
            </a:prstGeom>
          </p:spPr>
          <p:txBody>
            <a:bodyPr anchor="ctr" rtlCol="false" tIns="50800" lIns="50800" bIns="50800" rIns="50800"/>
            <a:lstStyle/>
            <a:p>
              <a:pPr algn="ctr">
                <a:lnSpc>
                  <a:spcPts val="2660"/>
                </a:lnSpc>
              </a:pPr>
            </a:p>
          </p:txBody>
        </p:sp>
      </p:grpSp>
      <p:pic>
        <p:nvPicPr>
          <p:cNvPr name="Picture 6" id="6"/>
          <p:cNvPicPr>
            <a:picLocks noChangeAspect="true"/>
          </p:cNvPicPr>
          <p:nvPr/>
        </p:nvPicPr>
        <p:blipFill>
          <a:blip r:embed="rId3"/>
          <a:srcRect l="0" t="0" r="0" b="0"/>
          <a:stretch>
            <a:fillRect/>
          </a:stretch>
        </p:blipFill>
        <p:spPr>
          <a:xfrm flipH="false" flipV="false" rot="0">
            <a:off x="1035961" y="3669816"/>
            <a:ext cx="278501" cy="278501"/>
          </a:xfrm>
          <a:prstGeom prst="rect">
            <a:avLst/>
          </a:prstGeom>
        </p:spPr>
      </p:pic>
      <p:sp>
        <p:nvSpPr>
          <p:cNvPr name="TextBox 7" id="7"/>
          <p:cNvSpPr txBox="true"/>
          <p:nvPr/>
        </p:nvSpPr>
        <p:spPr>
          <a:xfrm rot="0">
            <a:off x="1028700" y="485328"/>
            <a:ext cx="16627789" cy="2204963"/>
          </a:xfrm>
          <a:prstGeom prst="rect">
            <a:avLst/>
          </a:prstGeom>
        </p:spPr>
        <p:txBody>
          <a:bodyPr anchor="t" rtlCol="false" tIns="0" lIns="0" bIns="0" rIns="0">
            <a:spAutoFit/>
          </a:bodyPr>
          <a:lstStyle/>
          <a:p>
            <a:pPr algn="l">
              <a:lnSpc>
                <a:spcPts val="7684"/>
              </a:lnSpc>
            </a:pPr>
            <a:r>
              <a:rPr lang="en-US" sz="7684" spc="-307">
                <a:solidFill>
                  <a:srgbClr val="F6F6F6"/>
                </a:solidFill>
                <a:latin typeface="Agrandir"/>
                <a:ea typeface="Agrandir"/>
                <a:cs typeface="Agrandir"/>
                <a:sym typeface="Agrandir"/>
              </a:rPr>
              <a:t>Conflict resolution mistakes to AVOID...</a:t>
            </a:r>
          </a:p>
          <a:p>
            <a:pPr algn="l">
              <a:lnSpc>
                <a:spcPts val="7684"/>
              </a:lnSpc>
            </a:pPr>
          </a:p>
        </p:txBody>
      </p:sp>
      <p:sp>
        <p:nvSpPr>
          <p:cNvPr name="Freeform 8" id="8"/>
          <p:cNvSpPr/>
          <p:nvPr/>
        </p:nvSpPr>
        <p:spPr>
          <a:xfrm flipH="false" flipV="false" rot="0">
            <a:off x="2853681" y="1925427"/>
            <a:ext cx="1529728" cy="1529728"/>
          </a:xfrm>
          <a:custGeom>
            <a:avLst/>
            <a:gdLst/>
            <a:ahLst/>
            <a:cxnLst/>
            <a:rect r="r" b="b" t="t" l="l"/>
            <a:pathLst>
              <a:path h="1529728" w="1529728">
                <a:moveTo>
                  <a:pt x="0" y="0"/>
                </a:moveTo>
                <a:lnTo>
                  <a:pt x="1529728" y="0"/>
                </a:lnTo>
                <a:lnTo>
                  <a:pt x="1529728" y="1529728"/>
                </a:lnTo>
                <a:lnTo>
                  <a:pt x="0" y="15297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7190528" y="2320937"/>
            <a:ext cx="10465960" cy="6983650"/>
          </a:xfrm>
          <a:custGeom>
            <a:avLst/>
            <a:gdLst/>
            <a:ahLst/>
            <a:cxnLst/>
            <a:rect r="r" b="b" t="t" l="l"/>
            <a:pathLst>
              <a:path h="6983650" w="10465960">
                <a:moveTo>
                  <a:pt x="0" y="0"/>
                </a:moveTo>
                <a:lnTo>
                  <a:pt x="10465961" y="0"/>
                </a:lnTo>
                <a:lnTo>
                  <a:pt x="10465961" y="6983650"/>
                </a:lnTo>
                <a:lnTo>
                  <a:pt x="0" y="6983650"/>
                </a:lnTo>
                <a:lnTo>
                  <a:pt x="0" y="0"/>
                </a:lnTo>
                <a:close/>
              </a:path>
            </a:pathLst>
          </a:custGeom>
          <a:blipFill>
            <a:blip r:embed="rId6"/>
            <a:stretch>
              <a:fillRect l="0" t="0" r="0" b="0"/>
            </a:stretch>
          </a:blipFill>
        </p:spPr>
      </p:sp>
      <p:sp>
        <p:nvSpPr>
          <p:cNvPr name="TextBox 10" id="10"/>
          <p:cNvSpPr txBox="true"/>
          <p:nvPr/>
        </p:nvSpPr>
        <p:spPr>
          <a:xfrm rot="0">
            <a:off x="1490996" y="3548531"/>
            <a:ext cx="5518558"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Avoid Rushing the Resolution</a:t>
            </a:r>
          </a:p>
        </p:txBody>
      </p:sp>
      <p:sp>
        <p:nvSpPr>
          <p:cNvPr name="TextBox 11" id="11"/>
          <p:cNvSpPr txBox="true"/>
          <p:nvPr/>
        </p:nvSpPr>
        <p:spPr>
          <a:xfrm rot="0">
            <a:off x="1404190" y="4533620"/>
            <a:ext cx="4559726" cy="2604135"/>
          </a:xfrm>
          <a:prstGeom prst="rect">
            <a:avLst/>
          </a:prstGeom>
        </p:spPr>
        <p:txBody>
          <a:bodyPr anchor="t" rtlCol="false" tIns="0" lIns="0" bIns="0" rIns="0">
            <a:spAutoFit/>
          </a:bodyPr>
          <a:lstStyle/>
          <a:p>
            <a:pPr algn="l">
              <a:lnSpc>
                <a:spcPts val="2940"/>
              </a:lnSpc>
            </a:pPr>
            <a:r>
              <a:rPr lang="en-US" sz="2100" spc="-84">
                <a:solidFill>
                  <a:srgbClr val="040606"/>
                </a:solidFill>
                <a:latin typeface="Poppins"/>
                <a:ea typeface="Poppins"/>
                <a:cs typeface="Poppins"/>
                <a:sym typeface="Poppins"/>
              </a:rPr>
              <a:t>Trying to “fix” things too quickly can feel dismissive. Some conflicts require time, space, and layered negotiation. Pacing matters.</a:t>
            </a:r>
          </a:p>
          <a:p>
            <a:pPr algn="l">
              <a:lnSpc>
                <a:spcPts val="2940"/>
              </a:lnSpc>
            </a:pPr>
          </a:p>
          <a:p>
            <a:pPr algn="l">
              <a:lnSpc>
                <a:spcPts val="2940"/>
              </a:lnSpc>
            </a:pPr>
            <a:r>
              <a:rPr lang="en-US" sz="2100" spc="-84">
                <a:solidFill>
                  <a:srgbClr val="040606"/>
                </a:solidFill>
                <a:latin typeface="Poppins"/>
                <a:ea typeface="Poppins"/>
                <a:cs typeface="Poppins"/>
                <a:sym typeface="Poppins"/>
              </a:rPr>
              <a:t>We resolve at the pace that they can cope...</a:t>
            </a:r>
          </a:p>
        </p:txBody>
      </p:sp>
    </p:spTree>
  </p:cSld>
  <p:clrMapOvr>
    <a:masterClrMapping/>
  </p:clrMapOvr>
  <p:transition spd="fast">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DAG2jfazwh4</dc:identifier>
  <dcterms:modified xsi:type="dcterms:W3CDTF">2011-08-01T06:04:30Z</dcterms:modified>
  <cp:revision>1</cp:revision>
  <dc:title>M1 Basic MAB - PPT - Slides - Book Three - Lesson 3 - Conflict Resolution Mistakes to Avoid</dc:title>
</cp:coreProperties>
</file>