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grandir" charset="1" panose="00000500000000000000"/>
      <p:regular r:id="rId21"/>
    </p:embeddedFont>
    <p:embeddedFont>
      <p:font typeface="Poppins" charset="1" panose="00000500000000000000"/>
      <p:regular r:id="rId22"/>
    </p:embeddedFont>
    <p:embeddedFont>
      <p:font typeface="Poppins Bold" charset="1" panose="00000800000000000000"/>
      <p:regular r:id="rId23"/>
    </p:embeddedFont>
    <p:embeddedFont>
      <p:font typeface="Poppins Italics" charset="1" panose="00000500000000000000"/>
      <p:regular r:id="rId24"/>
    </p:embeddedFont>
    <p:embeddedFont>
      <p:font typeface="Arial MT Pro" charset="1" panose="020B0502020202020204"/>
      <p:regular r:id="rId25"/>
    </p:embeddedFont>
    <p:embeddedFont>
      <p:font typeface="Arial MT Pro Bold" charset="1" panose="020B08020202020202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gif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1.gif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11.gif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1.gif" Type="http://schemas.openxmlformats.org/officeDocument/2006/relationships/image"/><Relationship Id="rId8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4045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9" y="0"/>
                </a:lnTo>
                <a:lnTo>
                  <a:pt x="12098559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45450" y="4002034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661756" y="4278183"/>
            <a:ext cx="14163255" cy="2992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spc="-288">
                <a:solidFill>
                  <a:srgbClr val="FDFF0E"/>
                </a:solidFill>
                <a:latin typeface="Agrandir"/>
                <a:ea typeface="Agrandir"/>
                <a:cs typeface="Agrandir"/>
                <a:sym typeface="Agrandir"/>
              </a:rPr>
              <a:t>M1 Basic MAB - Book Three: Lesson 2 - The Team Dynamic in WPV Prevention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79928" y="261996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432657" y="8248561"/>
            <a:ext cx="3086100" cy="720832"/>
            <a:chOff x="0" y="0"/>
            <a:chExt cx="4114800" cy="961110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114800" cy="961110"/>
              <a:chOff x="0" y="0"/>
              <a:chExt cx="812800" cy="18984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189849"/>
              </a:xfrm>
              <a:custGeom>
                <a:avLst/>
                <a:gdLst/>
                <a:ahLst/>
                <a:cxnLst/>
                <a:rect r="r" b="b" t="t" l="l"/>
                <a:pathLst>
                  <a:path h="189849" w="812800">
                    <a:moveTo>
                      <a:pt x="94924" y="0"/>
                    </a:moveTo>
                    <a:lnTo>
                      <a:pt x="717876" y="0"/>
                    </a:lnTo>
                    <a:cubicBezTo>
                      <a:pt x="743051" y="0"/>
                      <a:pt x="767195" y="10001"/>
                      <a:pt x="784997" y="27803"/>
                    </a:cubicBezTo>
                    <a:cubicBezTo>
                      <a:pt x="802799" y="45605"/>
                      <a:pt x="812800" y="69749"/>
                      <a:pt x="812800" y="94924"/>
                    </a:cubicBezTo>
                    <a:lnTo>
                      <a:pt x="812800" y="94924"/>
                    </a:lnTo>
                    <a:cubicBezTo>
                      <a:pt x="812800" y="120100"/>
                      <a:pt x="802799" y="144244"/>
                      <a:pt x="784997" y="162046"/>
                    </a:cubicBezTo>
                    <a:cubicBezTo>
                      <a:pt x="767195" y="179848"/>
                      <a:pt x="743051" y="189849"/>
                      <a:pt x="717876" y="189849"/>
                    </a:cubicBezTo>
                    <a:lnTo>
                      <a:pt x="94924" y="189849"/>
                    </a:lnTo>
                    <a:cubicBezTo>
                      <a:pt x="69749" y="189849"/>
                      <a:pt x="45605" y="179848"/>
                      <a:pt x="27803" y="162046"/>
                    </a:cubicBezTo>
                    <a:cubicBezTo>
                      <a:pt x="10001" y="144244"/>
                      <a:pt x="0" y="120100"/>
                      <a:pt x="0" y="94924"/>
                    </a:cubicBezTo>
                    <a:lnTo>
                      <a:pt x="0" y="94924"/>
                    </a:lnTo>
                    <a:cubicBezTo>
                      <a:pt x="0" y="69749"/>
                      <a:pt x="10001" y="45605"/>
                      <a:pt x="27803" y="27803"/>
                    </a:cubicBezTo>
                    <a:cubicBezTo>
                      <a:pt x="45605" y="10001"/>
                      <a:pt x="69749" y="0"/>
                      <a:pt x="9492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DFF0E"/>
                </a:solidFill>
                <a:prstDash val="solid"/>
                <a:round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812800" cy="2279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482059" y="379124"/>
              <a:ext cx="328805" cy="256879"/>
            </a:xfrm>
            <a:custGeom>
              <a:avLst/>
              <a:gdLst/>
              <a:ahLst/>
              <a:cxnLst/>
              <a:rect r="r" b="b" t="t" l="l"/>
              <a:pathLst>
                <a:path h="256879" w="328805">
                  <a:moveTo>
                    <a:pt x="0" y="0"/>
                  </a:moveTo>
                  <a:lnTo>
                    <a:pt x="328806" y="0"/>
                  </a:lnTo>
                  <a:lnTo>
                    <a:pt x="328806" y="256879"/>
                  </a:lnTo>
                  <a:lnTo>
                    <a:pt x="0" y="25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493086" y="260337"/>
              <a:ext cx="2678101" cy="437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b="true" sz="1899" spc="245">
                  <a:solidFill>
                    <a:srgbClr val="FDFF0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GET STARTED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255675" y="4344858"/>
            <a:ext cx="2093961" cy="2522845"/>
            <a:chOff x="0" y="0"/>
            <a:chExt cx="2791948" cy="336379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791948" cy="3363793"/>
            </a:xfrm>
            <a:custGeom>
              <a:avLst/>
              <a:gdLst/>
              <a:ahLst/>
              <a:cxnLst/>
              <a:rect r="r" b="b" t="t" l="l"/>
              <a:pathLst>
                <a:path h="3363793" w="2791948">
                  <a:moveTo>
                    <a:pt x="0" y="0"/>
                  </a:moveTo>
                  <a:lnTo>
                    <a:pt x="2791948" y="0"/>
                  </a:lnTo>
                  <a:lnTo>
                    <a:pt x="2791948" y="3363793"/>
                  </a:lnTo>
                  <a:lnTo>
                    <a:pt x="0" y="336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79590" y="631360"/>
              <a:ext cx="1531336" cy="1884195"/>
            </a:xfrm>
            <a:custGeom>
              <a:avLst/>
              <a:gdLst/>
              <a:ahLst/>
              <a:cxnLst/>
              <a:rect r="r" b="b" t="t" l="l"/>
              <a:pathLst>
                <a:path h="1884195" w="1531336">
                  <a:moveTo>
                    <a:pt x="0" y="0"/>
                  </a:moveTo>
                  <a:lnTo>
                    <a:pt x="1531336" y="0"/>
                  </a:lnTo>
                  <a:lnTo>
                    <a:pt x="1531336" y="1884195"/>
                  </a:lnTo>
                  <a:lnTo>
                    <a:pt x="0" y="1884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6765513" y="9372401"/>
            <a:ext cx="278501" cy="278501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7167196" y="9372401"/>
            <a:ext cx="278501" cy="278501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6354364" y="9372401"/>
            <a:ext cx="278501" cy="278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801454"/>
            <a:ext cx="18387706" cy="4492859"/>
            <a:chOff x="0" y="0"/>
            <a:chExt cx="3783479" cy="924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83478" cy="924457"/>
            </a:xfrm>
            <a:custGeom>
              <a:avLst/>
              <a:gdLst/>
              <a:ahLst/>
              <a:cxnLst/>
              <a:rect r="r" b="b" t="t" l="l"/>
              <a:pathLst>
                <a:path h="924457" w="3783478">
                  <a:moveTo>
                    <a:pt x="0" y="0"/>
                  </a:moveTo>
                  <a:lnTo>
                    <a:pt x="3783478" y="0"/>
                  </a:lnTo>
                  <a:lnTo>
                    <a:pt x="3783478" y="924457"/>
                  </a:lnTo>
                  <a:lnTo>
                    <a:pt x="0" y="924457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783479" cy="9816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794495">
            <a:off x="-6317311" y="-402646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088373">
            <a:off x="13019635" y="722772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1310" y="774690"/>
            <a:ext cx="1617520" cy="1399829"/>
          </a:xfrm>
          <a:custGeom>
            <a:avLst/>
            <a:gdLst/>
            <a:ahLst/>
            <a:cxnLst/>
            <a:rect r="r" b="b" t="t" l="l"/>
            <a:pathLst>
              <a:path h="1399829" w="1617520">
                <a:moveTo>
                  <a:pt x="0" y="0"/>
                </a:moveTo>
                <a:lnTo>
                  <a:pt x="1617520" y="0"/>
                </a:lnTo>
                <a:lnTo>
                  <a:pt x="1617520" y="1399829"/>
                </a:lnTo>
                <a:lnTo>
                  <a:pt x="0" y="139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87865" y="1101606"/>
            <a:ext cx="16494529" cy="68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0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value of teamwork in crisis response...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48752" y="3445504"/>
            <a:ext cx="5553309" cy="3414959"/>
          </a:xfrm>
          <a:custGeom>
            <a:avLst/>
            <a:gdLst/>
            <a:ahLst/>
            <a:cxnLst/>
            <a:rect r="r" b="b" t="t" l="l"/>
            <a:pathLst>
              <a:path h="3414959" w="5553309">
                <a:moveTo>
                  <a:pt x="0" y="0"/>
                </a:moveTo>
                <a:lnTo>
                  <a:pt x="5553309" y="0"/>
                </a:lnTo>
                <a:lnTo>
                  <a:pt x="5553309" y="3414958"/>
                </a:lnTo>
                <a:lnTo>
                  <a:pt x="0" y="3414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4" t="0" r="-3824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62020" y="3747496"/>
            <a:ext cx="9947577" cy="2859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8"/>
              </a:lnSpc>
            </a:pPr>
            <a:r>
              <a:rPr lang="en-US" sz="2875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</a:t>
            </a:r>
            <a:r>
              <a:rPr lang="en-US" sz="2875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eadership reinforces the importance of making each team member feel valued.</a:t>
            </a:r>
          </a:p>
          <a:p>
            <a:pPr algn="l">
              <a:lnSpc>
                <a:spcPts val="3738"/>
              </a:lnSpc>
            </a:pPr>
          </a:p>
          <a:p>
            <a:pPr algn="l" marL="620850" indent="-310425" lvl="1">
              <a:lnSpc>
                <a:spcPts val="3738"/>
              </a:lnSpc>
              <a:buFont typeface="Arial"/>
              <a:buChar char="•"/>
            </a:pPr>
            <a:r>
              <a:rPr lang="en-US" sz="2875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Wh</a:t>
            </a:r>
            <a:r>
              <a:rPr lang="en-US" sz="2875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 a team member feels valued by the Captain and other team members, their morale and confidence go up!</a:t>
            </a:r>
          </a:p>
          <a:p>
            <a:pPr algn="l">
              <a:lnSpc>
                <a:spcPts val="3738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593191" y="3465582"/>
            <a:ext cx="17008870" cy="3374802"/>
            <a:chOff x="0" y="0"/>
            <a:chExt cx="2327566" cy="46182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27566" cy="461822"/>
            </a:xfrm>
            <a:custGeom>
              <a:avLst/>
              <a:gdLst/>
              <a:ahLst/>
              <a:cxnLst/>
              <a:rect r="r" b="b" t="t" l="l"/>
              <a:pathLst>
                <a:path h="461822" w="2327566">
                  <a:moveTo>
                    <a:pt x="0" y="0"/>
                  </a:moveTo>
                  <a:lnTo>
                    <a:pt x="2327566" y="0"/>
                  </a:lnTo>
                  <a:lnTo>
                    <a:pt x="2327566" y="461822"/>
                  </a:lnTo>
                  <a:lnTo>
                    <a:pt x="0" y="4618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327566" cy="499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</p:spTree>
  </p:cSld>
  <p:clrMapOvr>
    <a:masterClrMapping/>
  </p:clrMapOvr>
  <p:transition spd="fast">
    <p:circl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801454"/>
            <a:ext cx="18387706" cy="4492859"/>
            <a:chOff x="0" y="0"/>
            <a:chExt cx="3783479" cy="924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83478" cy="924457"/>
            </a:xfrm>
            <a:custGeom>
              <a:avLst/>
              <a:gdLst/>
              <a:ahLst/>
              <a:cxnLst/>
              <a:rect r="r" b="b" t="t" l="l"/>
              <a:pathLst>
                <a:path h="924457" w="3783478">
                  <a:moveTo>
                    <a:pt x="0" y="0"/>
                  </a:moveTo>
                  <a:lnTo>
                    <a:pt x="3783478" y="0"/>
                  </a:lnTo>
                  <a:lnTo>
                    <a:pt x="3783478" y="924457"/>
                  </a:lnTo>
                  <a:lnTo>
                    <a:pt x="0" y="924457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783479" cy="9816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794495">
            <a:off x="-6317311" y="-402646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088373">
            <a:off x="13019635" y="722772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1310" y="774690"/>
            <a:ext cx="1617520" cy="1399829"/>
          </a:xfrm>
          <a:custGeom>
            <a:avLst/>
            <a:gdLst/>
            <a:ahLst/>
            <a:cxnLst/>
            <a:rect r="r" b="b" t="t" l="l"/>
            <a:pathLst>
              <a:path h="1399829" w="1617520">
                <a:moveTo>
                  <a:pt x="0" y="0"/>
                </a:moveTo>
                <a:lnTo>
                  <a:pt x="1617520" y="0"/>
                </a:lnTo>
                <a:lnTo>
                  <a:pt x="1617520" y="1399829"/>
                </a:lnTo>
                <a:lnTo>
                  <a:pt x="0" y="139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87865" y="1101606"/>
            <a:ext cx="16494529" cy="68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0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value of teamwork in crisis response...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91741" y="3381322"/>
            <a:ext cx="5512041" cy="3349722"/>
          </a:xfrm>
          <a:custGeom>
            <a:avLst/>
            <a:gdLst/>
            <a:ahLst/>
            <a:cxnLst/>
            <a:rect r="r" b="b" t="t" l="l"/>
            <a:pathLst>
              <a:path h="3349722" w="5512041">
                <a:moveTo>
                  <a:pt x="0" y="0"/>
                </a:moveTo>
                <a:lnTo>
                  <a:pt x="5512041" y="0"/>
                </a:lnTo>
                <a:lnTo>
                  <a:pt x="5512041" y="3349722"/>
                </a:lnTo>
                <a:lnTo>
                  <a:pt x="0" y="334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98" t="0" r="-3898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86655" y="3452438"/>
            <a:ext cx="9873653" cy="3326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85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</a:t>
            </a:r>
            <a:r>
              <a:rPr lang="en-US" b="true" sz="2854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eade</a:t>
            </a:r>
            <a:r>
              <a:rPr lang="en-US" b="true" sz="2854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rs who understand and leverage the strengths of their team members enable cohesive functioning.</a:t>
            </a:r>
          </a:p>
          <a:p>
            <a:pPr algn="l">
              <a:lnSpc>
                <a:spcPts val="3710"/>
              </a:lnSpc>
            </a:pPr>
          </a:p>
          <a:p>
            <a:pPr algn="l" marL="616235" indent="-308117" lvl="1">
              <a:lnSpc>
                <a:spcPts val="3710"/>
              </a:lnSpc>
              <a:buFont typeface="Arial"/>
              <a:buChar char="•"/>
            </a:pPr>
            <a:r>
              <a:rPr lang="en-US" sz="2854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Creating an environment where employees can thrive without conflict requires a continuous focus on improving the group dynamic.</a:t>
            </a:r>
          </a:p>
          <a:p>
            <a:pPr algn="l">
              <a:lnSpc>
                <a:spcPts val="3710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621310" y="3364724"/>
            <a:ext cx="16882471" cy="3349722"/>
            <a:chOff x="0" y="0"/>
            <a:chExt cx="2327566" cy="46182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27566" cy="461822"/>
            </a:xfrm>
            <a:custGeom>
              <a:avLst/>
              <a:gdLst/>
              <a:ahLst/>
              <a:cxnLst/>
              <a:rect r="r" b="b" t="t" l="l"/>
              <a:pathLst>
                <a:path h="461822" w="2327566">
                  <a:moveTo>
                    <a:pt x="0" y="0"/>
                  </a:moveTo>
                  <a:lnTo>
                    <a:pt x="2327566" y="0"/>
                  </a:lnTo>
                  <a:lnTo>
                    <a:pt x="2327566" y="461822"/>
                  </a:lnTo>
                  <a:lnTo>
                    <a:pt x="0" y="4618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327566" cy="499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801454"/>
            <a:ext cx="18387706" cy="4492859"/>
            <a:chOff x="0" y="0"/>
            <a:chExt cx="3783479" cy="924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83478" cy="924457"/>
            </a:xfrm>
            <a:custGeom>
              <a:avLst/>
              <a:gdLst/>
              <a:ahLst/>
              <a:cxnLst/>
              <a:rect r="r" b="b" t="t" l="l"/>
              <a:pathLst>
                <a:path h="924457" w="3783478">
                  <a:moveTo>
                    <a:pt x="0" y="0"/>
                  </a:moveTo>
                  <a:lnTo>
                    <a:pt x="3783478" y="0"/>
                  </a:lnTo>
                  <a:lnTo>
                    <a:pt x="3783478" y="924457"/>
                  </a:lnTo>
                  <a:lnTo>
                    <a:pt x="0" y="924457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783479" cy="9816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794495">
            <a:off x="-6317311" y="-402646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088373">
            <a:off x="13019635" y="722772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1310" y="774690"/>
            <a:ext cx="1617520" cy="1399829"/>
          </a:xfrm>
          <a:custGeom>
            <a:avLst/>
            <a:gdLst/>
            <a:ahLst/>
            <a:cxnLst/>
            <a:rect r="r" b="b" t="t" l="l"/>
            <a:pathLst>
              <a:path h="1399829" w="1617520">
                <a:moveTo>
                  <a:pt x="0" y="0"/>
                </a:moveTo>
                <a:lnTo>
                  <a:pt x="1617520" y="0"/>
                </a:lnTo>
                <a:lnTo>
                  <a:pt x="1617520" y="1399829"/>
                </a:lnTo>
                <a:lnTo>
                  <a:pt x="0" y="139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87865" y="1101606"/>
            <a:ext cx="16494529" cy="68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0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value of teamwork in crisis response...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50652" y="3192452"/>
            <a:ext cx="5389573" cy="3296823"/>
          </a:xfrm>
          <a:custGeom>
            <a:avLst/>
            <a:gdLst/>
            <a:ahLst/>
            <a:cxnLst/>
            <a:rect r="r" b="b" t="t" l="l"/>
            <a:pathLst>
              <a:path h="3296823" w="5389573">
                <a:moveTo>
                  <a:pt x="0" y="0"/>
                </a:moveTo>
                <a:lnTo>
                  <a:pt x="5389572" y="0"/>
                </a:lnTo>
                <a:lnTo>
                  <a:pt x="5389572" y="3296823"/>
                </a:lnTo>
                <a:lnTo>
                  <a:pt x="0" y="329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3" t="0" r="-4253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47481" y="3217613"/>
            <a:ext cx="16492743" cy="3296823"/>
            <a:chOff x="0" y="0"/>
            <a:chExt cx="2310320" cy="4618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10320" cy="461822"/>
            </a:xfrm>
            <a:custGeom>
              <a:avLst/>
              <a:gdLst/>
              <a:ahLst/>
              <a:cxnLst/>
              <a:rect r="r" b="b" t="t" l="l"/>
              <a:pathLst>
                <a:path h="461822" w="2310320">
                  <a:moveTo>
                    <a:pt x="0" y="0"/>
                  </a:moveTo>
                  <a:lnTo>
                    <a:pt x="2310320" y="0"/>
                  </a:lnTo>
                  <a:lnTo>
                    <a:pt x="2310320" y="461822"/>
                  </a:lnTo>
                  <a:lnTo>
                    <a:pt x="0" y="4618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310320" cy="461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317780" y="3250497"/>
            <a:ext cx="9717727" cy="3652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51"/>
              </a:lnSpc>
            </a:pPr>
            <a:r>
              <a:rPr lang="en-US" b="true" sz="2809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devel</a:t>
            </a:r>
            <a:r>
              <a:rPr lang="en-US" b="true" sz="2809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op better team response traits, we must be technically competent, remember our work ethic supports those we serve, and maintain flexibility.</a:t>
            </a:r>
          </a:p>
          <a:p>
            <a:pPr algn="l">
              <a:lnSpc>
                <a:spcPts val="3651"/>
              </a:lnSpc>
            </a:pPr>
          </a:p>
          <a:p>
            <a:pPr algn="l">
              <a:lnSpc>
                <a:spcPts val="3651"/>
              </a:lnSpc>
            </a:pPr>
            <a:r>
              <a:rPr lang="en-US" sz="280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We also need to support conflict management through patience, enhance team dynamics, develop problem-solving skills, and maintain loyalty to patient rights. </a:t>
            </a:r>
          </a:p>
          <a:p>
            <a:pPr algn="l">
              <a:lnSpc>
                <a:spcPts val="3651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9700" y="1354059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One of the most powerful tools in crisis negotiation: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172350" y="2993422"/>
            <a:ext cx="11943299" cy="4687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“One of the mo</a:t>
            </a: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 powerful tools in crisis negotiation: creating psychological safety through inclusion. When someone in crisis feels like they’re part of a team, they’re more likely to trust, cooperate, and move toward resolution. Good negotiators don’t just talk to someone in crisis—they talk with them, as allies.”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6428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74343" y="9387083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252869" y="9387083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294507" y="9387083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34020" y="4601988"/>
            <a:ext cx="14278576" cy="185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32"/>
              </a:lnSpc>
            </a:pPr>
            <a:r>
              <a:rPr lang="en-US" sz="11432" spc="-457">
                <a:solidFill>
                  <a:srgbClr val="FDFF0E"/>
                </a:solidFill>
                <a:latin typeface="Agrandir"/>
                <a:ea typeface="Agrandir"/>
                <a:cs typeface="Agrandir"/>
                <a:sym typeface="Agrandir"/>
              </a:rPr>
              <a:t>Thank You!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79928" y="235272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44205" y="102073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3"/>
                </a:lnTo>
                <a:lnTo>
                  <a:pt x="0" y="10470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10385970" y="523684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088373">
            <a:off x="-3198604" y="-3196524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647803" y="9355832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7126329" y="9355832"/>
            <a:ext cx="278501" cy="27850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167967" y="9355832"/>
            <a:ext cx="278501" cy="278501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7588305" y="4200267"/>
            <a:ext cx="5662273" cy="2604646"/>
          </a:xfrm>
          <a:custGeom>
            <a:avLst/>
            <a:gdLst/>
            <a:ahLst/>
            <a:cxnLst/>
            <a:rect r="r" b="b" t="t" l="l"/>
            <a:pathLst>
              <a:path h="2604646" w="5662273">
                <a:moveTo>
                  <a:pt x="0" y="0"/>
                </a:moveTo>
                <a:lnTo>
                  <a:pt x="5662273" y="0"/>
                </a:lnTo>
                <a:lnTo>
                  <a:pt x="5662273" y="2604645"/>
                </a:lnTo>
                <a:lnTo>
                  <a:pt x="0" y="2604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717089" y="4210247"/>
            <a:ext cx="2527781" cy="2527781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725990" y="3726329"/>
            <a:ext cx="2652522" cy="3195809"/>
            <a:chOff x="0" y="0"/>
            <a:chExt cx="3536696" cy="426107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36696" cy="4261079"/>
            </a:xfrm>
            <a:custGeom>
              <a:avLst/>
              <a:gdLst/>
              <a:ahLst/>
              <a:cxnLst/>
              <a:rect r="r" b="b" t="t" l="l"/>
              <a:pathLst>
                <a:path h="4261079" w="3536696">
                  <a:moveTo>
                    <a:pt x="0" y="0"/>
                  </a:moveTo>
                  <a:lnTo>
                    <a:pt x="3536696" y="0"/>
                  </a:lnTo>
                  <a:lnTo>
                    <a:pt x="3536696" y="4261079"/>
                  </a:lnTo>
                  <a:lnTo>
                    <a:pt x="0" y="426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60869" y="799774"/>
              <a:ext cx="1939818" cy="2386800"/>
            </a:xfrm>
            <a:custGeom>
              <a:avLst/>
              <a:gdLst/>
              <a:ahLst/>
              <a:cxnLst/>
              <a:rect r="r" b="b" t="t" l="l"/>
              <a:pathLst>
                <a:path h="2386800" w="1939818">
                  <a:moveTo>
                    <a:pt x="0" y="0"/>
                  </a:moveTo>
                  <a:lnTo>
                    <a:pt x="1939818" y="0"/>
                  </a:lnTo>
                  <a:lnTo>
                    <a:pt x="1939818" y="2386801"/>
                  </a:lnTo>
                  <a:lnTo>
                    <a:pt x="0" y="2386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097704" y="6843700"/>
            <a:ext cx="12991559" cy="80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217" spc="-168">
                <a:solidFill>
                  <a:srgbClr val="F6F6F6"/>
                </a:solidFill>
                <a:latin typeface="Arial MT Pro"/>
                <a:ea typeface="Arial MT Pro"/>
                <a:cs typeface="Arial MT Pro"/>
                <a:sym typeface="Arial MT Pro"/>
              </a:rPr>
              <a:t>M1 Basic MAB: Book Three - Student Guide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6836" y="-518761"/>
            <a:ext cx="4754847" cy="10805761"/>
            <a:chOff x="0" y="0"/>
            <a:chExt cx="3093720" cy="70307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0" y="703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1524" t="0" r="-145597" b="-1956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9088373">
            <a:off x="9432441" y="2287014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94464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91436" y="3606146"/>
            <a:ext cx="10438809" cy="617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Team Dynamics in Workplace Violence Prevention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Understanding Team Impact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The Value of Team Work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One of the Most Powerful Tools in Crisis Negotiation</a:t>
            </a:r>
          </a:p>
          <a:p>
            <a:pPr algn="l">
              <a:lnSpc>
                <a:spcPts val="8250"/>
              </a:lnSpc>
            </a:pP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929676" y="3569828"/>
            <a:ext cx="635923" cy="513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DFF0E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DFF0E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DFF0E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DFF0E"/>
                </a:solidFill>
                <a:latin typeface="Poppins"/>
                <a:ea typeface="Poppins"/>
                <a:cs typeface="Poppins"/>
                <a:sym typeface="Poppins"/>
              </a:rPr>
              <a:t>4.</a:t>
            </a: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AutoShape 9" id="9"/>
          <p:cNvSpPr/>
          <p:nvPr/>
        </p:nvSpPr>
        <p:spPr>
          <a:xfrm flipV="true">
            <a:off x="4851693" y="6915130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746793" y="9083930"/>
            <a:ext cx="446388" cy="348740"/>
          </a:xfrm>
          <a:custGeom>
            <a:avLst/>
            <a:gdLst/>
            <a:ahLst/>
            <a:cxnLst/>
            <a:rect r="r" b="b" t="t" l="l"/>
            <a:pathLst>
              <a:path h="348740" w="446388">
                <a:moveTo>
                  <a:pt x="0" y="0"/>
                </a:moveTo>
                <a:lnTo>
                  <a:pt x="446388" y="0"/>
                </a:lnTo>
                <a:lnTo>
                  <a:pt x="446388" y="348740"/>
                </a:lnTo>
                <a:lnTo>
                  <a:pt x="0" y="3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525" y="209550"/>
            <a:ext cx="2411675" cy="2087104"/>
          </a:xfrm>
          <a:custGeom>
            <a:avLst/>
            <a:gdLst/>
            <a:ahLst/>
            <a:cxnLst/>
            <a:rect r="r" b="b" t="t" l="l"/>
            <a:pathLst>
              <a:path h="2087104" w="2411675">
                <a:moveTo>
                  <a:pt x="0" y="0"/>
                </a:moveTo>
                <a:lnTo>
                  <a:pt x="2411675" y="0"/>
                </a:lnTo>
                <a:lnTo>
                  <a:pt x="2411675" y="2087104"/>
                </a:lnTo>
                <a:lnTo>
                  <a:pt x="0" y="2087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1693" y="1525879"/>
            <a:ext cx="12118294" cy="154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DFF0E"/>
                </a:solidFill>
                <a:latin typeface="Agrandir"/>
                <a:ea typeface="Agrandir"/>
                <a:cs typeface="Agrandir"/>
                <a:sym typeface="Agrandir"/>
              </a:rPr>
              <a:t>Topics...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4851693" y="4817444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4851693" y="5866287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088373">
            <a:off x="12807736" y="-712580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-1032001" y="-3397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00170" y="9180544"/>
            <a:ext cx="933068" cy="933068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73113" y="8939845"/>
            <a:ext cx="2299056" cy="1096012"/>
            <a:chOff x="0" y="0"/>
            <a:chExt cx="3065408" cy="14613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28039"/>
              <a:ext cx="2246327" cy="1033311"/>
            </a:xfrm>
            <a:custGeom>
              <a:avLst/>
              <a:gdLst/>
              <a:ahLst/>
              <a:cxnLst/>
              <a:rect r="r" b="b" t="t" l="l"/>
              <a:pathLst>
                <a:path h="1033311" w="2246327">
                  <a:moveTo>
                    <a:pt x="0" y="0"/>
                  </a:moveTo>
                  <a:lnTo>
                    <a:pt x="2246327" y="0"/>
                  </a:lnTo>
                  <a:lnTo>
                    <a:pt x="2246327" y="1033311"/>
                  </a:lnTo>
                  <a:lnTo>
                    <a:pt x="0" y="103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-38100"/>
              <a:ext cx="3065408" cy="301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1"/>
                </a:lnSpc>
              </a:pPr>
              <a:r>
                <a:rPr lang="en-US" sz="1300" i="true" spc="222">
                  <a:solidFill>
                    <a:srgbClr val="F6F6F6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Topic Handouts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853809" y="9461239"/>
            <a:ext cx="278501" cy="2785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318190" y="9461239"/>
            <a:ext cx="278501" cy="2785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7389485" y="9461239"/>
            <a:ext cx="278501" cy="278501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2316512" y="0"/>
            <a:ext cx="13096803" cy="10287000"/>
          </a:xfrm>
          <a:custGeom>
            <a:avLst/>
            <a:gdLst/>
            <a:ahLst/>
            <a:cxnLst/>
            <a:rect r="r" b="b" t="t" l="l"/>
            <a:pathLst>
              <a:path h="10287000" w="13096803">
                <a:moveTo>
                  <a:pt x="0" y="0"/>
                </a:moveTo>
                <a:lnTo>
                  <a:pt x="13096803" y="0"/>
                </a:lnTo>
                <a:lnTo>
                  <a:pt x="130968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0" t="-1556" r="-163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8762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4771" y="2304204"/>
            <a:ext cx="9312681" cy="5934504"/>
          </a:xfrm>
          <a:custGeom>
            <a:avLst/>
            <a:gdLst/>
            <a:ahLst/>
            <a:cxnLst/>
            <a:rect r="r" b="b" t="t" l="l"/>
            <a:pathLst>
              <a:path h="5934504" w="9312681">
                <a:moveTo>
                  <a:pt x="0" y="0"/>
                </a:moveTo>
                <a:lnTo>
                  <a:pt x="9312680" y="0"/>
                </a:lnTo>
                <a:lnTo>
                  <a:pt x="9312680" y="5934504"/>
                </a:lnTo>
                <a:lnTo>
                  <a:pt x="0" y="5934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75" r="0" b="-227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Team Dynamics in WPV Prevention...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13828" y="2237529"/>
            <a:ext cx="6775047" cy="1928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 this L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esson, we will review how to develop and maintain a positive team dynamic. One thing is for certain: the care professions need the contributions of every team member to meet the needs of our patients. The following skills help us to continuously improve our responder teams.</a:t>
            </a:r>
          </a:p>
          <a:p>
            <a:pPr algn="l">
              <a:lnSpc>
                <a:spcPts val="250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801454"/>
            <a:ext cx="5841567" cy="7485546"/>
            <a:chOff x="0" y="0"/>
            <a:chExt cx="1201969" cy="15402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01969" cy="1540236"/>
            </a:xfrm>
            <a:custGeom>
              <a:avLst/>
              <a:gdLst/>
              <a:ahLst/>
              <a:cxnLst/>
              <a:rect r="r" b="b" t="t" l="l"/>
              <a:pathLst>
                <a:path h="1540236" w="1201969">
                  <a:moveTo>
                    <a:pt x="0" y="0"/>
                  </a:moveTo>
                  <a:lnTo>
                    <a:pt x="1201969" y="0"/>
                  </a:lnTo>
                  <a:lnTo>
                    <a:pt x="1201969" y="1540236"/>
                  </a:lnTo>
                  <a:lnTo>
                    <a:pt x="0" y="1540236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201969" cy="1597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794495">
            <a:off x="-6317311" y="-402646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23216" y="2801454"/>
            <a:ext cx="5841567" cy="7485546"/>
            <a:chOff x="0" y="0"/>
            <a:chExt cx="1201969" cy="1540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01969" cy="1540236"/>
            </a:xfrm>
            <a:custGeom>
              <a:avLst/>
              <a:gdLst/>
              <a:ahLst/>
              <a:cxnLst/>
              <a:rect r="r" b="b" t="t" l="l"/>
              <a:pathLst>
                <a:path h="1540236" w="1201969">
                  <a:moveTo>
                    <a:pt x="0" y="0"/>
                  </a:moveTo>
                  <a:lnTo>
                    <a:pt x="1201969" y="0"/>
                  </a:lnTo>
                  <a:lnTo>
                    <a:pt x="1201969" y="1540236"/>
                  </a:lnTo>
                  <a:lnTo>
                    <a:pt x="0" y="1540236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201969" cy="1597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446433" y="2801454"/>
            <a:ext cx="5841567" cy="7485546"/>
            <a:chOff x="0" y="0"/>
            <a:chExt cx="1201969" cy="15402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01969" cy="1540236"/>
            </a:xfrm>
            <a:custGeom>
              <a:avLst/>
              <a:gdLst/>
              <a:ahLst/>
              <a:cxnLst/>
              <a:rect r="r" b="b" t="t" l="l"/>
              <a:pathLst>
                <a:path h="1540236" w="1201969">
                  <a:moveTo>
                    <a:pt x="0" y="0"/>
                  </a:moveTo>
                  <a:lnTo>
                    <a:pt x="1201969" y="0"/>
                  </a:lnTo>
                  <a:lnTo>
                    <a:pt x="1201969" y="1540236"/>
                  </a:lnTo>
                  <a:lnTo>
                    <a:pt x="0" y="1540236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201969" cy="1597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9088373">
            <a:off x="13019635" y="722772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774690"/>
            <a:ext cx="1617520" cy="1399829"/>
          </a:xfrm>
          <a:custGeom>
            <a:avLst/>
            <a:gdLst/>
            <a:ahLst/>
            <a:cxnLst/>
            <a:rect r="r" b="b" t="t" l="l"/>
            <a:pathLst>
              <a:path h="1399829" w="1617520">
                <a:moveTo>
                  <a:pt x="0" y="0"/>
                </a:moveTo>
                <a:lnTo>
                  <a:pt x="1617520" y="0"/>
                </a:lnTo>
                <a:lnTo>
                  <a:pt x="1617520" y="1399829"/>
                </a:lnTo>
                <a:lnTo>
                  <a:pt x="0" y="139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01775" y="3281240"/>
            <a:ext cx="717719" cy="1367084"/>
          </a:xfrm>
          <a:custGeom>
            <a:avLst/>
            <a:gdLst/>
            <a:ahLst/>
            <a:cxnLst/>
            <a:rect r="r" b="b" t="t" l="l"/>
            <a:pathLst>
              <a:path h="1367084" w="717719">
                <a:moveTo>
                  <a:pt x="0" y="0"/>
                </a:moveTo>
                <a:lnTo>
                  <a:pt x="717719" y="0"/>
                </a:lnTo>
                <a:lnTo>
                  <a:pt x="717719" y="1367083"/>
                </a:lnTo>
                <a:lnTo>
                  <a:pt x="0" y="136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42028" y="3281240"/>
            <a:ext cx="1057781" cy="1367084"/>
          </a:xfrm>
          <a:custGeom>
            <a:avLst/>
            <a:gdLst/>
            <a:ahLst/>
            <a:cxnLst/>
            <a:rect r="r" b="b" t="t" l="l"/>
            <a:pathLst>
              <a:path h="1367084" w="1057781">
                <a:moveTo>
                  <a:pt x="0" y="0"/>
                </a:moveTo>
                <a:lnTo>
                  <a:pt x="1057781" y="0"/>
                </a:lnTo>
                <a:lnTo>
                  <a:pt x="1057781" y="1367083"/>
                </a:lnTo>
                <a:lnTo>
                  <a:pt x="0" y="1367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96398" y="3281240"/>
            <a:ext cx="1038983" cy="1367084"/>
          </a:xfrm>
          <a:custGeom>
            <a:avLst/>
            <a:gdLst/>
            <a:ahLst/>
            <a:cxnLst/>
            <a:rect r="r" b="b" t="t" l="l"/>
            <a:pathLst>
              <a:path h="1367084" w="1038983">
                <a:moveTo>
                  <a:pt x="0" y="0"/>
                </a:moveTo>
                <a:lnTo>
                  <a:pt x="1038983" y="0"/>
                </a:lnTo>
                <a:lnTo>
                  <a:pt x="1038983" y="1367083"/>
                </a:lnTo>
                <a:lnTo>
                  <a:pt x="0" y="1367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966509" y="3769343"/>
            <a:ext cx="3905138" cy="6014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We must recognize and leverage the diverse personalities within the team.</a:t>
            </a:r>
          </a:p>
          <a:p>
            <a:pPr algn="l">
              <a:lnSpc>
                <a:spcPts val="2507"/>
              </a:lnSpc>
            </a:pP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Differ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ent strengths: Some team members may excel in calming others, while others are great at problem-solving or logistics.</a:t>
            </a: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Broader perspectives: Diverse personalities bring varied viewpoints, which can lead to more creative and effective solutions.</a:t>
            </a: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Better communication: Understanding personality differences helps tailor communication styles for better collaborations.</a:t>
            </a:r>
          </a:p>
          <a:p>
            <a:pPr algn="l">
              <a:lnSpc>
                <a:spcPts val="2507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671813" y="885596"/>
            <a:ext cx="16494529" cy="1288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0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truly understand our team dynamic, we need </a:t>
            </a:r>
          </a:p>
          <a:p>
            <a:pPr algn="l">
              <a:lnSpc>
                <a:spcPts val="4730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consider a few key elements...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04751" y="3895424"/>
            <a:ext cx="3889791" cy="6014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Eac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 m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ember must have a deep understanding of the Crisis Support Team's mission.</a:t>
            </a:r>
          </a:p>
          <a:p>
            <a:pPr algn="l">
              <a:lnSpc>
                <a:spcPts val="2507"/>
              </a:lnSpc>
            </a:pPr>
          </a:p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It ensures that:</a:t>
            </a:r>
          </a:p>
          <a:p>
            <a:pPr algn="l">
              <a:lnSpc>
                <a:spcPts val="2507"/>
              </a:lnSpc>
            </a:pPr>
          </a:p>
          <a:p>
            <a:pPr algn="l" marL="416444" indent="-208222" lvl="1">
              <a:lnSpc>
                <a:spcPts val="2507"/>
              </a:lnSpc>
              <a:buAutoNum type="arabicPeriod" startAt="1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Everyone is aligned on the purpose and goals of the team.</a:t>
            </a:r>
          </a:p>
          <a:p>
            <a:pPr algn="l" marL="416444" indent="-208222" lvl="1">
              <a:lnSpc>
                <a:spcPts val="2507"/>
              </a:lnSpc>
              <a:buAutoNum type="arabicPeriod" startAt="1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Decisions and actions are guided by a shared set of values and objectives.</a:t>
            </a:r>
          </a:p>
          <a:p>
            <a:pPr algn="l" marL="416444" indent="-208222" lvl="1">
              <a:lnSpc>
                <a:spcPts val="2507"/>
              </a:lnSpc>
              <a:buAutoNum type="arabicPeriod" startAt="1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Communication is clear and consistent, both internally and with those seeking support.</a:t>
            </a:r>
          </a:p>
          <a:p>
            <a:pPr algn="l" marL="416444" indent="-208222" lvl="1">
              <a:lnSpc>
                <a:spcPts val="2507"/>
              </a:lnSpc>
              <a:buAutoNum type="arabicPeriod" startAt="1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Trust and accountability are strengthened within the team and with the community they serve.</a:t>
            </a:r>
          </a:p>
          <a:p>
            <a:pPr algn="l">
              <a:lnSpc>
                <a:spcPts val="250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4144931" y="3481966"/>
            <a:ext cx="3920485" cy="5385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We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n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eed to build strong working relationships both internally and with other stakeholders to support our environment and mission.</a:t>
            </a:r>
          </a:p>
          <a:p>
            <a:pPr algn="l">
              <a:lnSpc>
                <a:spcPts val="2507"/>
              </a:lnSpc>
            </a:pP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Fosters trust and collaboration among team members.</a:t>
            </a: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Improves communication, reducing misunderstandings during high-pressure situations.</a:t>
            </a: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Encourages mutual support, which is vital for responder well-being.</a:t>
            </a:r>
          </a:p>
          <a:p>
            <a:pPr algn="l" marL="416444" indent="-208222" lvl="1">
              <a:lnSpc>
                <a:spcPts val="2507"/>
              </a:lnSpc>
              <a:buFont typeface="Arial"/>
              <a:buChar char="•"/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Strengthens team cohesion, leading to more effective and unified responses</a:t>
            </a:r>
          </a:p>
          <a:p>
            <a:pPr algn="l">
              <a:lnSpc>
                <a:spcPts val="2507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8762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72688" y="2304204"/>
            <a:ext cx="9215405" cy="6145523"/>
          </a:xfrm>
          <a:custGeom>
            <a:avLst/>
            <a:gdLst/>
            <a:ahLst/>
            <a:cxnLst/>
            <a:rect r="r" b="b" t="t" l="l"/>
            <a:pathLst>
              <a:path h="6145523" w="9215405">
                <a:moveTo>
                  <a:pt x="0" y="0"/>
                </a:moveTo>
                <a:lnTo>
                  <a:pt x="9215405" y="0"/>
                </a:lnTo>
                <a:lnTo>
                  <a:pt x="9215405" y="6145523"/>
                </a:lnTo>
                <a:lnTo>
                  <a:pt x="0" y="6145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Adjusting to meet the need...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84253" y="2344959"/>
            <a:ext cx="6775047" cy="3185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ne of the chall</a:t>
            </a: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enges is that strategies that work for one group may not work for another.</a:t>
            </a:r>
          </a:p>
          <a:p>
            <a:pPr algn="l">
              <a:lnSpc>
                <a:spcPts val="2507"/>
              </a:lnSpc>
            </a:pPr>
          </a:p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Flexibility in approach is key in understanding the strengths and weaknesses of the individuals on the team.</a:t>
            </a:r>
          </a:p>
          <a:p>
            <a:pPr algn="l">
              <a:lnSpc>
                <a:spcPts val="2507"/>
              </a:lnSpc>
            </a:pPr>
          </a:p>
          <a:p>
            <a:pPr algn="l">
              <a:lnSpc>
                <a:spcPts val="2507"/>
              </a:lnSpc>
            </a:pPr>
            <a:r>
              <a:rPr lang="en-US" sz="192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Strong leadership seeks to encourage the strengths and train up the weaknesses of the team. Everyone has a role to play in successful responder teams.</a:t>
            </a:r>
          </a:p>
          <a:p>
            <a:pPr algn="l">
              <a:lnSpc>
                <a:spcPts val="2507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94929" y="2310103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It’s why we are there...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38834" y="3745719"/>
            <a:ext cx="11943299" cy="4030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“The phra</a:t>
            </a: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se “The Patient is ALWAYS on the team!” highlights a vital philosophy in crisis response and healthcare: the individual receiving care is not just a subject of treatment, but an active and valued member of the support team.”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801454"/>
            <a:ext cx="18387706" cy="4492859"/>
            <a:chOff x="0" y="0"/>
            <a:chExt cx="3783479" cy="924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83478" cy="924457"/>
            </a:xfrm>
            <a:custGeom>
              <a:avLst/>
              <a:gdLst/>
              <a:ahLst/>
              <a:cxnLst/>
              <a:rect r="r" b="b" t="t" l="l"/>
              <a:pathLst>
                <a:path h="924457" w="3783478">
                  <a:moveTo>
                    <a:pt x="0" y="0"/>
                  </a:moveTo>
                  <a:lnTo>
                    <a:pt x="3783478" y="0"/>
                  </a:lnTo>
                  <a:lnTo>
                    <a:pt x="3783478" y="924457"/>
                  </a:lnTo>
                  <a:lnTo>
                    <a:pt x="0" y="924457"/>
                  </a:lnTo>
                  <a:close/>
                </a:path>
              </a:pathLst>
            </a:custGeom>
            <a:solidFill>
              <a:srgbClr val="0E06E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783479" cy="9816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794495">
            <a:off x="-6317311" y="-402646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088373">
            <a:off x="13019635" y="722772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1310" y="774690"/>
            <a:ext cx="1617520" cy="1399829"/>
          </a:xfrm>
          <a:custGeom>
            <a:avLst/>
            <a:gdLst/>
            <a:ahLst/>
            <a:cxnLst/>
            <a:rect r="r" b="b" t="t" l="l"/>
            <a:pathLst>
              <a:path h="1399829" w="1617520">
                <a:moveTo>
                  <a:pt x="0" y="0"/>
                </a:moveTo>
                <a:lnTo>
                  <a:pt x="1617520" y="0"/>
                </a:lnTo>
                <a:lnTo>
                  <a:pt x="1617520" y="1399829"/>
                </a:lnTo>
                <a:lnTo>
                  <a:pt x="0" y="139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87865" y="1101606"/>
            <a:ext cx="16494529" cy="68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0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value of teamwork in crisis response...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846056" y="3342395"/>
            <a:ext cx="5513691" cy="3332922"/>
          </a:xfrm>
          <a:custGeom>
            <a:avLst/>
            <a:gdLst/>
            <a:ahLst/>
            <a:cxnLst/>
            <a:rect r="r" b="b" t="t" l="l"/>
            <a:pathLst>
              <a:path h="3332922" w="5513691">
                <a:moveTo>
                  <a:pt x="0" y="0"/>
                </a:moveTo>
                <a:lnTo>
                  <a:pt x="5513691" y="0"/>
                </a:lnTo>
                <a:lnTo>
                  <a:pt x="5513691" y="3332922"/>
                </a:lnTo>
                <a:lnTo>
                  <a:pt x="0" y="333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12" t="0" r="-3612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21310" y="3393352"/>
            <a:ext cx="16738437" cy="3332922"/>
            <a:chOff x="0" y="0"/>
            <a:chExt cx="2319341" cy="4618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19341" cy="461822"/>
            </a:xfrm>
            <a:custGeom>
              <a:avLst/>
              <a:gdLst/>
              <a:ahLst/>
              <a:cxnLst/>
              <a:rect r="r" b="b" t="t" l="l"/>
              <a:pathLst>
                <a:path h="461822" w="2319341">
                  <a:moveTo>
                    <a:pt x="0" y="0"/>
                  </a:moveTo>
                  <a:lnTo>
                    <a:pt x="2319341" y="0"/>
                  </a:lnTo>
                  <a:lnTo>
                    <a:pt x="2319341" y="461822"/>
                  </a:lnTo>
                  <a:lnTo>
                    <a:pt x="0" y="4618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319341" cy="461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149135" y="3307627"/>
            <a:ext cx="10564696" cy="3316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1"/>
              </a:lnSpc>
            </a:pPr>
            <a:r>
              <a:rPr lang="en-US" sz="283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When team members feel valued, their morale and confidence increase, leading to greater commitment.</a:t>
            </a:r>
          </a:p>
          <a:p>
            <a:pPr algn="l">
              <a:lnSpc>
                <a:spcPts val="3691"/>
              </a:lnSpc>
            </a:pPr>
          </a:p>
          <a:p>
            <a:pPr algn="l" marL="613145" indent="-306573" lvl="1">
              <a:lnSpc>
                <a:spcPts val="3691"/>
              </a:lnSpc>
              <a:buFont typeface="Arial"/>
              <a:buChar char="•"/>
            </a:pPr>
            <a:r>
              <a:rPr lang="en-US" sz="283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283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roactive teams experience less conflict, and leaders who recognize and enhance individual strengths foster a cohesive environment.</a:t>
            </a:r>
          </a:p>
          <a:p>
            <a:pPr algn="l">
              <a:lnSpc>
                <a:spcPts val="3691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DAG2jcMOkD0</dc:identifier>
  <dcterms:modified xsi:type="dcterms:W3CDTF">2011-08-01T06:04:30Z</dcterms:modified>
  <cp:revision>1</cp:revision>
  <dc:title>M1 Basic MAB - PPT - Slides - Book Three - Lesson 2 - Team Dynamic in WPV</dc:title>
</cp:coreProperties>
</file>