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Agrandir" charset="1" panose="00000500000000000000"/>
      <p:regular r:id="rId23"/>
    </p:embeddedFont>
    <p:embeddedFont>
      <p:font typeface="Poppins" charset="1" panose="00000500000000000000"/>
      <p:regular r:id="rId24"/>
    </p:embeddedFont>
    <p:embeddedFont>
      <p:font typeface="Poppins Bold" charset="1" panose="00000800000000000000"/>
      <p:regular r:id="rId25"/>
    </p:embeddedFont>
    <p:embeddedFont>
      <p:font typeface="Poppins Italics" charset="1" panose="00000500000000000000"/>
      <p:regular r:id="rId26"/>
    </p:embeddedFont>
    <p:embeddedFont>
      <p:font typeface="Arial MT Pro" charset="1" panose="020B0502020202020204"/>
      <p:regular r:id="rId27"/>
    </p:embeddedFont>
    <p:embeddedFont>
      <p:font typeface="Arial MT Pro Bold" charset="1" panose="020B0802020202020204"/>
      <p:regular r:id="rId28"/>
    </p:embeddedFont>
    <p:embeddedFont>
      <p:font typeface="Arial MT Pro Bold Italics" charset="1" panose="020B0802020202090204"/>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gif"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 Id="rId6" Target="../media/image26.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1.png" Type="http://schemas.openxmlformats.org/officeDocument/2006/relationships/image"/><Relationship Id="rId6" Target="../media/image29.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11.gif" Type="http://schemas.openxmlformats.org/officeDocument/2006/relationships/image"/><Relationship Id="rId6" Target="../media/image4.png" Type="http://schemas.openxmlformats.org/officeDocument/2006/relationships/image"/><Relationship Id="rId7" Target="../media/image5.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8.png" Type="http://schemas.openxmlformats.org/officeDocument/2006/relationships/image"/><Relationship Id="rId12" Target="../media/image9.png" Type="http://schemas.openxmlformats.org/officeDocument/2006/relationships/image"/><Relationship Id="rId13" Target="../media/image10.svg" Type="http://schemas.openxmlformats.org/officeDocument/2006/relationships/image"/><Relationship Id="rId2" Target="../media/image1.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2.png" Type="http://schemas.openxmlformats.org/officeDocument/2006/relationships/image"/><Relationship Id="rId6" Target="../media/image3.png" Type="http://schemas.openxmlformats.org/officeDocument/2006/relationships/image"/><Relationship Id="rId7" Target="../media/image11.gif"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2.png" Type="http://schemas.openxmlformats.org/officeDocument/2006/relationships/image"/><Relationship Id="rId5" Target="../media/image1.pn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7.png" Type="http://schemas.openxmlformats.org/officeDocument/2006/relationships/image"/><Relationship Id="rId5" Target="../media/image12.png" Type="http://schemas.openxmlformats.org/officeDocument/2006/relationships/image"/><Relationship Id="rId6" Target="../media/image13.svg" Type="http://schemas.openxmlformats.org/officeDocument/2006/relationships/image"/><Relationship Id="rId7" Target="../media/image11.gif" Type="http://schemas.openxmlformats.org/officeDocument/2006/relationships/image"/><Relationship Id="rId8" Target="../media/image18.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1.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84045" y="0"/>
            <a:ext cx="12098558" cy="10470294"/>
          </a:xfrm>
          <a:custGeom>
            <a:avLst/>
            <a:gdLst/>
            <a:ahLst/>
            <a:cxnLst/>
            <a:rect r="r" b="b" t="t" l="l"/>
            <a:pathLst>
              <a:path h="10470294" w="12098558">
                <a:moveTo>
                  <a:pt x="0" y="0"/>
                </a:moveTo>
                <a:lnTo>
                  <a:pt x="12098559" y="0"/>
                </a:lnTo>
                <a:lnTo>
                  <a:pt x="12098559" y="10470294"/>
                </a:lnTo>
                <a:lnTo>
                  <a:pt x="0" y="10470294"/>
                </a:lnTo>
                <a:lnTo>
                  <a:pt x="0" y="0"/>
                </a:lnTo>
                <a:close/>
              </a:path>
            </a:pathLst>
          </a:custGeom>
          <a:blipFill>
            <a:blip r:embed="rId2">
              <a:alphaModFix amt="39000"/>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sp>
        <p:nvSpPr>
          <p:cNvPr name="Freeform 5" id="5"/>
          <p:cNvSpPr/>
          <p:nvPr/>
        </p:nvSpPr>
        <p:spPr>
          <a:xfrm flipH="false" flipV="false" rot="0">
            <a:off x="-545450" y="4002034"/>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5">
              <a:alphaModFix amt="72000"/>
              <a:extLst>
                <a:ext uri="{96DAC541-7B7A-43D3-8B79-37D633B846F1}">
                  <asvg:svgBlip xmlns:asvg="http://schemas.microsoft.com/office/drawing/2016/SVG/main" r:embed="rId6"/>
                </a:ext>
              </a:extLst>
            </a:blip>
            <a:stretch>
              <a:fillRect l="0" t="0" r="0" b="0"/>
            </a:stretch>
          </a:blipFill>
        </p:spPr>
      </p:sp>
      <p:sp>
        <p:nvSpPr>
          <p:cNvPr name="TextBox 6" id="6"/>
          <p:cNvSpPr txBox="true"/>
          <p:nvPr/>
        </p:nvSpPr>
        <p:spPr>
          <a:xfrm rot="0">
            <a:off x="4015261" y="4278183"/>
            <a:ext cx="13703595" cy="2992755"/>
          </a:xfrm>
          <a:prstGeom prst="rect">
            <a:avLst/>
          </a:prstGeom>
        </p:spPr>
        <p:txBody>
          <a:bodyPr anchor="t" rtlCol="false" tIns="0" lIns="0" bIns="0" rIns="0">
            <a:spAutoFit/>
          </a:bodyPr>
          <a:lstStyle/>
          <a:p>
            <a:pPr algn="l">
              <a:lnSpc>
                <a:spcPts val="7200"/>
              </a:lnSpc>
            </a:pPr>
            <a:r>
              <a:rPr lang="en-US" sz="7200" spc="-288">
                <a:solidFill>
                  <a:srgbClr val="FDFF0E"/>
                </a:solidFill>
                <a:latin typeface="Agrandir"/>
                <a:ea typeface="Agrandir"/>
                <a:cs typeface="Agrandir"/>
                <a:sym typeface="Agrandir"/>
              </a:rPr>
              <a:t>M1 Basic MAB - Book Three: Lesson 1 - Negotiation for Success</a:t>
            </a:r>
          </a:p>
        </p:txBody>
      </p:sp>
      <p:sp>
        <p:nvSpPr>
          <p:cNvPr name="TextBox 7" id="7"/>
          <p:cNvSpPr txBox="true"/>
          <p:nvPr/>
        </p:nvSpPr>
        <p:spPr>
          <a:xfrm rot="0">
            <a:off x="2479928" y="261996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8" id="8"/>
          <p:cNvGrpSpPr/>
          <p:nvPr/>
        </p:nvGrpSpPr>
        <p:grpSpPr>
          <a:xfrm rot="0">
            <a:off x="7432657" y="8248561"/>
            <a:ext cx="3086100" cy="720832"/>
            <a:chOff x="0" y="0"/>
            <a:chExt cx="4114800" cy="961110"/>
          </a:xfrm>
        </p:grpSpPr>
        <p:grpSp>
          <p:nvGrpSpPr>
            <p:cNvPr name="Group 9" id="9"/>
            <p:cNvGrpSpPr/>
            <p:nvPr/>
          </p:nvGrpSpPr>
          <p:grpSpPr>
            <a:xfrm rot="0">
              <a:off x="0" y="0"/>
              <a:ext cx="4114800" cy="961110"/>
              <a:chOff x="0" y="0"/>
              <a:chExt cx="812800" cy="189849"/>
            </a:xfrm>
          </p:grpSpPr>
          <p:sp>
            <p:nvSpPr>
              <p:cNvPr name="Freeform 10" id="10"/>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FDFF0E"/>
                </a:solidFill>
                <a:prstDash val="solid"/>
                <a:round/>
              </a:ln>
            </p:spPr>
          </p:sp>
          <p:sp>
            <p:nvSpPr>
              <p:cNvPr name="TextBox 11" id="11"/>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2" id="12"/>
            <p:cNvSpPr/>
            <p:nvPr/>
          </p:nvSpPr>
          <p:spPr>
            <a:xfrm flipH="false" flipV="false" rot="0">
              <a:off x="3482059" y="379124"/>
              <a:ext cx="328805" cy="256879"/>
            </a:xfrm>
            <a:custGeom>
              <a:avLst/>
              <a:gdLst/>
              <a:ahLst/>
              <a:cxnLst/>
              <a:rect r="r" b="b" t="t" l="l"/>
              <a:pathLst>
                <a:path h="256879" w="328805">
                  <a:moveTo>
                    <a:pt x="0" y="0"/>
                  </a:moveTo>
                  <a:lnTo>
                    <a:pt x="328806" y="0"/>
                  </a:lnTo>
                  <a:lnTo>
                    <a:pt x="328806" y="256879"/>
                  </a:lnTo>
                  <a:lnTo>
                    <a:pt x="0" y="2568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3" id="13"/>
            <p:cNvSpPr txBox="true"/>
            <p:nvPr/>
          </p:nvSpPr>
          <p:spPr>
            <a:xfrm rot="0">
              <a:off x="493086" y="260337"/>
              <a:ext cx="2678101" cy="437303"/>
            </a:xfrm>
            <a:prstGeom prst="rect">
              <a:avLst/>
            </a:prstGeom>
          </p:spPr>
          <p:txBody>
            <a:bodyPr anchor="t" rtlCol="false" tIns="0" lIns="0" bIns="0" rIns="0">
              <a:spAutoFit/>
            </a:bodyPr>
            <a:lstStyle/>
            <a:p>
              <a:pPr algn="ctr">
                <a:lnSpc>
                  <a:spcPts val="2659"/>
                </a:lnSpc>
              </a:pPr>
              <a:r>
                <a:rPr lang="en-US" b="true" sz="1899" spc="245">
                  <a:solidFill>
                    <a:srgbClr val="FDFF0E"/>
                  </a:solidFill>
                  <a:latin typeface="Poppins Bold"/>
                  <a:ea typeface="Poppins Bold"/>
                  <a:cs typeface="Poppins Bold"/>
                  <a:sym typeface="Poppins Bold"/>
                </a:rPr>
                <a:t>GET STARTED</a:t>
              </a:r>
            </a:p>
          </p:txBody>
        </p:sp>
      </p:grpSp>
      <p:sp>
        <p:nvSpPr>
          <p:cNvPr name="TextBox 14" id="14"/>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5" id="15"/>
          <p:cNvGrpSpPr/>
          <p:nvPr/>
        </p:nvGrpSpPr>
        <p:grpSpPr>
          <a:xfrm rot="0">
            <a:off x="1255675" y="4344858"/>
            <a:ext cx="2093961" cy="2522845"/>
            <a:chOff x="0" y="0"/>
            <a:chExt cx="2791948" cy="3363793"/>
          </a:xfrm>
        </p:grpSpPr>
        <p:sp>
          <p:nvSpPr>
            <p:cNvPr name="Freeform 16" id="16"/>
            <p:cNvSpPr/>
            <p:nvPr/>
          </p:nvSpPr>
          <p:spPr>
            <a:xfrm flipH="false" flipV="false" rot="0">
              <a:off x="0" y="0"/>
              <a:ext cx="2791948" cy="3363793"/>
            </a:xfrm>
            <a:custGeom>
              <a:avLst/>
              <a:gdLst/>
              <a:ahLst/>
              <a:cxnLst/>
              <a:rect r="r" b="b" t="t" l="l"/>
              <a:pathLst>
                <a:path h="3363793" w="2791948">
                  <a:moveTo>
                    <a:pt x="0" y="0"/>
                  </a:moveTo>
                  <a:lnTo>
                    <a:pt x="2791948" y="0"/>
                  </a:lnTo>
                  <a:lnTo>
                    <a:pt x="2791948" y="3363793"/>
                  </a:lnTo>
                  <a:lnTo>
                    <a:pt x="0" y="3363793"/>
                  </a:lnTo>
                  <a:lnTo>
                    <a:pt x="0" y="0"/>
                  </a:lnTo>
                  <a:close/>
                </a:path>
              </a:pathLst>
            </a:custGeom>
            <a:blipFill>
              <a:blip r:embed="rId9"/>
              <a:stretch>
                <a:fillRect l="0" t="0" r="0" b="0"/>
              </a:stretch>
            </a:blipFill>
          </p:spPr>
        </p:sp>
        <p:sp>
          <p:nvSpPr>
            <p:cNvPr name="Freeform 17" id="17"/>
            <p:cNvSpPr/>
            <p:nvPr/>
          </p:nvSpPr>
          <p:spPr>
            <a:xfrm flipH="false" flipV="false" rot="0">
              <a:off x="679590" y="631360"/>
              <a:ext cx="1531336" cy="1884195"/>
            </a:xfrm>
            <a:custGeom>
              <a:avLst/>
              <a:gdLst/>
              <a:ahLst/>
              <a:cxnLst/>
              <a:rect r="r" b="b" t="t" l="l"/>
              <a:pathLst>
                <a:path h="1884195" w="1531336">
                  <a:moveTo>
                    <a:pt x="0" y="0"/>
                  </a:moveTo>
                  <a:lnTo>
                    <a:pt x="1531336" y="0"/>
                  </a:lnTo>
                  <a:lnTo>
                    <a:pt x="1531336" y="1884195"/>
                  </a:lnTo>
                  <a:lnTo>
                    <a:pt x="0" y="188419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grpSp>
      <p:pic>
        <p:nvPicPr>
          <p:cNvPr name="Picture 18" id="18"/>
          <p:cNvPicPr>
            <a:picLocks noChangeAspect="true"/>
          </p:cNvPicPr>
          <p:nvPr/>
        </p:nvPicPr>
        <p:blipFill>
          <a:blip r:embed="rId12"/>
          <a:srcRect l="0" t="0" r="0" b="0"/>
          <a:stretch>
            <a:fillRect/>
          </a:stretch>
        </p:blipFill>
        <p:spPr>
          <a:xfrm flipH="false" flipV="false" rot="0">
            <a:off x="16765513" y="9372401"/>
            <a:ext cx="278501" cy="278501"/>
          </a:xfrm>
          <a:prstGeom prst="rect">
            <a:avLst/>
          </a:prstGeom>
        </p:spPr>
      </p:pic>
      <p:pic>
        <p:nvPicPr>
          <p:cNvPr name="Picture 19" id="19"/>
          <p:cNvPicPr>
            <a:picLocks noChangeAspect="true"/>
          </p:cNvPicPr>
          <p:nvPr/>
        </p:nvPicPr>
        <p:blipFill>
          <a:blip r:embed="rId12"/>
          <a:srcRect l="0" t="0" r="0" b="0"/>
          <a:stretch>
            <a:fillRect/>
          </a:stretch>
        </p:blipFill>
        <p:spPr>
          <a:xfrm flipH="false" flipV="false" rot="0">
            <a:off x="17167196" y="9372401"/>
            <a:ext cx="278501" cy="278501"/>
          </a:xfrm>
          <a:prstGeom prst="rect">
            <a:avLst/>
          </a:prstGeom>
        </p:spPr>
      </p:pic>
      <p:pic>
        <p:nvPicPr>
          <p:cNvPr name="Picture 20" id="20"/>
          <p:cNvPicPr>
            <a:picLocks noChangeAspect="true"/>
          </p:cNvPicPr>
          <p:nvPr/>
        </p:nvPicPr>
        <p:blipFill>
          <a:blip r:embed="rId12"/>
          <a:srcRect l="0" t="0" r="0" b="0"/>
          <a:stretch>
            <a:fillRect/>
          </a:stretch>
        </p:blipFill>
        <p:spPr>
          <a:xfrm flipH="false" flipV="false" rot="0">
            <a:off x="16354364" y="9372401"/>
            <a:ext cx="278501" cy="278501"/>
          </a:xfrm>
          <a:prstGeom prst="rect">
            <a:avLst/>
          </a:prstGeom>
        </p:spPr>
      </p:pic>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Defining Negotiation...</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0613828" y="2208954"/>
            <a:ext cx="7220113" cy="35238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N</a:t>
            </a:r>
            <a:r>
              <a:rPr lang="en-US" sz="3028">
                <a:solidFill>
                  <a:srgbClr val="FFFFFF"/>
                </a:solidFill>
                <a:latin typeface="Arial MT Pro"/>
                <a:ea typeface="Arial MT Pro"/>
                <a:cs typeface="Arial MT Pro"/>
                <a:sym typeface="Arial MT Pro"/>
              </a:rPr>
              <a:t>egotiation - Negotiation is part logic, part empathy, and part strategy. In Negotiation, you’re dealing with a whirlwind of impulses, curiosity, and boundary-testing. But yes, even in crisis you can negotiate… if you redefine what negotiation means....</a:t>
            </a:r>
          </a:p>
        </p:txBody>
      </p:sp>
      <p:sp>
        <p:nvSpPr>
          <p:cNvPr name="Freeform 8" id="8"/>
          <p:cNvSpPr/>
          <p:nvPr/>
        </p:nvSpPr>
        <p:spPr>
          <a:xfrm flipH="false" flipV="false" rot="0">
            <a:off x="764771" y="2304204"/>
            <a:ext cx="9570601" cy="5395426"/>
          </a:xfrm>
          <a:custGeom>
            <a:avLst/>
            <a:gdLst/>
            <a:ahLst/>
            <a:cxnLst/>
            <a:rect r="r" b="b" t="t" l="l"/>
            <a:pathLst>
              <a:path h="5395426" w="9570601">
                <a:moveTo>
                  <a:pt x="0" y="0"/>
                </a:moveTo>
                <a:lnTo>
                  <a:pt x="9570601" y="0"/>
                </a:lnTo>
                <a:lnTo>
                  <a:pt x="9570601" y="5395426"/>
                </a:lnTo>
                <a:lnTo>
                  <a:pt x="0" y="5395426"/>
                </a:lnTo>
                <a:lnTo>
                  <a:pt x="0" y="0"/>
                </a:lnTo>
                <a:close/>
              </a:path>
            </a:pathLst>
          </a:custGeom>
          <a:blipFill>
            <a:blip r:embed="rId4"/>
            <a:stretch>
              <a:fillRect l="0" t="0" r="0" b="0"/>
            </a:stretch>
          </a:blipFill>
        </p:spPr>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59902" y="1664880"/>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grpSp>
        <p:nvGrpSpPr>
          <p:cNvPr name="Group 3" id="3"/>
          <p:cNvGrpSpPr/>
          <p:nvPr/>
        </p:nvGrpSpPr>
        <p:grpSpPr>
          <a:xfrm rot="0">
            <a:off x="978645" y="2087571"/>
            <a:ext cx="16280655" cy="2647425"/>
            <a:chOff x="0" y="0"/>
            <a:chExt cx="2620892" cy="426188"/>
          </a:xfrm>
        </p:grpSpPr>
        <p:sp>
          <p:nvSpPr>
            <p:cNvPr name="Freeform 4" id="4"/>
            <p:cNvSpPr/>
            <p:nvPr/>
          </p:nvSpPr>
          <p:spPr>
            <a:xfrm flipH="false" flipV="false" rot="0">
              <a:off x="0" y="0"/>
              <a:ext cx="2620892" cy="426188"/>
            </a:xfrm>
            <a:custGeom>
              <a:avLst/>
              <a:gdLst/>
              <a:ahLst/>
              <a:cxnLst/>
              <a:rect r="r" b="b" t="t" l="l"/>
              <a:pathLst>
                <a:path h="426188" w="2620892">
                  <a:moveTo>
                    <a:pt x="11413" y="0"/>
                  </a:moveTo>
                  <a:lnTo>
                    <a:pt x="2609479" y="0"/>
                  </a:lnTo>
                  <a:cubicBezTo>
                    <a:pt x="2612506" y="0"/>
                    <a:pt x="2615409" y="1202"/>
                    <a:pt x="2617550" y="3343"/>
                  </a:cubicBezTo>
                  <a:cubicBezTo>
                    <a:pt x="2619690" y="5483"/>
                    <a:pt x="2620892" y="8386"/>
                    <a:pt x="2620892" y="11413"/>
                  </a:cubicBezTo>
                  <a:lnTo>
                    <a:pt x="2620892" y="414775"/>
                  </a:lnTo>
                  <a:cubicBezTo>
                    <a:pt x="2620892" y="421078"/>
                    <a:pt x="2615783" y="426188"/>
                    <a:pt x="2609479" y="426188"/>
                  </a:cubicBezTo>
                  <a:lnTo>
                    <a:pt x="11413" y="426188"/>
                  </a:lnTo>
                  <a:cubicBezTo>
                    <a:pt x="8386" y="426188"/>
                    <a:pt x="5483" y="424985"/>
                    <a:pt x="3343" y="422845"/>
                  </a:cubicBezTo>
                  <a:cubicBezTo>
                    <a:pt x="1202" y="420705"/>
                    <a:pt x="0" y="417802"/>
                    <a:pt x="0" y="414775"/>
                  </a:cubicBezTo>
                  <a:lnTo>
                    <a:pt x="0" y="11413"/>
                  </a:lnTo>
                  <a:cubicBezTo>
                    <a:pt x="0" y="8386"/>
                    <a:pt x="1202" y="5483"/>
                    <a:pt x="3343" y="3343"/>
                  </a:cubicBezTo>
                  <a:cubicBezTo>
                    <a:pt x="5483" y="1202"/>
                    <a:pt x="8386" y="0"/>
                    <a:pt x="11413" y="0"/>
                  </a:cubicBezTo>
                  <a:close/>
                </a:path>
              </a:pathLst>
            </a:custGeom>
            <a:solidFill>
              <a:srgbClr val="FFFFFF"/>
            </a:solidFill>
            <a:ln w="9525" cap="rnd">
              <a:solidFill>
                <a:srgbClr val="000000"/>
              </a:solidFill>
              <a:prstDash val="solid"/>
              <a:round/>
            </a:ln>
          </p:spPr>
        </p:sp>
        <p:sp>
          <p:nvSpPr>
            <p:cNvPr name="TextBox 5" id="5"/>
            <p:cNvSpPr txBox="true"/>
            <p:nvPr/>
          </p:nvSpPr>
          <p:spPr>
            <a:xfrm>
              <a:off x="0" y="-38100"/>
              <a:ext cx="2620892" cy="464288"/>
            </a:xfrm>
            <a:prstGeom prst="rect">
              <a:avLst/>
            </a:prstGeom>
          </p:spPr>
          <p:txBody>
            <a:bodyPr anchor="ctr" rtlCol="false" tIns="50800" lIns="50800" bIns="50800" rIns="50800"/>
            <a:lstStyle/>
            <a:p>
              <a:pPr algn="ctr">
                <a:lnSpc>
                  <a:spcPts val="2378"/>
                </a:lnSpc>
              </a:pPr>
            </a:p>
          </p:txBody>
        </p:sp>
      </p:grpSp>
      <p:sp>
        <p:nvSpPr>
          <p:cNvPr name="Freeform 6" id="6"/>
          <p:cNvSpPr/>
          <p:nvPr/>
        </p:nvSpPr>
        <p:spPr>
          <a:xfrm flipH="false" flipV="false" rot="0">
            <a:off x="678544" y="573257"/>
            <a:ext cx="1219494" cy="1055370"/>
          </a:xfrm>
          <a:custGeom>
            <a:avLst/>
            <a:gdLst/>
            <a:ahLst/>
            <a:cxnLst/>
            <a:rect r="r" b="b" t="t" l="l"/>
            <a:pathLst>
              <a:path h="1055370" w="1219494">
                <a:moveTo>
                  <a:pt x="0" y="0"/>
                </a:moveTo>
                <a:lnTo>
                  <a:pt x="1219494" y="0"/>
                </a:lnTo>
                <a:lnTo>
                  <a:pt x="1219494" y="1055370"/>
                </a:lnTo>
                <a:lnTo>
                  <a:pt x="0" y="1055370"/>
                </a:lnTo>
                <a:lnTo>
                  <a:pt x="0" y="0"/>
                </a:lnTo>
                <a:close/>
              </a:path>
            </a:pathLst>
          </a:custGeom>
          <a:blipFill>
            <a:blip r:embed="rId3"/>
            <a:stretch>
              <a:fillRect l="0" t="0" r="0" b="0"/>
            </a:stretch>
          </a:blipFill>
        </p:spPr>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2863861" y="2326250"/>
            <a:ext cx="13782147" cy="525632"/>
          </a:xfrm>
          <a:prstGeom prst="rect">
            <a:avLst/>
          </a:prstGeom>
        </p:spPr>
        <p:txBody>
          <a:bodyPr anchor="t" rtlCol="false" tIns="0" lIns="0" bIns="0" rIns="0">
            <a:spAutoFit/>
          </a:bodyPr>
          <a:lstStyle/>
          <a:p>
            <a:pPr algn="l">
              <a:lnSpc>
                <a:spcPts val="3720"/>
              </a:lnSpc>
            </a:pPr>
            <a:r>
              <a:rPr lang="en-US" sz="2861" b="true">
                <a:solidFill>
                  <a:srgbClr val="040606"/>
                </a:solidFill>
                <a:latin typeface="Arial MT Pro Bold"/>
                <a:ea typeface="Arial MT Pro Bold"/>
                <a:cs typeface="Arial MT Pro Bold"/>
                <a:sym typeface="Arial MT Pro Bold"/>
              </a:rPr>
              <a:t>Try to understand as much about the Individual or Situation you are faced with:</a:t>
            </a:r>
          </a:p>
        </p:txBody>
      </p:sp>
      <p:sp>
        <p:nvSpPr>
          <p:cNvPr name="TextBox 9" id="9"/>
          <p:cNvSpPr txBox="true"/>
          <p:nvPr/>
        </p:nvSpPr>
        <p:spPr>
          <a:xfrm rot="0">
            <a:off x="1898038" y="568651"/>
            <a:ext cx="14622608" cy="1166495"/>
          </a:xfrm>
          <a:prstGeom prst="rect">
            <a:avLst/>
          </a:prstGeom>
        </p:spPr>
        <p:txBody>
          <a:bodyPr anchor="t" rtlCol="false" tIns="0" lIns="0" bIns="0" rIns="0">
            <a:spAutoFit/>
          </a:bodyPr>
          <a:lstStyle/>
          <a:p>
            <a:pPr algn="l">
              <a:lnSpc>
                <a:spcPts val="4420"/>
              </a:lnSpc>
            </a:pPr>
            <a:r>
              <a:rPr lang="en-US" sz="3400" b="true">
                <a:solidFill>
                  <a:srgbClr val="FFFFFF"/>
                </a:solidFill>
                <a:latin typeface="Arial MT Pro Bold"/>
                <a:ea typeface="Arial MT Pro Bold"/>
                <a:cs typeface="Arial MT Pro Bold"/>
                <a:sym typeface="Arial MT Pro Bold"/>
              </a:rPr>
              <a:t>The 3 Dynamics of Beginning a Negotiation help identify the path and set measurements for conflict resolution.</a:t>
            </a:r>
          </a:p>
        </p:txBody>
      </p:sp>
      <p:grpSp>
        <p:nvGrpSpPr>
          <p:cNvPr name="Group 10" id="10"/>
          <p:cNvGrpSpPr/>
          <p:nvPr/>
        </p:nvGrpSpPr>
        <p:grpSpPr>
          <a:xfrm rot="0">
            <a:off x="978645" y="4925496"/>
            <a:ext cx="16230600" cy="2195696"/>
            <a:chOff x="0" y="0"/>
            <a:chExt cx="2612834" cy="353468"/>
          </a:xfrm>
        </p:grpSpPr>
        <p:sp>
          <p:nvSpPr>
            <p:cNvPr name="Freeform 11" id="11"/>
            <p:cNvSpPr/>
            <p:nvPr/>
          </p:nvSpPr>
          <p:spPr>
            <a:xfrm flipH="false" flipV="false" rot="0">
              <a:off x="0" y="0"/>
              <a:ext cx="2612834" cy="353468"/>
            </a:xfrm>
            <a:custGeom>
              <a:avLst/>
              <a:gdLst/>
              <a:ahLst/>
              <a:cxnLst/>
              <a:rect r="r" b="b" t="t" l="l"/>
              <a:pathLst>
                <a:path h="353468" w="2612834">
                  <a:moveTo>
                    <a:pt x="11448" y="0"/>
                  </a:moveTo>
                  <a:lnTo>
                    <a:pt x="2601386" y="0"/>
                  </a:lnTo>
                  <a:cubicBezTo>
                    <a:pt x="2607709" y="0"/>
                    <a:pt x="2612834" y="5125"/>
                    <a:pt x="2612834" y="11448"/>
                  </a:cubicBezTo>
                  <a:lnTo>
                    <a:pt x="2612834" y="342020"/>
                  </a:lnTo>
                  <a:cubicBezTo>
                    <a:pt x="2612834" y="345056"/>
                    <a:pt x="2611628" y="347968"/>
                    <a:pt x="2609481" y="350115"/>
                  </a:cubicBezTo>
                  <a:cubicBezTo>
                    <a:pt x="2607334" y="352261"/>
                    <a:pt x="2604423" y="353468"/>
                    <a:pt x="2601386" y="353468"/>
                  </a:cubicBezTo>
                  <a:lnTo>
                    <a:pt x="11448" y="353468"/>
                  </a:lnTo>
                  <a:cubicBezTo>
                    <a:pt x="8412" y="353468"/>
                    <a:pt x="5500" y="352261"/>
                    <a:pt x="3353" y="350115"/>
                  </a:cubicBezTo>
                  <a:cubicBezTo>
                    <a:pt x="1206" y="347968"/>
                    <a:pt x="0" y="345056"/>
                    <a:pt x="0" y="342020"/>
                  </a:cubicBezTo>
                  <a:lnTo>
                    <a:pt x="0" y="11448"/>
                  </a:lnTo>
                  <a:cubicBezTo>
                    <a:pt x="0" y="8412"/>
                    <a:pt x="1206" y="5500"/>
                    <a:pt x="3353" y="3353"/>
                  </a:cubicBezTo>
                  <a:cubicBezTo>
                    <a:pt x="5500" y="1206"/>
                    <a:pt x="8412" y="0"/>
                    <a:pt x="11448" y="0"/>
                  </a:cubicBezTo>
                  <a:close/>
                </a:path>
              </a:pathLst>
            </a:custGeom>
            <a:solidFill>
              <a:srgbClr val="FFFFFF"/>
            </a:solidFill>
            <a:ln w="9525" cap="rnd">
              <a:solidFill>
                <a:srgbClr val="000000"/>
              </a:solidFill>
              <a:prstDash val="solid"/>
              <a:round/>
            </a:ln>
          </p:spPr>
        </p:sp>
        <p:sp>
          <p:nvSpPr>
            <p:cNvPr name="TextBox 12" id="12"/>
            <p:cNvSpPr txBox="true"/>
            <p:nvPr/>
          </p:nvSpPr>
          <p:spPr>
            <a:xfrm>
              <a:off x="0" y="-38100"/>
              <a:ext cx="2612834" cy="391568"/>
            </a:xfrm>
            <a:prstGeom prst="rect">
              <a:avLst/>
            </a:prstGeom>
          </p:spPr>
          <p:txBody>
            <a:bodyPr anchor="ctr" rtlCol="false" tIns="50800" lIns="50800" bIns="50800" rIns="50800"/>
            <a:lstStyle/>
            <a:p>
              <a:pPr algn="ctr">
                <a:lnSpc>
                  <a:spcPts val="2378"/>
                </a:lnSpc>
              </a:pPr>
            </a:p>
          </p:txBody>
        </p:sp>
      </p:grpSp>
      <p:sp>
        <p:nvSpPr>
          <p:cNvPr name="TextBox 13" id="13"/>
          <p:cNvSpPr txBox="true"/>
          <p:nvPr/>
        </p:nvSpPr>
        <p:spPr>
          <a:xfrm rot="0">
            <a:off x="2863861" y="2829362"/>
            <a:ext cx="13782147" cy="1720067"/>
          </a:xfrm>
          <a:prstGeom prst="rect">
            <a:avLst/>
          </a:prstGeom>
        </p:spPr>
        <p:txBody>
          <a:bodyPr anchor="t" rtlCol="false" tIns="0" lIns="0" bIns="0" rIns="0">
            <a:spAutoFit/>
          </a:bodyPr>
          <a:lstStyle/>
          <a:p>
            <a:pPr algn="l">
              <a:lnSpc>
                <a:spcPts val="3330"/>
              </a:lnSpc>
            </a:pPr>
            <a:r>
              <a:rPr lang="en-US" sz="2561">
                <a:solidFill>
                  <a:srgbClr val="040606"/>
                </a:solidFill>
                <a:latin typeface="Arial MT Pro"/>
                <a:ea typeface="Arial MT Pro"/>
                <a:cs typeface="Arial MT Pro"/>
                <a:sym typeface="Arial MT Pro"/>
              </a:rPr>
              <a:t>Although you may have just met this patient and do not know them well, you can take a proactive approach to preparation by learning in advance about the diagnoses your patients may encounter, available demographics, histrionic dynamics, current presenting information, or observable conditions.</a:t>
            </a:r>
          </a:p>
        </p:txBody>
      </p:sp>
      <p:grpSp>
        <p:nvGrpSpPr>
          <p:cNvPr name="Group 14" id="14"/>
          <p:cNvGrpSpPr/>
          <p:nvPr/>
        </p:nvGrpSpPr>
        <p:grpSpPr>
          <a:xfrm rot="0">
            <a:off x="978645" y="7311692"/>
            <a:ext cx="16230600" cy="2195696"/>
            <a:chOff x="0" y="0"/>
            <a:chExt cx="2612834" cy="353468"/>
          </a:xfrm>
        </p:grpSpPr>
        <p:sp>
          <p:nvSpPr>
            <p:cNvPr name="Freeform 15" id="15"/>
            <p:cNvSpPr/>
            <p:nvPr/>
          </p:nvSpPr>
          <p:spPr>
            <a:xfrm flipH="false" flipV="false" rot="0">
              <a:off x="0" y="0"/>
              <a:ext cx="2612834" cy="353468"/>
            </a:xfrm>
            <a:custGeom>
              <a:avLst/>
              <a:gdLst/>
              <a:ahLst/>
              <a:cxnLst/>
              <a:rect r="r" b="b" t="t" l="l"/>
              <a:pathLst>
                <a:path h="353468" w="2612834">
                  <a:moveTo>
                    <a:pt x="11448" y="0"/>
                  </a:moveTo>
                  <a:lnTo>
                    <a:pt x="2601386" y="0"/>
                  </a:lnTo>
                  <a:cubicBezTo>
                    <a:pt x="2607709" y="0"/>
                    <a:pt x="2612834" y="5125"/>
                    <a:pt x="2612834" y="11448"/>
                  </a:cubicBezTo>
                  <a:lnTo>
                    <a:pt x="2612834" y="342020"/>
                  </a:lnTo>
                  <a:cubicBezTo>
                    <a:pt x="2612834" y="345056"/>
                    <a:pt x="2611628" y="347968"/>
                    <a:pt x="2609481" y="350115"/>
                  </a:cubicBezTo>
                  <a:cubicBezTo>
                    <a:pt x="2607334" y="352261"/>
                    <a:pt x="2604423" y="353468"/>
                    <a:pt x="2601386" y="353468"/>
                  </a:cubicBezTo>
                  <a:lnTo>
                    <a:pt x="11448" y="353468"/>
                  </a:lnTo>
                  <a:cubicBezTo>
                    <a:pt x="8412" y="353468"/>
                    <a:pt x="5500" y="352261"/>
                    <a:pt x="3353" y="350115"/>
                  </a:cubicBezTo>
                  <a:cubicBezTo>
                    <a:pt x="1206" y="347968"/>
                    <a:pt x="0" y="345056"/>
                    <a:pt x="0" y="342020"/>
                  </a:cubicBezTo>
                  <a:lnTo>
                    <a:pt x="0" y="11448"/>
                  </a:lnTo>
                  <a:cubicBezTo>
                    <a:pt x="0" y="8412"/>
                    <a:pt x="1206" y="5500"/>
                    <a:pt x="3353" y="3353"/>
                  </a:cubicBezTo>
                  <a:cubicBezTo>
                    <a:pt x="5500" y="1206"/>
                    <a:pt x="8412" y="0"/>
                    <a:pt x="11448" y="0"/>
                  </a:cubicBezTo>
                  <a:close/>
                </a:path>
              </a:pathLst>
            </a:custGeom>
            <a:solidFill>
              <a:srgbClr val="FFFFFF"/>
            </a:solidFill>
            <a:ln w="9525" cap="rnd">
              <a:solidFill>
                <a:srgbClr val="000000"/>
              </a:solidFill>
              <a:prstDash val="solid"/>
              <a:round/>
            </a:ln>
          </p:spPr>
        </p:sp>
        <p:sp>
          <p:nvSpPr>
            <p:cNvPr name="TextBox 16" id="16"/>
            <p:cNvSpPr txBox="true"/>
            <p:nvPr/>
          </p:nvSpPr>
          <p:spPr>
            <a:xfrm>
              <a:off x="0" y="-38100"/>
              <a:ext cx="2612834" cy="391568"/>
            </a:xfrm>
            <a:prstGeom prst="rect">
              <a:avLst/>
            </a:prstGeom>
          </p:spPr>
          <p:txBody>
            <a:bodyPr anchor="ctr" rtlCol="false" tIns="50800" lIns="50800" bIns="50800" rIns="50800"/>
            <a:lstStyle/>
            <a:p>
              <a:pPr algn="ctr">
                <a:lnSpc>
                  <a:spcPts val="2378"/>
                </a:lnSpc>
              </a:pPr>
            </a:p>
            <a:p>
              <a:pPr algn="ctr">
                <a:lnSpc>
                  <a:spcPts val="2378"/>
                </a:lnSpc>
              </a:pPr>
            </a:p>
          </p:txBody>
        </p:sp>
      </p:grpSp>
      <p:sp>
        <p:nvSpPr>
          <p:cNvPr name="Freeform 17" id="17"/>
          <p:cNvSpPr/>
          <p:nvPr/>
        </p:nvSpPr>
        <p:spPr>
          <a:xfrm flipH="false" flipV="false" rot="0">
            <a:off x="1187116" y="2274865"/>
            <a:ext cx="1232374" cy="1967862"/>
          </a:xfrm>
          <a:custGeom>
            <a:avLst/>
            <a:gdLst/>
            <a:ahLst/>
            <a:cxnLst/>
            <a:rect r="r" b="b" t="t" l="l"/>
            <a:pathLst>
              <a:path h="1967862" w="1232374">
                <a:moveTo>
                  <a:pt x="0" y="0"/>
                </a:moveTo>
                <a:lnTo>
                  <a:pt x="1232373" y="0"/>
                </a:lnTo>
                <a:lnTo>
                  <a:pt x="1232373" y="1967862"/>
                </a:lnTo>
                <a:lnTo>
                  <a:pt x="0" y="1967862"/>
                </a:lnTo>
                <a:lnTo>
                  <a:pt x="0" y="0"/>
                </a:lnTo>
                <a:close/>
              </a:path>
            </a:pathLst>
          </a:custGeom>
          <a:blipFill>
            <a:blip r:embed="rId4"/>
            <a:stretch>
              <a:fillRect l="0" t="0" r="0" b="0"/>
            </a:stretch>
          </a:blipFill>
        </p:spPr>
      </p:sp>
      <p:sp>
        <p:nvSpPr>
          <p:cNvPr name="Freeform 18" id="18"/>
          <p:cNvSpPr/>
          <p:nvPr/>
        </p:nvSpPr>
        <p:spPr>
          <a:xfrm flipH="false" flipV="false" rot="0">
            <a:off x="1187116" y="5143500"/>
            <a:ext cx="1344572" cy="1820064"/>
          </a:xfrm>
          <a:custGeom>
            <a:avLst/>
            <a:gdLst/>
            <a:ahLst/>
            <a:cxnLst/>
            <a:rect r="r" b="b" t="t" l="l"/>
            <a:pathLst>
              <a:path h="1820064" w="1344572">
                <a:moveTo>
                  <a:pt x="0" y="0"/>
                </a:moveTo>
                <a:lnTo>
                  <a:pt x="1344572" y="0"/>
                </a:lnTo>
                <a:lnTo>
                  <a:pt x="1344572" y="1820064"/>
                </a:lnTo>
                <a:lnTo>
                  <a:pt x="0" y="1820064"/>
                </a:lnTo>
                <a:lnTo>
                  <a:pt x="0" y="0"/>
                </a:lnTo>
                <a:close/>
              </a:path>
            </a:pathLst>
          </a:custGeom>
          <a:blipFill>
            <a:blip r:embed="rId5"/>
            <a:stretch>
              <a:fillRect l="-4653" t="0" r="-4653" b="0"/>
            </a:stretch>
          </a:blipFill>
        </p:spPr>
      </p:sp>
      <p:sp>
        <p:nvSpPr>
          <p:cNvPr name="TextBox 19" id="19"/>
          <p:cNvSpPr txBox="true"/>
          <p:nvPr/>
        </p:nvSpPr>
        <p:spPr>
          <a:xfrm rot="0">
            <a:off x="2863861" y="5048250"/>
            <a:ext cx="14247557" cy="525632"/>
          </a:xfrm>
          <a:prstGeom prst="rect">
            <a:avLst/>
          </a:prstGeom>
        </p:spPr>
        <p:txBody>
          <a:bodyPr anchor="t" rtlCol="false" tIns="0" lIns="0" bIns="0" rIns="0">
            <a:spAutoFit/>
          </a:bodyPr>
          <a:lstStyle/>
          <a:p>
            <a:pPr algn="l">
              <a:lnSpc>
                <a:spcPts val="3720"/>
              </a:lnSpc>
            </a:pPr>
            <a:r>
              <a:rPr lang="en-US" sz="2861" b="true">
                <a:solidFill>
                  <a:srgbClr val="040606"/>
                </a:solidFill>
                <a:latin typeface="Arial MT Pro Bold"/>
                <a:ea typeface="Arial MT Pro Bold"/>
                <a:cs typeface="Arial MT Pro Bold"/>
                <a:sym typeface="Arial MT Pro Bold"/>
              </a:rPr>
              <a:t>Try to understand your reaction to the individual or situation you are faced with.</a:t>
            </a:r>
          </a:p>
        </p:txBody>
      </p:sp>
      <p:sp>
        <p:nvSpPr>
          <p:cNvPr name="TextBox 20" id="20"/>
          <p:cNvSpPr txBox="true"/>
          <p:nvPr/>
        </p:nvSpPr>
        <p:spPr>
          <a:xfrm rot="0">
            <a:off x="2863861" y="5554832"/>
            <a:ext cx="13782147" cy="881867"/>
          </a:xfrm>
          <a:prstGeom prst="rect">
            <a:avLst/>
          </a:prstGeom>
        </p:spPr>
        <p:txBody>
          <a:bodyPr anchor="t" rtlCol="false" tIns="0" lIns="0" bIns="0" rIns="0">
            <a:spAutoFit/>
          </a:bodyPr>
          <a:lstStyle/>
          <a:p>
            <a:pPr algn="l">
              <a:lnSpc>
                <a:spcPts val="3330"/>
              </a:lnSpc>
            </a:pPr>
            <a:r>
              <a:rPr lang="en-US" sz="2561">
                <a:solidFill>
                  <a:srgbClr val="040606"/>
                </a:solidFill>
                <a:latin typeface="Arial MT Pro"/>
                <a:ea typeface="Arial MT Pro"/>
                <a:cs typeface="Arial MT Pro"/>
                <a:sym typeface="Arial MT Pro"/>
              </a:rPr>
              <a:t>Being self-aware during those crisis moments helps you to minimize the influence of your own emotions as you seek to help someone stabilize their own.</a:t>
            </a:r>
          </a:p>
        </p:txBody>
      </p:sp>
      <p:sp>
        <p:nvSpPr>
          <p:cNvPr name="Freeform 21" id="21"/>
          <p:cNvSpPr/>
          <p:nvPr/>
        </p:nvSpPr>
        <p:spPr>
          <a:xfrm flipH="false" flipV="false" rot="0">
            <a:off x="1187116" y="7530767"/>
            <a:ext cx="1344572" cy="1820064"/>
          </a:xfrm>
          <a:custGeom>
            <a:avLst/>
            <a:gdLst/>
            <a:ahLst/>
            <a:cxnLst/>
            <a:rect r="r" b="b" t="t" l="l"/>
            <a:pathLst>
              <a:path h="1820064" w="1344572">
                <a:moveTo>
                  <a:pt x="0" y="0"/>
                </a:moveTo>
                <a:lnTo>
                  <a:pt x="1344572" y="0"/>
                </a:lnTo>
                <a:lnTo>
                  <a:pt x="1344572" y="1820064"/>
                </a:lnTo>
                <a:lnTo>
                  <a:pt x="0" y="1820064"/>
                </a:lnTo>
                <a:lnTo>
                  <a:pt x="0" y="0"/>
                </a:lnTo>
                <a:close/>
              </a:path>
            </a:pathLst>
          </a:custGeom>
          <a:blipFill>
            <a:blip r:embed="rId6"/>
            <a:stretch>
              <a:fillRect l="0" t="0" r="0" b="0"/>
            </a:stretch>
          </a:blipFill>
        </p:spPr>
      </p:sp>
      <p:sp>
        <p:nvSpPr>
          <p:cNvPr name="TextBox 22" id="22"/>
          <p:cNvSpPr txBox="true"/>
          <p:nvPr/>
        </p:nvSpPr>
        <p:spPr>
          <a:xfrm rot="0">
            <a:off x="2881265" y="7435517"/>
            <a:ext cx="14247557" cy="525632"/>
          </a:xfrm>
          <a:prstGeom prst="rect">
            <a:avLst/>
          </a:prstGeom>
        </p:spPr>
        <p:txBody>
          <a:bodyPr anchor="t" rtlCol="false" tIns="0" lIns="0" bIns="0" rIns="0">
            <a:spAutoFit/>
          </a:bodyPr>
          <a:lstStyle/>
          <a:p>
            <a:pPr algn="l">
              <a:lnSpc>
                <a:spcPts val="3720"/>
              </a:lnSpc>
            </a:pPr>
            <a:r>
              <a:rPr lang="en-US" sz="2861" b="true">
                <a:solidFill>
                  <a:srgbClr val="040606"/>
                </a:solidFill>
                <a:latin typeface="Arial MT Pro Bold"/>
                <a:ea typeface="Arial MT Pro Bold"/>
                <a:cs typeface="Arial MT Pro Bold"/>
                <a:sym typeface="Arial MT Pro Bold"/>
              </a:rPr>
              <a:t>Try to understand how to attempt to solve the issue you are faced with.</a:t>
            </a:r>
          </a:p>
        </p:txBody>
      </p:sp>
      <p:sp>
        <p:nvSpPr>
          <p:cNvPr name="TextBox 23" id="23"/>
          <p:cNvSpPr txBox="true"/>
          <p:nvPr/>
        </p:nvSpPr>
        <p:spPr>
          <a:xfrm rot="0">
            <a:off x="2881265" y="7942099"/>
            <a:ext cx="13782147" cy="1300967"/>
          </a:xfrm>
          <a:prstGeom prst="rect">
            <a:avLst/>
          </a:prstGeom>
        </p:spPr>
        <p:txBody>
          <a:bodyPr anchor="t" rtlCol="false" tIns="0" lIns="0" bIns="0" rIns="0">
            <a:spAutoFit/>
          </a:bodyPr>
          <a:lstStyle/>
          <a:p>
            <a:pPr algn="l">
              <a:lnSpc>
                <a:spcPts val="3330"/>
              </a:lnSpc>
            </a:pPr>
            <a:r>
              <a:rPr lang="en-US" sz="2561">
                <a:solidFill>
                  <a:srgbClr val="040606"/>
                </a:solidFill>
                <a:latin typeface="Arial MT Pro"/>
                <a:ea typeface="Arial MT Pro"/>
                <a:cs typeface="Arial MT Pro"/>
                <a:sym typeface="Arial MT Pro"/>
              </a:rPr>
              <a:t>Developing and consistently assessing that inward plan of approach is a crucial element of negotiation. Know what you are going to say before you say it. Develop a plan of procedure that is safe and utilizes the resources available in a responsive and measured manner.</a:t>
            </a:r>
          </a:p>
        </p:txBody>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6623185" y="2448227"/>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Don’t lose focus...</a:t>
            </a:r>
          </a:p>
        </p:txBody>
      </p:sp>
      <p:sp>
        <p:nvSpPr>
          <p:cNvPr name="TextBox 5" id="5"/>
          <p:cNvSpPr txBox="true"/>
          <p:nvPr/>
        </p:nvSpPr>
        <p:spPr>
          <a:xfrm rot="0">
            <a:off x="3038834" y="3745719"/>
            <a:ext cx="11943299" cy="1401826"/>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"Adju</a:t>
            </a:r>
            <a:r>
              <a:rPr lang="en-US" sz="4399">
                <a:solidFill>
                  <a:srgbClr val="FFFFFF"/>
                </a:solidFill>
                <a:latin typeface="Arial MT Pro"/>
                <a:ea typeface="Arial MT Pro"/>
                <a:cs typeface="Arial MT Pro"/>
                <a:sym typeface="Arial MT Pro"/>
              </a:rPr>
              <a:t>st the plan if necessary, but stay committed to the goal."</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2568803"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3621554" y="37923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9173414" y="386231"/>
            <a:ext cx="8799085" cy="9436016"/>
          </a:xfrm>
          <a:custGeom>
            <a:avLst/>
            <a:gdLst/>
            <a:ahLst/>
            <a:cxnLst/>
            <a:rect r="r" b="b" t="t" l="l"/>
            <a:pathLst>
              <a:path h="9436016" w="8799085">
                <a:moveTo>
                  <a:pt x="0" y="0"/>
                </a:moveTo>
                <a:lnTo>
                  <a:pt x="8799086" y="0"/>
                </a:lnTo>
                <a:lnTo>
                  <a:pt x="8799086" y="9436016"/>
                </a:lnTo>
                <a:lnTo>
                  <a:pt x="0" y="943601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269458" y="449997"/>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5"/>
            <a:stretch>
              <a:fillRect l="0" t="0" r="0" b="0"/>
            </a:stretch>
          </a:blipFill>
        </p:spPr>
      </p:sp>
      <p:sp>
        <p:nvSpPr>
          <p:cNvPr name="Freeform 6" id="6"/>
          <p:cNvSpPr/>
          <p:nvPr/>
        </p:nvSpPr>
        <p:spPr>
          <a:xfrm flipH="false" flipV="false" rot="0">
            <a:off x="879204" y="2216000"/>
            <a:ext cx="7766693" cy="5776478"/>
          </a:xfrm>
          <a:custGeom>
            <a:avLst/>
            <a:gdLst/>
            <a:ahLst/>
            <a:cxnLst/>
            <a:rect r="r" b="b" t="t" l="l"/>
            <a:pathLst>
              <a:path h="5776478" w="7766693">
                <a:moveTo>
                  <a:pt x="0" y="0"/>
                </a:moveTo>
                <a:lnTo>
                  <a:pt x="7766694" y="0"/>
                </a:lnTo>
                <a:lnTo>
                  <a:pt x="7766694" y="5776478"/>
                </a:lnTo>
                <a:lnTo>
                  <a:pt x="0" y="5776478"/>
                </a:lnTo>
                <a:lnTo>
                  <a:pt x="0" y="0"/>
                </a:lnTo>
                <a:close/>
              </a:path>
            </a:pathLst>
          </a:custGeom>
          <a:blipFill>
            <a:blip r:embed="rId6"/>
            <a:stretch>
              <a:fillRect l="0" t="0" r="0" b="0"/>
            </a:stretch>
          </a:blipFill>
        </p:spPr>
      </p:sp>
      <p:sp>
        <p:nvSpPr>
          <p:cNvPr name="TextBox 7" id="7"/>
          <p:cNvSpPr txBox="true"/>
          <p:nvPr/>
        </p:nvSpPr>
        <p:spPr>
          <a:xfrm rot="0">
            <a:off x="10840563" y="797825"/>
            <a:ext cx="6539207" cy="1879860"/>
          </a:xfrm>
          <a:prstGeom prst="rect">
            <a:avLst/>
          </a:prstGeom>
        </p:spPr>
        <p:txBody>
          <a:bodyPr anchor="t" rtlCol="false" tIns="0" lIns="0" bIns="0" rIns="0">
            <a:spAutoFit/>
          </a:bodyPr>
          <a:lstStyle/>
          <a:p>
            <a:pPr algn="l">
              <a:lnSpc>
                <a:spcPts val="2573"/>
              </a:lnSpc>
            </a:pPr>
            <a:r>
              <a:rPr lang="en-US" sz="1979" b="true">
                <a:solidFill>
                  <a:srgbClr val="36FF00"/>
                </a:solidFill>
                <a:latin typeface="Arial MT Pro Bold"/>
                <a:ea typeface="Arial MT Pro Bold"/>
                <a:cs typeface="Arial MT Pro Bold"/>
                <a:sym typeface="Arial MT Pro Bold"/>
              </a:rPr>
              <a:t>Step One: Initia</a:t>
            </a:r>
            <a:r>
              <a:rPr lang="en-US" b="true" sz="1979">
                <a:solidFill>
                  <a:srgbClr val="36FF00"/>
                </a:solidFill>
                <a:latin typeface="Arial MT Pro Bold"/>
                <a:ea typeface="Arial MT Pro Bold"/>
                <a:cs typeface="Arial MT Pro Bold"/>
                <a:sym typeface="Arial MT Pro Bold"/>
              </a:rPr>
              <a:t>te a dialogue that flows in both directions.</a:t>
            </a:r>
          </a:p>
          <a:p>
            <a:pPr algn="l">
              <a:lnSpc>
                <a:spcPts val="2573"/>
              </a:lnSpc>
            </a:pPr>
            <a:r>
              <a:rPr lang="en-US" sz="1979">
                <a:solidFill>
                  <a:srgbClr val="FFFFFF"/>
                </a:solidFill>
                <a:latin typeface="Arial MT Pro"/>
                <a:ea typeface="Arial MT Pro"/>
                <a:cs typeface="Arial MT Pro"/>
                <a:sym typeface="Arial MT Pro"/>
              </a:rPr>
              <a:t>“</a:t>
            </a:r>
          </a:p>
          <a:p>
            <a:pPr algn="l" marL="366323" indent="-183161" lvl="1">
              <a:lnSpc>
                <a:spcPts val="2205"/>
              </a:lnSpc>
              <a:buFont typeface="Arial"/>
              <a:buChar char="•"/>
            </a:pPr>
            <a:r>
              <a:rPr lang="en-US" sz="1696">
                <a:solidFill>
                  <a:srgbClr val="FFFFFF"/>
                </a:solidFill>
                <a:latin typeface="Arial MT Pro"/>
                <a:ea typeface="Arial MT Pro"/>
                <a:cs typeface="Arial MT Pro"/>
                <a:sym typeface="Arial MT Pro"/>
              </a:rPr>
              <a:t>Dialog, either positive or negative, as long as vital information is being exchanged.,.”</a:t>
            </a:r>
          </a:p>
          <a:p>
            <a:pPr algn="l">
              <a:lnSpc>
                <a:spcPts val="2573"/>
              </a:lnSpc>
            </a:pPr>
          </a:p>
        </p:txBody>
      </p:sp>
      <p:sp>
        <p:nvSpPr>
          <p:cNvPr name="TextBox 8" id="8"/>
          <p:cNvSpPr txBox="true"/>
          <p:nvPr/>
        </p:nvSpPr>
        <p:spPr>
          <a:xfrm rot="0">
            <a:off x="9884561" y="3912419"/>
            <a:ext cx="6365847" cy="2395487"/>
          </a:xfrm>
          <a:prstGeom prst="rect">
            <a:avLst/>
          </a:prstGeom>
        </p:spPr>
        <p:txBody>
          <a:bodyPr anchor="t" rtlCol="false" tIns="0" lIns="0" bIns="0" rIns="0">
            <a:spAutoFit/>
          </a:bodyPr>
          <a:lstStyle/>
          <a:p>
            <a:pPr algn="l">
              <a:lnSpc>
                <a:spcPts val="2626"/>
              </a:lnSpc>
            </a:pPr>
            <a:r>
              <a:rPr lang="en-US" sz="2020" b="true">
                <a:solidFill>
                  <a:srgbClr val="36FF00"/>
                </a:solidFill>
                <a:latin typeface="Arial MT Pro Bold"/>
                <a:ea typeface="Arial MT Pro Bold"/>
                <a:cs typeface="Arial MT Pro Bold"/>
                <a:sym typeface="Arial MT Pro Bold"/>
              </a:rPr>
              <a:t>Step Two: Determine the individual's specific needs.</a:t>
            </a:r>
          </a:p>
          <a:p>
            <a:pPr algn="l">
              <a:lnSpc>
                <a:spcPts val="2075"/>
              </a:lnSpc>
            </a:pP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Once you have reached Step Two, you then have no hope of solving the issue by Negotiation. </a:t>
            </a: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 If you initiate a Power Struggle, it will prevent you from reaching Step Two, and therefore, there will be no hope of solving the issue.</a:t>
            </a:r>
          </a:p>
        </p:txBody>
      </p:sp>
      <p:sp>
        <p:nvSpPr>
          <p:cNvPr name="TextBox 9" id="9"/>
          <p:cNvSpPr txBox="true"/>
          <p:nvPr/>
        </p:nvSpPr>
        <p:spPr>
          <a:xfrm rot="0">
            <a:off x="11303644" y="7150626"/>
            <a:ext cx="6365847" cy="2062112"/>
          </a:xfrm>
          <a:prstGeom prst="rect">
            <a:avLst/>
          </a:prstGeom>
        </p:spPr>
        <p:txBody>
          <a:bodyPr anchor="t" rtlCol="false" tIns="0" lIns="0" bIns="0" rIns="0">
            <a:spAutoFit/>
          </a:bodyPr>
          <a:lstStyle/>
          <a:p>
            <a:pPr algn="l">
              <a:lnSpc>
                <a:spcPts val="2626"/>
              </a:lnSpc>
            </a:pPr>
            <a:r>
              <a:rPr lang="en-US" sz="2020" b="true">
                <a:solidFill>
                  <a:srgbClr val="36FF00"/>
                </a:solidFill>
                <a:latin typeface="Arial MT Pro Bold"/>
                <a:ea typeface="Arial MT Pro Bold"/>
                <a:cs typeface="Arial MT Pro Bold"/>
                <a:sym typeface="Arial MT Pro Bold"/>
              </a:rPr>
              <a:t>Step Three: Support the </a:t>
            </a:r>
            <a:r>
              <a:rPr lang="en-US" b="true" sz="2020">
                <a:solidFill>
                  <a:srgbClr val="36FF00"/>
                </a:solidFill>
                <a:latin typeface="Arial MT Pro Bold"/>
                <a:ea typeface="Arial MT Pro Bold"/>
                <a:cs typeface="Arial MT Pro Bold"/>
                <a:sym typeface="Arial MT Pro Bold"/>
              </a:rPr>
              <a:t>individual's Needs.</a:t>
            </a:r>
          </a:p>
          <a:p>
            <a:pPr algn="l">
              <a:lnSpc>
                <a:spcPts val="2075"/>
              </a:lnSpc>
            </a:pP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Negotiate a mutually acceptable and safe support plan.</a:t>
            </a: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Address the needs in a manner that is within your scope of resources.</a:t>
            </a: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Don’t overpromise and underdeliver, </a:t>
            </a:r>
          </a:p>
          <a:p>
            <a:pPr algn="l" marL="375140" indent="-187570" lvl="1">
              <a:lnSpc>
                <a:spcPts val="2258"/>
              </a:lnSpc>
              <a:buFont typeface="Arial"/>
              <a:buChar char="•"/>
            </a:pPr>
            <a:r>
              <a:rPr lang="en-US" sz="1737">
                <a:solidFill>
                  <a:srgbClr val="FFFFFF"/>
                </a:solidFill>
                <a:latin typeface="Arial MT Pro"/>
                <a:ea typeface="Arial MT Pro"/>
                <a:cs typeface="Arial MT Pro"/>
                <a:sym typeface="Arial MT Pro"/>
              </a:rPr>
              <a:t>Be patient, negotiations take time...</a:t>
            </a:r>
          </a:p>
        </p:txBody>
      </p:sp>
      <p:sp>
        <p:nvSpPr>
          <p:cNvPr name="TextBox 10" id="10"/>
          <p:cNvSpPr txBox="true"/>
          <p:nvPr/>
        </p:nvSpPr>
        <p:spPr>
          <a:xfrm rot="0">
            <a:off x="1599124" y="427482"/>
            <a:ext cx="7349877" cy="630935"/>
          </a:xfrm>
          <a:prstGeom prst="rect">
            <a:avLst/>
          </a:prstGeom>
        </p:spPr>
        <p:txBody>
          <a:bodyPr anchor="t" rtlCol="false" tIns="0" lIns="0" bIns="0" rIns="0">
            <a:spAutoFit/>
          </a:bodyPr>
          <a:lstStyle/>
          <a:p>
            <a:pPr algn="l">
              <a:lnSpc>
                <a:spcPts val="4211"/>
              </a:lnSpc>
            </a:pPr>
            <a:r>
              <a:rPr lang="en-US" b="true" sz="3899" i="true" spc="347">
                <a:solidFill>
                  <a:srgbClr val="FFFFFF"/>
                </a:solidFill>
                <a:latin typeface="Arial MT Pro Bold Italics"/>
                <a:ea typeface="Arial MT Pro Bold Italics"/>
                <a:cs typeface="Arial MT Pro Bold Italics"/>
                <a:sym typeface="Arial MT Pro Bold Italics"/>
              </a:rPr>
              <a:t>The Triad of Negotiation...</a:t>
            </a:r>
          </a:p>
        </p:txBody>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TextBox 5" id="5"/>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Creating a WIN/ WIN</a:t>
            </a:r>
            <a:r>
              <a:rPr lang="en-US" sz="4149" b="true">
                <a:solidFill>
                  <a:srgbClr val="FDFF0E"/>
                </a:solidFill>
                <a:latin typeface="Arial MT Pro Bold"/>
                <a:ea typeface="Arial MT Pro Bold"/>
                <a:cs typeface="Arial MT Pro Bold"/>
                <a:sym typeface="Arial MT Pro Bold"/>
              </a:rPr>
              <a:t>...</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7" id="7"/>
          <p:cNvSpPr txBox="true"/>
          <p:nvPr/>
        </p:nvSpPr>
        <p:spPr>
          <a:xfrm rot="0">
            <a:off x="10613828" y="2208954"/>
            <a:ext cx="7220113" cy="6000384"/>
          </a:xfrm>
          <a:prstGeom prst="rect">
            <a:avLst/>
          </a:prstGeom>
        </p:spPr>
        <p:txBody>
          <a:bodyPr anchor="t" rtlCol="false" tIns="0" lIns="0" bIns="0" rIns="0">
            <a:spAutoFit/>
          </a:bodyPr>
          <a:lstStyle/>
          <a:p>
            <a:pPr algn="l">
              <a:lnSpc>
                <a:spcPts val="3937"/>
              </a:lnSpc>
            </a:pPr>
            <a:r>
              <a:rPr lang="en-US" sz="3028">
                <a:solidFill>
                  <a:srgbClr val="FFFFFF"/>
                </a:solidFill>
                <a:latin typeface="Arial MT Pro"/>
                <a:ea typeface="Arial MT Pro"/>
                <a:cs typeface="Arial MT Pro"/>
                <a:sym typeface="Arial MT Pro"/>
              </a:rPr>
              <a:t>P</a:t>
            </a:r>
            <a:r>
              <a:rPr lang="en-US" sz="3028">
                <a:solidFill>
                  <a:srgbClr val="FFFFFF"/>
                </a:solidFill>
                <a:latin typeface="Arial MT Pro"/>
                <a:ea typeface="Arial MT Pro"/>
                <a:cs typeface="Arial MT Pro"/>
                <a:sym typeface="Arial MT Pro"/>
              </a:rPr>
              <a:t>eople’s positions are rarely as opposed as they may initially appear, and the other person may have very different goals from the ones you expect! So, keep an open mind and be flexible in your thinking.</a:t>
            </a:r>
          </a:p>
          <a:p>
            <a:pPr algn="l">
              <a:lnSpc>
                <a:spcPts val="3937"/>
              </a:lnSpc>
            </a:pPr>
            <a:r>
              <a:rPr lang="en-US" sz="3028">
                <a:solidFill>
                  <a:srgbClr val="FFFFFF"/>
                </a:solidFill>
                <a:latin typeface="Arial MT Pro"/>
                <a:ea typeface="Arial MT Pro"/>
                <a:cs typeface="Arial MT Pro"/>
                <a:sym typeface="Arial MT Pro"/>
              </a:rPr>
              <a:t>A win-win situation is creating a mutual compromise between two adversaries, resulting in a beneficial outcome for both parties.</a:t>
            </a:r>
          </a:p>
          <a:p>
            <a:pPr algn="l">
              <a:lnSpc>
                <a:spcPts val="3937"/>
              </a:lnSpc>
            </a:pPr>
            <a:r>
              <a:rPr lang="en-US" sz="3028">
                <a:solidFill>
                  <a:srgbClr val="FFFFFF"/>
                </a:solidFill>
                <a:latin typeface="Arial MT Pro"/>
                <a:ea typeface="Arial MT Pro"/>
                <a:cs typeface="Arial MT Pro"/>
                <a:sym typeface="Arial MT Pro"/>
              </a:rPr>
              <a:t>Keep this in mind for EVERY customer contact you encounter.</a:t>
            </a:r>
          </a:p>
          <a:p>
            <a:pPr algn="l">
              <a:lnSpc>
                <a:spcPts val="3937"/>
              </a:lnSpc>
            </a:pPr>
          </a:p>
        </p:txBody>
      </p:sp>
      <p:sp>
        <p:nvSpPr>
          <p:cNvPr name="Freeform 8" id="8"/>
          <p:cNvSpPr/>
          <p:nvPr/>
        </p:nvSpPr>
        <p:spPr>
          <a:xfrm flipH="false" flipV="false" rot="0">
            <a:off x="764771" y="2092740"/>
            <a:ext cx="9338607" cy="5056969"/>
          </a:xfrm>
          <a:custGeom>
            <a:avLst/>
            <a:gdLst/>
            <a:ahLst/>
            <a:cxnLst/>
            <a:rect r="r" b="b" t="t" l="l"/>
            <a:pathLst>
              <a:path h="5056969" w="9338607">
                <a:moveTo>
                  <a:pt x="0" y="0"/>
                </a:moveTo>
                <a:lnTo>
                  <a:pt x="9338607" y="0"/>
                </a:lnTo>
                <a:lnTo>
                  <a:pt x="9338607" y="5056969"/>
                </a:lnTo>
                <a:lnTo>
                  <a:pt x="0" y="5056969"/>
                </a:lnTo>
                <a:lnTo>
                  <a:pt x="0" y="0"/>
                </a:lnTo>
                <a:close/>
              </a:path>
            </a:pathLst>
          </a:custGeom>
          <a:blipFill>
            <a:blip r:embed="rId4"/>
            <a:stretch>
              <a:fillRect l="0" t="0" r="-5466" b="-9797"/>
            </a:stretch>
          </a:blipFill>
        </p:spPr>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6623185" y="2448227"/>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We do our best...</a:t>
            </a:r>
          </a:p>
        </p:txBody>
      </p:sp>
      <p:sp>
        <p:nvSpPr>
          <p:cNvPr name="TextBox 5" id="5"/>
          <p:cNvSpPr txBox="true"/>
          <p:nvPr/>
        </p:nvSpPr>
        <p:spPr>
          <a:xfrm rot="0">
            <a:off x="3038834" y="3745719"/>
            <a:ext cx="11943299" cy="2716276"/>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“The responder will alway</a:t>
            </a:r>
            <a:r>
              <a:rPr lang="en-US" sz="4399">
                <a:solidFill>
                  <a:srgbClr val="FFFFFF"/>
                </a:solidFill>
                <a:latin typeface="Arial MT Pro"/>
                <a:ea typeface="Arial MT Pro"/>
                <a:cs typeface="Arial MT Pro"/>
                <a:sym typeface="Arial MT Pro"/>
              </a:rPr>
              <a:t>s be the one with the highest professional responsibility to navigate and resolve conflicts, but it is the patient who decides if resolution is possible.”</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transition spd="fast">
    <p:circl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5434020" y="4601988"/>
            <a:ext cx="14278576" cy="1852492"/>
          </a:xfrm>
          <a:prstGeom prst="rect">
            <a:avLst/>
          </a:prstGeom>
        </p:spPr>
        <p:txBody>
          <a:bodyPr anchor="t" rtlCol="false" tIns="0" lIns="0" bIns="0" rIns="0">
            <a:spAutoFit/>
          </a:bodyPr>
          <a:lstStyle/>
          <a:p>
            <a:pPr algn="l">
              <a:lnSpc>
                <a:spcPts val="11432"/>
              </a:lnSpc>
            </a:pPr>
            <a:r>
              <a:rPr lang="en-US" sz="11432" spc="-457">
                <a:solidFill>
                  <a:srgbClr val="FDFF0E"/>
                </a:solidFill>
                <a:latin typeface="Agrandir"/>
                <a:ea typeface="Agrandir"/>
                <a:cs typeface="Agrandir"/>
                <a:sym typeface="Agrandir"/>
              </a:rPr>
              <a:t>Thank You!</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circle/>
  </p:transition>
</p:sld>
</file>

<file path=ppt/slides/slide17.xml><?xml version="1.0" encoding="utf-8"?>
<p:sld xmlns:p="http://schemas.openxmlformats.org/presentationml/2006/main" xmlns:a="http://schemas.openxmlformats.org/drawingml/2006/main">
  <p:cSld>
    <p:bg>
      <p:bgPr>
        <a:solidFill>
          <a:srgbClr val="000000"/>
        </a:solidFill>
      </p:bgPr>
    </p:bg>
    <p:spTree>
      <p:nvGrpSpPr>
        <p:cNvPr id="1" name=""/>
        <p:cNvGrpSpPr/>
        <p:nvPr/>
      </p:nvGrpSpPr>
      <p:grpSpPr>
        <a:xfrm>
          <a:off x="0" y="0"/>
          <a:ext cx="0" cy="0"/>
          <a:chOff x="0" y="0"/>
          <a:chExt cx="0" cy="0"/>
        </a:xfrm>
      </p:grpSpPr>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3">
              <a:alphaModFix amt="68000"/>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9088373">
            <a:off x="10385970" y="52368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Freeform 5" id="5"/>
          <p:cNvSpPr/>
          <p:nvPr/>
        </p:nvSpPr>
        <p:spPr>
          <a:xfrm flipH="false" flipV="false" rot="-9088373">
            <a:off x="-3198604" y="-3196524"/>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6">
              <a:alphaModFix amt="65999"/>
            </a:blip>
            <a:stretch>
              <a:fillRect l="0" t="0" r="0" b="0"/>
            </a:stretch>
          </a:blipFill>
        </p:spPr>
      </p:sp>
      <p:pic>
        <p:nvPicPr>
          <p:cNvPr name="Picture 6" id="6"/>
          <p:cNvPicPr>
            <a:picLocks noChangeAspect="true"/>
          </p:cNvPicPr>
          <p:nvPr/>
        </p:nvPicPr>
        <p:blipFill>
          <a:blip r:embed="rId7"/>
          <a:srcRect l="0" t="0" r="0" b="0"/>
          <a:stretch>
            <a:fillRect/>
          </a:stretch>
        </p:blipFill>
        <p:spPr>
          <a:xfrm flipH="false" flipV="false" rot="0">
            <a:off x="16647803" y="9355832"/>
            <a:ext cx="278501" cy="278501"/>
          </a:xfrm>
          <a:prstGeom prst="rect">
            <a:avLst/>
          </a:prstGeom>
        </p:spPr>
      </p:pic>
      <p:pic>
        <p:nvPicPr>
          <p:cNvPr name="Picture 7" id="7"/>
          <p:cNvPicPr>
            <a:picLocks noChangeAspect="true"/>
          </p:cNvPicPr>
          <p:nvPr/>
        </p:nvPicPr>
        <p:blipFill>
          <a:blip r:embed="rId7"/>
          <a:srcRect l="0" t="0" r="0" b="0"/>
          <a:stretch>
            <a:fillRect/>
          </a:stretch>
        </p:blipFill>
        <p:spPr>
          <a:xfrm flipH="false" flipV="false" rot="0">
            <a:off x="17126329" y="9355832"/>
            <a:ext cx="278501" cy="278501"/>
          </a:xfrm>
          <a:prstGeom prst="rect">
            <a:avLst/>
          </a:prstGeom>
        </p:spPr>
      </p:pic>
      <p:pic>
        <p:nvPicPr>
          <p:cNvPr name="Picture 8" id="8"/>
          <p:cNvPicPr>
            <a:picLocks noChangeAspect="true"/>
          </p:cNvPicPr>
          <p:nvPr/>
        </p:nvPicPr>
        <p:blipFill>
          <a:blip r:embed="rId7"/>
          <a:srcRect l="0" t="0" r="0" b="0"/>
          <a:stretch>
            <a:fillRect/>
          </a:stretch>
        </p:blipFill>
        <p:spPr>
          <a:xfrm flipH="false" flipV="false" rot="0">
            <a:off x="16167967" y="9355832"/>
            <a:ext cx="278501" cy="278501"/>
          </a:xfrm>
          <a:prstGeom prst="rect">
            <a:avLst/>
          </a:prstGeom>
        </p:spPr>
      </p:pic>
      <p:sp>
        <p:nvSpPr>
          <p:cNvPr name="Freeform 9" id="9"/>
          <p:cNvSpPr/>
          <p:nvPr/>
        </p:nvSpPr>
        <p:spPr>
          <a:xfrm flipH="false" flipV="false" rot="0">
            <a:off x="7588305" y="4200267"/>
            <a:ext cx="5662273" cy="2604646"/>
          </a:xfrm>
          <a:custGeom>
            <a:avLst/>
            <a:gdLst/>
            <a:ahLst/>
            <a:cxnLst/>
            <a:rect r="r" b="b" t="t" l="l"/>
            <a:pathLst>
              <a:path h="2604646" w="5662273">
                <a:moveTo>
                  <a:pt x="0" y="0"/>
                </a:moveTo>
                <a:lnTo>
                  <a:pt x="5662273" y="0"/>
                </a:lnTo>
                <a:lnTo>
                  <a:pt x="5662273" y="2604645"/>
                </a:lnTo>
                <a:lnTo>
                  <a:pt x="0" y="2604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0" id="10"/>
          <p:cNvPicPr>
            <a:picLocks noChangeAspect="true"/>
          </p:cNvPicPr>
          <p:nvPr/>
        </p:nvPicPr>
        <p:blipFill>
          <a:blip r:embed="rId10"/>
          <a:stretch>
            <a:fillRect/>
          </a:stretch>
        </p:blipFill>
        <p:spPr>
          <a:xfrm rot="0">
            <a:off x="10717089" y="4210247"/>
            <a:ext cx="2527781" cy="2527781"/>
          </a:xfrm>
          <a:prstGeom prst="rect">
            <a:avLst/>
          </a:prstGeom>
        </p:spPr>
      </p:pic>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2" id="12"/>
          <p:cNvGrpSpPr/>
          <p:nvPr/>
        </p:nvGrpSpPr>
        <p:grpSpPr>
          <a:xfrm rot="0">
            <a:off x="4725990" y="3726329"/>
            <a:ext cx="2652522" cy="3195809"/>
            <a:chOff x="0" y="0"/>
            <a:chExt cx="3536696" cy="4261079"/>
          </a:xfrm>
        </p:grpSpPr>
        <p:sp>
          <p:nvSpPr>
            <p:cNvPr name="Freeform 13" id="13"/>
            <p:cNvSpPr/>
            <p:nvPr/>
          </p:nvSpPr>
          <p:spPr>
            <a:xfrm flipH="false" flipV="false" rot="0">
              <a:off x="0" y="0"/>
              <a:ext cx="3536696" cy="4261079"/>
            </a:xfrm>
            <a:custGeom>
              <a:avLst/>
              <a:gdLst/>
              <a:ahLst/>
              <a:cxnLst/>
              <a:rect r="r" b="b" t="t" l="l"/>
              <a:pathLst>
                <a:path h="4261079" w="3536696">
                  <a:moveTo>
                    <a:pt x="0" y="0"/>
                  </a:moveTo>
                  <a:lnTo>
                    <a:pt x="3536696" y="0"/>
                  </a:lnTo>
                  <a:lnTo>
                    <a:pt x="3536696" y="4261079"/>
                  </a:lnTo>
                  <a:lnTo>
                    <a:pt x="0" y="4261079"/>
                  </a:lnTo>
                  <a:lnTo>
                    <a:pt x="0" y="0"/>
                  </a:lnTo>
                  <a:close/>
                </a:path>
              </a:pathLst>
            </a:custGeom>
            <a:blipFill>
              <a:blip r:embed="rId11"/>
              <a:stretch>
                <a:fillRect l="0" t="0" r="0" b="0"/>
              </a:stretch>
            </a:blipFill>
          </p:spPr>
        </p:sp>
        <p:sp>
          <p:nvSpPr>
            <p:cNvPr name="Freeform 14" id="14"/>
            <p:cNvSpPr/>
            <p:nvPr/>
          </p:nvSpPr>
          <p:spPr>
            <a:xfrm flipH="false" flipV="false" rot="0">
              <a:off x="860869" y="799774"/>
              <a:ext cx="1939818" cy="2386800"/>
            </a:xfrm>
            <a:custGeom>
              <a:avLst/>
              <a:gdLst/>
              <a:ahLst/>
              <a:cxnLst/>
              <a:rect r="r" b="b" t="t" l="l"/>
              <a:pathLst>
                <a:path h="2386800" w="1939818">
                  <a:moveTo>
                    <a:pt x="0" y="0"/>
                  </a:moveTo>
                  <a:lnTo>
                    <a:pt x="1939818" y="0"/>
                  </a:lnTo>
                  <a:lnTo>
                    <a:pt x="1939818" y="2386801"/>
                  </a:lnTo>
                  <a:lnTo>
                    <a:pt x="0" y="2386801"/>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
        <p:nvSpPr>
          <p:cNvPr name="TextBox 15" id="15"/>
          <p:cNvSpPr txBox="true"/>
          <p:nvPr/>
        </p:nvSpPr>
        <p:spPr>
          <a:xfrm rot="0">
            <a:off x="3097704" y="6843700"/>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M1 Basic MAB: Book Three - Student Guide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01524" t="0" r="-145597" b="-1956"/>
              </a:stretch>
            </a:blipFill>
          </p:spPr>
        </p:sp>
      </p:grpSp>
      <p:sp>
        <p:nvSpPr>
          <p:cNvPr name="Freeform 5" id="5"/>
          <p:cNvSpPr/>
          <p:nvPr/>
        </p:nvSpPr>
        <p:spPr>
          <a:xfrm flipH="false" flipV="false" rot="-9088373">
            <a:off x="9432441" y="2287014"/>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4">
              <a:alphaModFix amt="65999"/>
            </a:blip>
            <a:stretch>
              <a:fillRect l="0" t="0" r="0" b="0"/>
            </a:stretch>
          </a:blipFill>
        </p:spPr>
      </p:sp>
      <p:sp>
        <p:nvSpPr>
          <p:cNvPr name="Freeform 6" id="6"/>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5">
              <a:alphaModFix amt="31999"/>
            </a:blip>
            <a:stretch>
              <a:fillRect l="0" t="0" r="0" b="0"/>
            </a:stretch>
          </a:blipFill>
        </p:spPr>
      </p:sp>
      <p:sp>
        <p:nvSpPr>
          <p:cNvPr name="TextBox 7" id="7"/>
          <p:cNvSpPr txBox="true"/>
          <p:nvPr/>
        </p:nvSpPr>
        <p:spPr>
          <a:xfrm rot="0">
            <a:off x="5691436" y="3606146"/>
            <a:ext cx="10438809" cy="61798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Negotiation for Success</a:t>
            </a:r>
          </a:p>
          <a:p>
            <a:pPr algn="l">
              <a:lnSpc>
                <a:spcPts val="8250"/>
              </a:lnSpc>
            </a:pPr>
            <a:r>
              <a:rPr lang="en-US" sz="3300" spc="-132">
                <a:solidFill>
                  <a:srgbClr val="D8D8D8"/>
                </a:solidFill>
                <a:latin typeface="Poppins"/>
                <a:ea typeface="Poppins"/>
                <a:cs typeface="Poppins"/>
                <a:sym typeface="Poppins"/>
              </a:rPr>
              <a:t>The MAB Levels of Response</a:t>
            </a:r>
          </a:p>
          <a:p>
            <a:pPr algn="l">
              <a:lnSpc>
                <a:spcPts val="8250"/>
              </a:lnSpc>
            </a:pPr>
            <a:r>
              <a:rPr lang="en-US" sz="3300" spc="-132">
                <a:solidFill>
                  <a:srgbClr val="D8D8D8"/>
                </a:solidFill>
                <a:latin typeface="Poppins"/>
                <a:ea typeface="Poppins"/>
                <a:cs typeface="Poppins"/>
                <a:sym typeface="Poppins"/>
              </a:rPr>
              <a:t>A Mandate to Respond</a:t>
            </a:r>
          </a:p>
          <a:p>
            <a:pPr algn="l">
              <a:lnSpc>
                <a:spcPts val="8250"/>
              </a:lnSpc>
            </a:pPr>
            <a:r>
              <a:rPr lang="en-US" sz="3300" spc="-132">
                <a:solidFill>
                  <a:srgbClr val="D8D8D8"/>
                </a:solidFill>
                <a:latin typeface="Poppins"/>
                <a:ea typeface="Poppins"/>
                <a:cs typeface="Poppins"/>
                <a:sym typeface="Poppins"/>
              </a:rPr>
              <a:t>The Triad of Negotiation</a:t>
            </a:r>
          </a:p>
          <a:p>
            <a:pPr algn="l">
              <a:lnSpc>
                <a:spcPts val="8250"/>
              </a:lnSpc>
            </a:pPr>
            <a:r>
              <a:rPr lang="en-US" sz="3300" spc="-132">
                <a:solidFill>
                  <a:srgbClr val="D8D8D8"/>
                </a:solidFill>
                <a:latin typeface="Poppins"/>
                <a:ea typeface="Poppins"/>
                <a:cs typeface="Poppins"/>
                <a:sym typeface="Poppins"/>
              </a:rPr>
              <a:t>The Win-Win</a:t>
            </a:r>
          </a:p>
          <a:p>
            <a:pPr algn="l">
              <a:lnSpc>
                <a:spcPts val="8250"/>
              </a:lnSpc>
            </a:pPr>
          </a:p>
        </p:txBody>
      </p:sp>
      <p:sp>
        <p:nvSpPr>
          <p:cNvPr name="TextBox 8" id="8"/>
          <p:cNvSpPr txBox="true"/>
          <p:nvPr/>
        </p:nvSpPr>
        <p:spPr>
          <a:xfrm rot="0">
            <a:off x="5055512" y="3606146"/>
            <a:ext cx="635923" cy="6179820"/>
          </a:xfrm>
          <a:prstGeom prst="rect">
            <a:avLst/>
          </a:prstGeom>
        </p:spPr>
        <p:txBody>
          <a:bodyPr anchor="t" rtlCol="false" tIns="0" lIns="0" bIns="0" rIns="0">
            <a:spAutoFit/>
          </a:bodyPr>
          <a:lstStyle/>
          <a:p>
            <a:pPr algn="l">
              <a:lnSpc>
                <a:spcPts val="8250"/>
              </a:lnSpc>
            </a:pPr>
            <a:r>
              <a:rPr lang="en-US" sz="3300" spc="-132">
                <a:solidFill>
                  <a:srgbClr val="FDFF0E"/>
                </a:solidFill>
                <a:latin typeface="Poppins"/>
                <a:ea typeface="Poppins"/>
                <a:cs typeface="Poppins"/>
                <a:sym typeface="Poppins"/>
              </a:rPr>
              <a:t>1. </a:t>
            </a:r>
          </a:p>
          <a:p>
            <a:pPr algn="l">
              <a:lnSpc>
                <a:spcPts val="8250"/>
              </a:lnSpc>
            </a:pPr>
            <a:r>
              <a:rPr lang="en-US" sz="3300" spc="-132">
                <a:solidFill>
                  <a:srgbClr val="FDFF0E"/>
                </a:solidFill>
                <a:latin typeface="Poppins"/>
                <a:ea typeface="Poppins"/>
                <a:cs typeface="Poppins"/>
                <a:sym typeface="Poppins"/>
              </a:rPr>
              <a:t>2.</a:t>
            </a:r>
          </a:p>
          <a:p>
            <a:pPr algn="l">
              <a:lnSpc>
                <a:spcPts val="8250"/>
              </a:lnSpc>
            </a:pPr>
            <a:r>
              <a:rPr lang="en-US" sz="3300" spc="-132">
                <a:solidFill>
                  <a:srgbClr val="FDFF0E"/>
                </a:solidFill>
                <a:latin typeface="Poppins"/>
                <a:ea typeface="Poppins"/>
                <a:cs typeface="Poppins"/>
                <a:sym typeface="Poppins"/>
              </a:rPr>
              <a:t>3.</a:t>
            </a:r>
          </a:p>
          <a:p>
            <a:pPr algn="l">
              <a:lnSpc>
                <a:spcPts val="8250"/>
              </a:lnSpc>
            </a:pPr>
            <a:r>
              <a:rPr lang="en-US" sz="3300" spc="-132">
                <a:solidFill>
                  <a:srgbClr val="FDFF0E"/>
                </a:solidFill>
                <a:latin typeface="Poppins"/>
                <a:ea typeface="Poppins"/>
                <a:cs typeface="Poppins"/>
                <a:sym typeface="Poppins"/>
              </a:rPr>
              <a:t>4.</a:t>
            </a:r>
          </a:p>
          <a:p>
            <a:pPr algn="l">
              <a:lnSpc>
                <a:spcPts val="8250"/>
              </a:lnSpc>
            </a:pPr>
            <a:r>
              <a:rPr lang="en-US" sz="3300" spc="-132">
                <a:solidFill>
                  <a:srgbClr val="FDFF0E"/>
                </a:solidFill>
                <a:latin typeface="Poppins"/>
                <a:ea typeface="Poppins"/>
                <a:cs typeface="Poppins"/>
                <a:sym typeface="Poppins"/>
              </a:rPr>
              <a:t>5.</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5"/>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DFF0E"/>
                </a:solidFill>
                <a:latin typeface="Agrandir"/>
                <a:ea typeface="Agrandir"/>
                <a:cs typeface="Agrandir"/>
                <a:sym typeface="Agrandir"/>
              </a:rPr>
              <a:t>Topics...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TextBox 15" id="15"/>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AutoShape 16" id="16"/>
          <p:cNvSpPr/>
          <p:nvPr/>
        </p:nvSpPr>
        <p:spPr>
          <a:xfrm flipV="true">
            <a:off x="4851693" y="7962880"/>
            <a:ext cx="10308634" cy="0"/>
          </a:xfrm>
          <a:prstGeom prst="line">
            <a:avLst/>
          </a:prstGeom>
          <a:ln cap="flat" w="19050">
            <a:solidFill>
              <a:srgbClr val="37B594"/>
            </a:solidFill>
            <a:prstDash val="solid"/>
            <a:headEnd type="none" len="sm" w="sm"/>
            <a:tailEnd type="none" len="sm" w="sm"/>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2807736" y="-712580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pic>
        <p:nvPicPr>
          <p:cNvPr name="Picture 4" id="4"/>
          <p:cNvPicPr>
            <a:picLocks noChangeAspect="true"/>
          </p:cNvPicPr>
          <p:nvPr/>
        </p:nvPicPr>
        <p:blipFill>
          <a:blip r:embed="rId4"/>
          <a:stretch>
            <a:fillRect/>
          </a:stretch>
        </p:blipFill>
        <p:spPr>
          <a:xfrm rot="0">
            <a:off x="1200170" y="9180544"/>
            <a:ext cx="933068" cy="933068"/>
          </a:xfrm>
          <a:prstGeom prst="rect">
            <a:avLst/>
          </a:prstGeom>
        </p:spPr>
      </p:pic>
      <p:grpSp>
        <p:nvGrpSpPr>
          <p:cNvPr name="Group 5" id="5"/>
          <p:cNvGrpSpPr/>
          <p:nvPr/>
        </p:nvGrpSpPr>
        <p:grpSpPr>
          <a:xfrm rot="0">
            <a:off x="373113" y="8939845"/>
            <a:ext cx="2299056" cy="1096012"/>
            <a:chOff x="0" y="0"/>
            <a:chExt cx="3065408" cy="1461350"/>
          </a:xfrm>
        </p:grpSpPr>
        <p:sp>
          <p:nvSpPr>
            <p:cNvPr name="Freeform 6" id="6"/>
            <p:cNvSpPr/>
            <p:nvPr/>
          </p:nvSpPr>
          <p:spPr>
            <a:xfrm flipH="false" flipV="false" rot="0">
              <a:off x="0" y="428039"/>
              <a:ext cx="2246327" cy="1033311"/>
            </a:xfrm>
            <a:custGeom>
              <a:avLst/>
              <a:gdLst/>
              <a:ahLst/>
              <a:cxnLst/>
              <a:rect r="r" b="b" t="t" l="l"/>
              <a:pathLst>
                <a:path h="1033311" w="2246327">
                  <a:moveTo>
                    <a:pt x="0" y="0"/>
                  </a:moveTo>
                  <a:lnTo>
                    <a:pt x="2246327" y="0"/>
                  </a:lnTo>
                  <a:lnTo>
                    <a:pt x="2246327" y="1033311"/>
                  </a:lnTo>
                  <a:lnTo>
                    <a:pt x="0" y="103331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7" id="7"/>
            <p:cNvSpPr txBox="true"/>
            <p:nvPr/>
          </p:nvSpPr>
          <p:spPr>
            <a:xfrm rot="0">
              <a:off x="0" y="-38100"/>
              <a:ext cx="3065408" cy="301984"/>
            </a:xfrm>
            <a:prstGeom prst="rect">
              <a:avLst/>
            </a:prstGeom>
          </p:spPr>
          <p:txBody>
            <a:bodyPr anchor="t" rtlCol="false" tIns="0" lIns="0" bIns="0" rIns="0">
              <a:spAutoFit/>
            </a:bodyPr>
            <a:lstStyle/>
            <a:p>
              <a:pPr algn="l">
                <a:lnSpc>
                  <a:spcPts val="1821"/>
                </a:lnSpc>
              </a:pPr>
              <a:r>
                <a:rPr lang="en-US" sz="1300" i="true" spc="222">
                  <a:solidFill>
                    <a:srgbClr val="F6F6F6"/>
                  </a:solidFill>
                  <a:latin typeface="Poppins Italics"/>
                  <a:ea typeface="Poppins Italics"/>
                  <a:cs typeface="Poppins Italics"/>
                  <a:sym typeface="Poppins Italics"/>
                </a:rPr>
                <a:t>Topic Handouts</a:t>
              </a:r>
            </a:p>
          </p:txBody>
        </p:sp>
      </p:grpSp>
      <p:pic>
        <p:nvPicPr>
          <p:cNvPr name="Picture 8" id="8"/>
          <p:cNvPicPr>
            <a:picLocks noChangeAspect="true"/>
          </p:cNvPicPr>
          <p:nvPr/>
        </p:nvPicPr>
        <p:blipFill>
          <a:blip r:embed="rId7"/>
          <a:srcRect l="0" t="0" r="0" b="0"/>
          <a:stretch>
            <a:fillRect/>
          </a:stretch>
        </p:blipFill>
        <p:spPr>
          <a:xfrm flipH="false" flipV="false" rot="0">
            <a:off x="16853809" y="9461239"/>
            <a:ext cx="278501" cy="278501"/>
          </a:xfrm>
          <a:prstGeom prst="rect">
            <a:avLst/>
          </a:prstGeom>
        </p:spPr>
      </p:pic>
      <p:pic>
        <p:nvPicPr>
          <p:cNvPr name="Picture 9" id="9"/>
          <p:cNvPicPr>
            <a:picLocks noChangeAspect="true"/>
          </p:cNvPicPr>
          <p:nvPr/>
        </p:nvPicPr>
        <p:blipFill>
          <a:blip r:embed="rId7"/>
          <a:srcRect l="0" t="0" r="0" b="0"/>
          <a:stretch>
            <a:fillRect/>
          </a:stretch>
        </p:blipFill>
        <p:spPr>
          <a:xfrm flipH="false" flipV="false" rot="0">
            <a:off x="16318190" y="9461239"/>
            <a:ext cx="278501" cy="278501"/>
          </a:xfrm>
          <a:prstGeom prst="rect">
            <a:avLst/>
          </a:prstGeom>
        </p:spPr>
      </p:pic>
      <p:pic>
        <p:nvPicPr>
          <p:cNvPr name="Picture 10" id="10"/>
          <p:cNvPicPr>
            <a:picLocks noChangeAspect="true"/>
          </p:cNvPicPr>
          <p:nvPr/>
        </p:nvPicPr>
        <p:blipFill>
          <a:blip r:embed="rId7"/>
          <a:srcRect l="0" t="0" r="0" b="0"/>
          <a:stretch>
            <a:fillRect/>
          </a:stretch>
        </p:blipFill>
        <p:spPr>
          <a:xfrm flipH="false" flipV="false" rot="0">
            <a:off x="17389485" y="9461239"/>
            <a:ext cx="278501" cy="278501"/>
          </a:xfrm>
          <a:prstGeom prst="rect">
            <a:avLst/>
          </a:prstGeom>
        </p:spPr>
      </p:pic>
      <p:sp>
        <p:nvSpPr>
          <p:cNvPr name="Freeform 11" id="11"/>
          <p:cNvSpPr/>
          <p:nvPr/>
        </p:nvSpPr>
        <p:spPr>
          <a:xfrm flipH="false" flipV="false" rot="0">
            <a:off x="2398316" y="0"/>
            <a:ext cx="12946888" cy="10238071"/>
          </a:xfrm>
          <a:custGeom>
            <a:avLst/>
            <a:gdLst/>
            <a:ahLst/>
            <a:cxnLst/>
            <a:rect r="r" b="b" t="t" l="l"/>
            <a:pathLst>
              <a:path h="10238071" w="12946888">
                <a:moveTo>
                  <a:pt x="0" y="0"/>
                </a:moveTo>
                <a:lnTo>
                  <a:pt x="12946888" y="0"/>
                </a:lnTo>
                <a:lnTo>
                  <a:pt x="12946888" y="10238071"/>
                </a:lnTo>
                <a:lnTo>
                  <a:pt x="0" y="10238071"/>
                </a:lnTo>
                <a:lnTo>
                  <a:pt x="0" y="0"/>
                </a:lnTo>
                <a:close/>
              </a:path>
            </a:pathLst>
          </a:custGeom>
          <a:blipFill>
            <a:blip r:embed="rId8"/>
            <a:stretch>
              <a:fillRect l="-1187" t="-2359" r="-3593" b="0"/>
            </a:stretch>
          </a:blipFill>
        </p:spPr>
      </p:sp>
      <p:sp>
        <p:nvSpPr>
          <p:cNvPr name="TextBox 12" id="12"/>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04204"/>
            <a:ext cx="9297535" cy="6194482"/>
          </a:xfrm>
          <a:custGeom>
            <a:avLst/>
            <a:gdLst/>
            <a:ahLst/>
            <a:cxnLst/>
            <a:rect r="r" b="b" t="t" l="l"/>
            <a:pathLst>
              <a:path h="6194482" w="9297535">
                <a:moveTo>
                  <a:pt x="0" y="0"/>
                </a:moveTo>
                <a:lnTo>
                  <a:pt x="9297534" y="0"/>
                </a:lnTo>
                <a:lnTo>
                  <a:pt x="9297534" y="6194483"/>
                </a:lnTo>
                <a:lnTo>
                  <a:pt x="0" y="6194483"/>
                </a:lnTo>
                <a:lnTo>
                  <a:pt x="0" y="0"/>
                </a:lnTo>
                <a:close/>
              </a:path>
            </a:pathLst>
          </a:custGeom>
          <a:blipFill>
            <a:blip r:embed="rId4"/>
            <a:stretch>
              <a:fillRect l="0" t="0" r="0" b="0"/>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Negotiation for Success...</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613828" y="2237529"/>
            <a:ext cx="7220113" cy="601435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Welcome. I</a:t>
            </a:r>
            <a:r>
              <a:rPr lang="en-US" sz="1928">
                <a:solidFill>
                  <a:srgbClr val="FFFFFF"/>
                </a:solidFill>
                <a:latin typeface="Arial MT Pro"/>
                <a:ea typeface="Arial MT Pro"/>
                <a:cs typeface="Arial MT Pro"/>
                <a:sym typeface="Arial MT Pro"/>
              </a:rPr>
              <a:t>n this training, we will go over the process for negotiating for success. Understanding the basic princi</a:t>
            </a:r>
            <a:r>
              <a:rPr lang="en-US" sz="1928">
                <a:solidFill>
                  <a:srgbClr val="FFFFFF"/>
                </a:solidFill>
                <a:latin typeface="Arial MT Pro"/>
                <a:ea typeface="Arial MT Pro"/>
                <a:cs typeface="Arial MT Pro"/>
                <a:sym typeface="Arial MT Pro"/>
              </a:rPr>
              <a:t>pl</a:t>
            </a:r>
            <a:r>
              <a:rPr lang="en-US" sz="1928">
                <a:solidFill>
                  <a:srgbClr val="FFFFFF"/>
                </a:solidFill>
                <a:latin typeface="Arial MT Pro"/>
                <a:ea typeface="Arial MT Pro"/>
                <a:cs typeface="Arial MT Pro"/>
                <a:sym typeface="Arial MT Pro"/>
              </a:rPr>
              <a:t>es of negotiation will help the responder navigate and compromise to reach an agreement that avoids argument and dispute...</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Negotiation is a method by which people settle differences. It is a process by which a compromise or agreement is reached while avoiding argument and dispute.</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The principles of fairness, mutual benefit, and relationship maintenance are key to a successful outcome.</a:t>
            </a:r>
          </a:p>
          <a:p>
            <a:pPr algn="l">
              <a:lnSpc>
                <a:spcPts val="2507"/>
              </a:lnSpc>
            </a:pP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We pair our efforts to negotiate with the least restrictive response. The concept of "least restrictive" in crisis response is all about balancing safety with autonomy. It’s a guiding principle that encourages responders to use the minimum level of intervention necessary to stabilize a person in crisis—while preserving their dignity, freedom, and rights. </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6317311" y="-389673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2873348" y="8762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764771" y="2304204"/>
            <a:ext cx="9312681" cy="5934504"/>
          </a:xfrm>
          <a:custGeom>
            <a:avLst/>
            <a:gdLst/>
            <a:ahLst/>
            <a:cxnLst/>
            <a:rect r="r" b="b" t="t" l="l"/>
            <a:pathLst>
              <a:path h="5934504" w="9312681">
                <a:moveTo>
                  <a:pt x="0" y="0"/>
                </a:moveTo>
                <a:lnTo>
                  <a:pt x="9312680" y="0"/>
                </a:lnTo>
                <a:lnTo>
                  <a:pt x="9312680" y="5934504"/>
                </a:lnTo>
                <a:lnTo>
                  <a:pt x="0" y="5934504"/>
                </a:lnTo>
                <a:lnTo>
                  <a:pt x="0" y="0"/>
                </a:lnTo>
                <a:close/>
              </a:path>
            </a:pathLst>
          </a:custGeom>
          <a:blipFill>
            <a:blip r:embed="rId4"/>
            <a:stretch>
              <a:fillRect l="0" t="-2275" r="0" b="-2275"/>
            </a:stretch>
          </a:blipFill>
        </p:spPr>
      </p:sp>
      <p:sp>
        <p:nvSpPr>
          <p:cNvPr name="TextBox 6" id="6"/>
          <p:cNvSpPr txBox="true"/>
          <p:nvPr/>
        </p:nvSpPr>
        <p:spPr>
          <a:xfrm rot="0">
            <a:off x="764771" y="1165261"/>
            <a:ext cx="14695123" cy="789941"/>
          </a:xfrm>
          <a:prstGeom prst="rect">
            <a:avLst/>
          </a:prstGeom>
        </p:spPr>
        <p:txBody>
          <a:bodyPr anchor="t" rtlCol="false" tIns="0" lIns="0" bIns="0" rIns="0">
            <a:spAutoFit/>
          </a:bodyPr>
          <a:lstStyle/>
          <a:p>
            <a:pPr algn="l">
              <a:lnSpc>
                <a:spcPts val="5809"/>
              </a:lnSpc>
            </a:pPr>
            <a:r>
              <a:rPr lang="en-US" sz="4149" b="true">
                <a:solidFill>
                  <a:srgbClr val="FDFF0E"/>
                </a:solidFill>
                <a:latin typeface="Arial MT Pro Bold"/>
                <a:ea typeface="Arial MT Pro Bold"/>
                <a:cs typeface="Arial MT Pro Bold"/>
                <a:sym typeface="Arial MT Pro Bold"/>
              </a:rPr>
              <a:t>Always alert throughout the Negotiation Process...</a:t>
            </a:r>
          </a:p>
        </p:txBody>
      </p:sp>
      <p:sp>
        <p:nvSpPr>
          <p:cNvPr name="TextBox 7" id="7"/>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8" id="8"/>
          <p:cNvSpPr txBox="true"/>
          <p:nvPr/>
        </p:nvSpPr>
        <p:spPr>
          <a:xfrm rot="0">
            <a:off x="10613828" y="2237529"/>
            <a:ext cx="7220113" cy="4128403"/>
          </a:xfrm>
          <a:prstGeom prst="rect">
            <a:avLst/>
          </a:prstGeom>
        </p:spPr>
        <p:txBody>
          <a:bodyPr anchor="t" rtlCol="false" tIns="0" lIns="0" bIns="0" rIns="0">
            <a:spAutoFit/>
          </a:bodyPr>
          <a:lstStyle/>
          <a:p>
            <a:pPr algn="l">
              <a:lnSpc>
                <a:spcPts val="2507"/>
              </a:lnSpc>
            </a:pPr>
            <a:r>
              <a:rPr lang="en-US" sz="1928">
                <a:solidFill>
                  <a:srgbClr val="FFFFFF"/>
                </a:solidFill>
                <a:latin typeface="Arial MT Pro"/>
                <a:ea typeface="Arial MT Pro"/>
                <a:cs typeface="Arial MT Pro"/>
                <a:sym typeface="Arial MT Pro"/>
              </a:rPr>
              <a:t>When you are </a:t>
            </a:r>
            <a:r>
              <a:rPr lang="en-US" sz="1928">
                <a:solidFill>
                  <a:srgbClr val="FFFFFF"/>
                </a:solidFill>
                <a:latin typeface="Arial MT Pro"/>
                <a:ea typeface="Arial MT Pro"/>
                <a:cs typeface="Arial MT Pro"/>
                <a:sym typeface="Arial MT Pro"/>
              </a:rPr>
              <a:t>negotiating, always keep in mind the level of escalation, the potential for greater risk or danger, &amp; a keen understanding of when additional safety resources are to be needed. </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Don’t be caught off guard by encapsulating the wrong perspective or by being blindsided by the volatile capabilities of a person in crisis.</a:t>
            </a:r>
          </a:p>
          <a:p>
            <a:pPr algn="l">
              <a:lnSpc>
                <a:spcPts val="2507"/>
              </a:lnSpc>
            </a:pPr>
          </a:p>
          <a:p>
            <a:pPr algn="l">
              <a:lnSpc>
                <a:spcPts val="2507"/>
              </a:lnSpc>
            </a:pPr>
            <a:r>
              <a:rPr lang="en-US" sz="1928">
                <a:solidFill>
                  <a:srgbClr val="FFFFFF"/>
                </a:solidFill>
                <a:latin typeface="Arial MT Pro"/>
                <a:ea typeface="Arial MT Pro"/>
                <a:cs typeface="Arial MT Pro"/>
                <a:sym typeface="Arial MT Pro"/>
              </a:rPr>
              <a:t>A sucker punch always comes from the angle you are not paying attention to and are least prepared for. An accidental trigger word can fuel escalation, and ultimately, we must be mindful that reality does not always care to support our best intentions.</a:t>
            </a:r>
          </a:p>
        </p:txBody>
      </p:sp>
    </p:spTree>
  </p:cSld>
  <p:clrMapOvr>
    <a:masterClrMapping/>
  </p:clrMapOvr>
  <p:transition spd="fast">
    <p:circle/>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6415435" y="1534330"/>
            <a:ext cx="11301259" cy="6356958"/>
          </a:xfrm>
          <a:custGeom>
            <a:avLst/>
            <a:gdLst/>
            <a:ahLst/>
            <a:cxnLst/>
            <a:rect r="r" b="b" t="t" l="l"/>
            <a:pathLst>
              <a:path h="6356958" w="11301259">
                <a:moveTo>
                  <a:pt x="0" y="0"/>
                </a:moveTo>
                <a:lnTo>
                  <a:pt x="11301259" y="0"/>
                </a:lnTo>
                <a:lnTo>
                  <a:pt x="11301259" y="6356958"/>
                </a:lnTo>
                <a:lnTo>
                  <a:pt x="0" y="6356958"/>
                </a:lnTo>
                <a:lnTo>
                  <a:pt x="0" y="0"/>
                </a:lnTo>
                <a:close/>
              </a:path>
            </a:pathLst>
          </a:custGeom>
          <a:blipFill>
            <a:blip r:embed="rId2"/>
            <a:stretch>
              <a:fillRect l="0" t="0" r="0" b="0"/>
            </a:stretch>
          </a:blipFill>
        </p:spPr>
      </p:sp>
      <p:sp>
        <p:nvSpPr>
          <p:cNvPr name="TextBox 3" id="3"/>
          <p:cNvSpPr txBox="true"/>
          <p:nvPr/>
        </p:nvSpPr>
        <p:spPr>
          <a:xfrm rot="0">
            <a:off x="883253" y="1448605"/>
            <a:ext cx="5341004" cy="1119504"/>
          </a:xfrm>
          <a:prstGeom prst="rect">
            <a:avLst/>
          </a:prstGeom>
        </p:spPr>
        <p:txBody>
          <a:bodyPr anchor="t" rtlCol="false" tIns="0" lIns="0" bIns="0" rIns="0">
            <a:spAutoFit/>
          </a:bodyPr>
          <a:lstStyle/>
          <a:p>
            <a:pPr algn="l">
              <a:lnSpc>
                <a:spcPts val="2870"/>
              </a:lnSpc>
            </a:pPr>
            <a:r>
              <a:rPr lang="en-US" sz="2050">
                <a:solidFill>
                  <a:srgbClr val="FFFFFF"/>
                </a:solidFill>
                <a:latin typeface="Arial MT Pro"/>
                <a:ea typeface="Arial MT Pro"/>
                <a:cs typeface="Arial MT Pro"/>
                <a:sym typeface="Arial MT Pro"/>
              </a:rPr>
              <a:t>The level of acuity, combined with the observable risk of imminent danger, defines the response &amp; resources needed.</a:t>
            </a:r>
          </a:p>
        </p:txBody>
      </p:sp>
      <p:sp>
        <p:nvSpPr>
          <p:cNvPr name="TextBox 4" id="4"/>
          <p:cNvSpPr txBox="true"/>
          <p:nvPr/>
        </p:nvSpPr>
        <p:spPr>
          <a:xfrm rot="0">
            <a:off x="883253" y="2901484"/>
            <a:ext cx="5341004" cy="757554"/>
          </a:xfrm>
          <a:prstGeom prst="rect">
            <a:avLst/>
          </a:prstGeom>
        </p:spPr>
        <p:txBody>
          <a:bodyPr anchor="t" rtlCol="false" tIns="0" lIns="0" bIns="0" rIns="0">
            <a:spAutoFit/>
          </a:bodyPr>
          <a:lstStyle/>
          <a:p>
            <a:pPr algn="l">
              <a:lnSpc>
                <a:spcPts val="2870"/>
              </a:lnSpc>
            </a:pPr>
            <a:r>
              <a:rPr lang="en-US" sz="2050">
                <a:solidFill>
                  <a:srgbClr val="FFFFFF"/>
                </a:solidFill>
                <a:latin typeface="Arial MT Pro"/>
                <a:ea typeface="Arial MT Pro"/>
                <a:cs typeface="Arial MT Pro"/>
                <a:sym typeface="Arial MT Pro"/>
              </a:rPr>
              <a:t>As the situation escalates, so does the need for more resources.</a:t>
            </a:r>
          </a:p>
        </p:txBody>
      </p:sp>
      <p:sp>
        <p:nvSpPr>
          <p:cNvPr name="TextBox 5" id="5"/>
          <p:cNvSpPr txBox="true"/>
          <p:nvPr/>
        </p:nvSpPr>
        <p:spPr>
          <a:xfrm rot="0">
            <a:off x="883253" y="3781320"/>
            <a:ext cx="5341004" cy="4015104"/>
          </a:xfrm>
          <a:prstGeom prst="rect">
            <a:avLst/>
          </a:prstGeom>
        </p:spPr>
        <p:txBody>
          <a:bodyPr anchor="t" rtlCol="false" tIns="0" lIns="0" bIns="0" rIns="0">
            <a:spAutoFit/>
          </a:bodyPr>
          <a:lstStyle/>
          <a:p>
            <a:pPr algn="l">
              <a:lnSpc>
                <a:spcPts val="2870"/>
              </a:lnSpc>
            </a:pPr>
            <a:r>
              <a:rPr lang="en-US" sz="2050">
                <a:solidFill>
                  <a:srgbClr val="FFFFFF"/>
                </a:solidFill>
                <a:latin typeface="Arial MT Pro"/>
                <a:ea typeface="Arial MT Pro"/>
                <a:cs typeface="Arial MT Pro"/>
                <a:sym typeface="Arial MT Pro"/>
              </a:rPr>
              <a:t>The negotiation process utilizes many of the skills outlined in the</a:t>
            </a:r>
            <a:r>
              <a:rPr lang="en-US" sz="2050" b="true">
                <a:solidFill>
                  <a:srgbClr val="FFFFFF"/>
                </a:solidFill>
                <a:latin typeface="Arial MT Pro Bold"/>
                <a:ea typeface="Arial MT Pro Bold"/>
                <a:cs typeface="Arial MT Pro Bold"/>
                <a:sym typeface="Arial MT Pro Bold"/>
              </a:rPr>
              <a:t> </a:t>
            </a:r>
            <a:r>
              <a:rPr lang="en-US" sz="2050" b="true">
                <a:solidFill>
                  <a:srgbClr val="FDFF0E"/>
                </a:solidFill>
                <a:latin typeface="Arial MT Pro Bold"/>
                <a:ea typeface="Arial MT Pro Bold"/>
                <a:cs typeface="Arial MT Pro Bold"/>
                <a:sym typeface="Arial MT Pro Bold"/>
              </a:rPr>
              <a:t>M1 Basic MAB</a:t>
            </a:r>
            <a:r>
              <a:rPr lang="en-US" sz="2050">
                <a:solidFill>
                  <a:srgbClr val="FDFF0E"/>
                </a:solidFill>
                <a:latin typeface="Arial MT Pro"/>
                <a:ea typeface="Arial MT Pro"/>
                <a:cs typeface="Arial MT Pro"/>
                <a:sym typeface="Arial MT Pro"/>
              </a:rPr>
              <a:t> </a:t>
            </a:r>
            <a:r>
              <a:rPr lang="en-US" sz="2050">
                <a:solidFill>
                  <a:srgbClr val="FFFFFF"/>
                </a:solidFill>
                <a:latin typeface="Arial MT Pro"/>
                <a:ea typeface="Arial MT Pro"/>
                <a:cs typeface="Arial MT Pro"/>
                <a:sym typeface="Arial MT Pro"/>
              </a:rPr>
              <a:t>course.  </a:t>
            </a:r>
          </a:p>
          <a:p>
            <a:pPr algn="l">
              <a:lnSpc>
                <a:spcPts val="2870"/>
              </a:lnSpc>
            </a:pPr>
          </a:p>
          <a:p>
            <a:pPr algn="l">
              <a:lnSpc>
                <a:spcPts val="2870"/>
              </a:lnSpc>
            </a:pPr>
            <a:r>
              <a:rPr lang="en-US" sz="2050">
                <a:solidFill>
                  <a:srgbClr val="FFFFFF"/>
                </a:solidFill>
                <a:latin typeface="Arial MT Pro"/>
                <a:ea typeface="Arial MT Pro"/>
                <a:cs typeface="Arial MT Pro"/>
                <a:sym typeface="Arial MT Pro"/>
              </a:rPr>
              <a:t>On occasion, conflict moments can become difficult to navigate, leading to escalation.  If the Individual in conflict attacks the responder, then an elevation of response to evade is used to seek help.  </a:t>
            </a:r>
            <a:r>
              <a:rPr lang="en-US" sz="2050" b="true">
                <a:solidFill>
                  <a:srgbClr val="FDFF0E"/>
                </a:solidFill>
                <a:latin typeface="Arial MT Pro Bold"/>
                <a:ea typeface="Arial MT Pro Bold"/>
                <a:cs typeface="Arial MT Pro Bold"/>
                <a:sym typeface="Arial MT Pro Bold"/>
              </a:rPr>
              <a:t>The M2 Advanced MAB</a:t>
            </a:r>
            <a:r>
              <a:rPr lang="en-US" sz="2050">
                <a:solidFill>
                  <a:srgbClr val="FFFFFF"/>
                </a:solidFill>
                <a:latin typeface="Arial MT Pro"/>
                <a:ea typeface="Arial MT Pro"/>
                <a:cs typeface="Arial MT Pro"/>
                <a:sym typeface="Arial MT Pro"/>
              </a:rPr>
              <a:t> course instructs singular maneuvers to help the responder evade the assault and get away.</a:t>
            </a:r>
          </a:p>
        </p:txBody>
      </p:sp>
      <p:sp>
        <p:nvSpPr>
          <p:cNvPr name="TextBox 6" id="6"/>
          <p:cNvSpPr txBox="true"/>
          <p:nvPr/>
        </p:nvSpPr>
        <p:spPr>
          <a:xfrm rot="0">
            <a:off x="883253" y="7710699"/>
            <a:ext cx="17096369" cy="1843404"/>
          </a:xfrm>
          <a:prstGeom prst="rect">
            <a:avLst/>
          </a:prstGeom>
        </p:spPr>
        <p:txBody>
          <a:bodyPr anchor="t" rtlCol="false" tIns="0" lIns="0" bIns="0" rIns="0">
            <a:spAutoFit/>
          </a:bodyPr>
          <a:lstStyle/>
          <a:p>
            <a:pPr algn="l">
              <a:lnSpc>
                <a:spcPts val="2870"/>
              </a:lnSpc>
            </a:pPr>
          </a:p>
          <a:p>
            <a:pPr algn="l">
              <a:lnSpc>
                <a:spcPts val="2870"/>
              </a:lnSpc>
            </a:pPr>
          </a:p>
          <a:p>
            <a:pPr algn="l">
              <a:lnSpc>
                <a:spcPts val="2870"/>
              </a:lnSpc>
            </a:pPr>
            <a:r>
              <a:rPr lang="en-US" sz="2050">
                <a:solidFill>
                  <a:srgbClr val="FFFFFF"/>
                </a:solidFill>
                <a:latin typeface="Arial MT Pro"/>
                <a:ea typeface="Arial MT Pro"/>
                <a:cs typeface="Arial MT Pro"/>
                <a:sym typeface="Arial MT Pro"/>
              </a:rPr>
              <a:t>There are those agencies that are required by mandate to secure violent individuals through clinical containment.  This high level of acuity demands a large amount of resources trained in the ability to mitigate harm.  Crisis Response Teams are trained through </a:t>
            </a:r>
            <a:r>
              <a:rPr lang="en-US" sz="2050" b="true">
                <a:solidFill>
                  <a:srgbClr val="FDFF0E"/>
                </a:solidFill>
                <a:latin typeface="Arial MT Pro Bold"/>
                <a:ea typeface="Arial MT Pro Bold"/>
                <a:cs typeface="Arial MT Pro Bold"/>
                <a:sym typeface="Arial MT Pro Bold"/>
              </a:rPr>
              <a:t>M3 Clinical MAB</a:t>
            </a:r>
            <a:r>
              <a:rPr lang="en-US" sz="2050">
                <a:solidFill>
                  <a:srgbClr val="FFFFFF"/>
                </a:solidFill>
                <a:latin typeface="Arial MT Pro"/>
                <a:ea typeface="Arial MT Pro"/>
                <a:cs typeface="Arial MT Pro"/>
                <a:sym typeface="Arial MT Pro"/>
              </a:rPr>
              <a:t>  to help coordinate this team approach.</a:t>
            </a:r>
          </a:p>
        </p:txBody>
      </p:sp>
      <p:sp>
        <p:nvSpPr>
          <p:cNvPr name="TextBox 7" id="7"/>
          <p:cNvSpPr txBox="true"/>
          <p:nvPr/>
        </p:nvSpPr>
        <p:spPr>
          <a:xfrm rot="0">
            <a:off x="883253" y="164364"/>
            <a:ext cx="15109773" cy="950596"/>
          </a:xfrm>
          <a:prstGeom prst="rect">
            <a:avLst/>
          </a:prstGeom>
        </p:spPr>
        <p:txBody>
          <a:bodyPr anchor="t" rtlCol="false" tIns="0" lIns="0" bIns="0" rIns="0">
            <a:spAutoFit/>
          </a:bodyPr>
          <a:lstStyle/>
          <a:p>
            <a:pPr algn="l">
              <a:lnSpc>
                <a:spcPts val="6929"/>
              </a:lnSpc>
            </a:pPr>
            <a:r>
              <a:rPr lang="en-US" sz="4949">
                <a:solidFill>
                  <a:srgbClr val="FDFF0E"/>
                </a:solidFill>
                <a:latin typeface="Arial MT Pro"/>
                <a:ea typeface="Arial MT Pro"/>
                <a:cs typeface="Arial MT Pro"/>
                <a:sym typeface="Arial MT Pro"/>
              </a:rPr>
              <a:t>Training at the level of acuity is resourced...</a:t>
            </a:r>
          </a:p>
        </p:txBody>
      </p:sp>
    </p:spTree>
  </p:cSld>
  <p:clrMapOvr>
    <a:masterClrMapping/>
  </p:clrMapOvr>
  <p:transition spd="fast">
    <p:circle/>
  </p:transition>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6415435" y="1534330"/>
            <a:ext cx="11301259" cy="6356958"/>
          </a:xfrm>
          <a:custGeom>
            <a:avLst/>
            <a:gdLst/>
            <a:ahLst/>
            <a:cxnLst/>
            <a:rect r="r" b="b" t="t" l="l"/>
            <a:pathLst>
              <a:path h="6356958" w="11301259">
                <a:moveTo>
                  <a:pt x="0" y="0"/>
                </a:moveTo>
                <a:lnTo>
                  <a:pt x="11301259" y="0"/>
                </a:lnTo>
                <a:lnTo>
                  <a:pt x="11301259" y="6356958"/>
                </a:lnTo>
                <a:lnTo>
                  <a:pt x="0" y="6356958"/>
                </a:lnTo>
                <a:lnTo>
                  <a:pt x="0" y="0"/>
                </a:lnTo>
                <a:close/>
              </a:path>
            </a:pathLst>
          </a:custGeom>
          <a:blipFill>
            <a:blip r:embed="rId2"/>
            <a:stretch>
              <a:fillRect l="0" t="0" r="0" b="0"/>
            </a:stretch>
          </a:blipFill>
        </p:spPr>
      </p:sp>
      <p:sp>
        <p:nvSpPr>
          <p:cNvPr name="TextBox 3" id="3"/>
          <p:cNvSpPr txBox="true"/>
          <p:nvPr/>
        </p:nvSpPr>
        <p:spPr>
          <a:xfrm rot="0">
            <a:off x="883253" y="1585978"/>
            <a:ext cx="5199427" cy="8358504"/>
          </a:xfrm>
          <a:prstGeom prst="rect">
            <a:avLst/>
          </a:prstGeom>
        </p:spPr>
        <p:txBody>
          <a:bodyPr anchor="t" rtlCol="false" tIns="0" lIns="0" bIns="0" rIns="0">
            <a:spAutoFit/>
          </a:bodyPr>
          <a:lstStyle/>
          <a:p>
            <a:pPr algn="l">
              <a:lnSpc>
                <a:spcPts val="2870"/>
              </a:lnSpc>
            </a:pPr>
            <a:r>
              <a:rPr lang="en-US" sz="2050">
                <a:solidFill>
                  <a:srgbClr val="FFFFFF"/>
                </a:solidFill>
                <a:latin typeface="Arial MT Pro"/>
                <a:ea typeface="Arial MT Pro"/>
                <a:cs typeface="Arial MT Pro"/>
                <a:sym typeface="Arial MT Pro"/>
              </a:rPr>
              <a:t>Understanding your mandate to respond in crisis situations means recognizing the responsibility, authority, and ethical framework that guides</a:t>
            </a:r>
            <a:r>
              <a:rPr lang="en-US" sz="2050">
                <a:solidFill>
                  <a:srgbClr val="FFFFFF"/>
                </a:solidFill>
                <a:latin typeface="Arial MT Pro"/>
                <a:ea typeface="Arial MT Pro"/>
                <a:cs typeface="Arial MT Pro"/>
                <a:sym typeface="Arial MT Pro"/>
              </a:rPr>
              <a:t> </a:t>
            </a:r>
            <a:r>
              <a:rPr lang="en-US" sz="2050">
                <a:solidFill>
                  <a:srgbClr val="FFFFFF"/>
                </a:solidFill>
                <a:latin typeface="Arial MT Pro"/>
                <a:ea typeface="Arial MT Pro"/>
                <a:cs typeface="Arial MT Pro"/>
                <a:sym typeface="Arial MT Pro"/>
              </a:rPr>
              <a:t>your</a:t>
            </a:r>
            <a:r>
              <a:rPr lang="en-US" sz="2050">
                <a:solidFill>
                  <a:srgbClr val="FFFFFF"/>
                </a:solidFill>
                <a:latin typeface="Arial MT Pro"/>
                <a:ea typeface="Arial MT Pro"/>
                <a:cs typeface="Arial MT Pro"/>
                <a:sym typeface="Arial MT Pro"/>
              </a:rPr>
              <a:t> a</a:t>
            </a:r>
            <a:r>
              <a:rPr lang="en-US" sz="2050">
                <a:solidFill>
                  <a:srgbClr val="FFFFFF"/>
                </a:solidFill>
                <a:latin typeface="Arial MT Pro"/>
                <a:ea typeface="Arial MT Pro"/>
                <a:cs typeface="Arial MT Pro"/>
                <a:sym typeface="Arial MT Pro"/>
              </a:rPr>
              <a:t>ction</a:t>
            </a:r>
            <a:r>
              <a:rPr lang="en-US" sz="2050">
                <a:solidFill>
                  <a:srgbClr val="FFFFFF"/>
                </a:solidFill>
                <a:latin typeface="Arial MT Pro"/>
                <a:ea typeface="Arial MT Pro"/>
                <a:cs typeface="Arial MT Pro"/>
                <a:sym typeface="Arial MT Pro"/>
              </a:rPr>
              <a:t>s</a:t>
            </a:r>
            <a:r>
              <a:rPr lang="en-US" sz="2050">
                <a:solidFill>
                  <a:srgbClr val="FFFFFF"/>
                </a:solidFill>
                <a:latin typeface="Arial MT Pro"/>
                <a:ea typeface="Arial MT Pro"/>
                <a:cs typeface="Arial MT Pro"/>
                <a:sym typeface="Arial MT Pro"/>
              </a:rPr>
              <a:t> as a tra</a:t>
            </a:r>
            <a:r>
              <a:rPr lang="en-US" sz="2050">
                <a:solidFill>
                  <a:srgbClr val="FFFFFF"/>
                </a:solidFill>
                <a:latin typeface="Arial MT Pro"/>
                <a:ea typeface="Arial MT Pro"/>
                <a:cs typeface="Arial MT Pro"/>
                <a:sym typeface="Arial MT Pro"/>
              </a:rPr>
              <a:t>i</a:t>
            </a:r>
            <a:r>
              <a:rPr lang="en-US" sz="2050">
                <a:solidFill>
                  <a:srgbClr val="FFFFFF"/>
                </a:solidFill>
                <a:latin typeface="Arial MT Pro"/>
                <a:ea typeface="Arial MT Pro"/>
                <a:cs typeface="Arial MT Pro"/>
                <a:sym typeface="Arial MT Pro"/>
              </a:rPr>
              <a:t>ned professional.</a:t>
            </a:r>
          </a:p>
          <a:p>
            <a:pPr algn="l">
              <a:lnSpc>
                <a:spcPts val="2870"/>
              </a:lnSpc>
            </a:pPr>
          </a:p>
          <a:p>
            <a:pPr algn="l">
              <a:lnSpc>
                <a:spcPts val="2870"/>
              </a:lnSpc>
            </a:pPr>
            <a:r>
              <a:rPr lang="en-US" sz="2050">
                <a:solidFill>
                  <a:srgbClr val="FFFFFF"/>
                </a:solidFill>
                <a:latin typeface="Arial MT Pro"/>
                <a:ea typeface="Arial MT Pro"/>
                <a:cs typeface="Arial MT Pro"/>
                <a:sym typeface="Arial MT Pro"/>
              </a:rPr>
              <a:t>In</a:t>
            </a:r>
            <a:r>
              <a:rPr lang="en-US" sz="2050">
                <a:solidFill>
                  <a:srgbClr val="FFFFFF"/>
                </a:solidFill>
                <a:latin typeface="Arial MT Pro"/>
                <a:ea typeface="Arial MT Pro"/>
                <a:cs typeface="Arial MT Pro"/>
                <a:sym typeface="Arial MT Pro"/>
              </a:rPr>
              <a:t> MAB</a:t>
            </a:r>
            <a:r>
              <a:rPr lang="en-US" sz="2050">
                <a:solidFill>
                  <a:srgbClr val="FFFFFF"/>
                </a:solidFill>
                <a:latin typeface="Arial MT Pro"/>
                <a:ea typeface="Arial MT Pro"/>
                <a:cs typeface="Arial MT Pro"/>
                <a:sym typeface="Arial MT Pro"/>
              </a:rPr>
              <a:t> (Managing Aggressive Behavior) training, this mandate is rooted in the principle of least restrictive intervention—you are empowered to act, but obligated to do so in a way that prioritizes safety, dignity, and autonomy.</a:t>
            </a:r>
          </a:p>
          <a:p>
            <a:pPr algn="l">
              <a:lnSpc>
                <a:spcPts val="2870"/>
              </a:lnSpc>
            </a:pPr>
          </a:p>
          <a:p>
            <a:pPr algn="l">
              <a:lnSpc>
                <a:spcPts val="2870"/>
              </a:lnSpc>
            </a:pPr>
            <a:r>
              <a:rPr lang="en-US" sz="2050">
                <a:solidFill>
                  <a:srgbClr val="FFFFFF"/>
                </a:solidFill>
                <a:latin typeface="Arial MT Pro"/>
                <a:ea typeface="Arial MT Pro"/>
                <a:cs typeface="Arial MT Pro"/>
                <a:sym typeface="Arial MT Pro"/>
              </a:rPr>
              <a:t>Each Student is required to know their mandate at the facilities where they work. Some facilities will only aut</a:t>
            </a:r>
            <a:r>
              <a:rPr lang="en-US" sz="2050">
                <a:solidFill>
                  <a:srgbClr val="FFFFFF"/>
                </a:solidFill>
                <a:latin typeface="Arial MT Pro"/>
                <a:ea typeface="Arial MT Pro"/>
                <a:cs typeface="Arial MT Pro"/>
                <a:sym typeface="Arial MT Pro"/>
              </a:rPr>
              <a:t>h</a:t>
            </a:r>
            <a:r>
              <a:rPr lang="en-US" sz="2050">
                <a:solidFill>
                  <a:srgbClr val="FFFFFF"/>
                </a:solidFill>
                <a:latin typeface="Arial MT Pro"/>
                <a:ea typeface="Arial MT Pro"/>
                <a:cs typeface="Arial MT Pro"/>
                <a:sym typeface="Arial MT Pro"/>
              </a:rPr>
              <a:t>oriz</a:t>
            </a:r>
            <a:r>
              <a:rPr lang="en-US" sz="2050">
                <a:solidFill>
                  <a:srgbClr val="FFFFFF"/>
                </a:solidFill>
                <a:latin typeface="Arial MT Pro"/>
                <a:ea typeface="Arial MT Pro"/>
                <a:cs typeface="Arial MT Pro"/>
                <a:sym typeface="Arial MT Pro"/>
              </a:rPr>
              <a:t>e M</a:t>
            </a:r>
            <a:r>
              <a:rPr lang="en-US" sz="2050">
                <a:solidFill>
                  <a:srgbClr val="FFFFFF"/>
                </a:solidFill>
                <a:latin typeface="Arial MT Pro"/>
                <a:ea typeface="Arial MT Pro"/>
                <a:cs typeface="Arial MT Pro"/>
                <a:sym typeface="Arial MT Pro"/>
              </a:rPr>
              <a:t>1 or M</a:t>
            </a:r>
            <a:r>
              <a:rPr lang="en-US" sz="2050">
                <a:solidFill>
                  <a:srgbClr val="FFFFFF"/>
                </a:solidFill>
                <a:latin typeface="Arial MT Pro"/>
                <a:ea typeface="Arial MT Pro"/>
                <a:cs typeface="Arial MT Pro"/>
                <a:sym typeface="Arial MT Pro"/>
              </a:rPr>
              <a:t>2 </a:t>
            </a:r>
            <a:r>
              <a:rPr lang="en-US" sz="2050">
                <a:solidFill>
                  <a:srgbClr val="FFFFFF"/>
                </a:solidFill>
                <a:latin typeface="Arial MT Pro"/>
                <a:ea typeface="Arial MT Pro"/>
                <a:cs typeface="Arial MT Pro"/>
                <a:sym typeface="Arial MT Pro"/>
              </a:rPr>
              <a:t>le</a:t>
            </a:r>
            <a:r>
              <a:rPr lang="en-US" sz="2050">
                <a:solidFill>
                  <a:srgbClr val="FFFFFF"/>
                </a:solidFill>
                <a:latin typeface="Arial MT Pro"/>
                <a:ea typeface="Arial MT Pro"/>
                <a:cs typeface="Arial MT Pro"/>
                <a:sym typeface="Arial MT Pro"/>
              </a:rPr>
              <a:t>ve</a:t>
            </a:r>
            <a:r>
              <a:rPr lang="en-US" sz="2050">
                <a:solidFill>
                  <a:srgbClr val="FFFFFF"/>
                </a:solidFill>
                <a:latin typeface="Arial MT Pro"/>
                <a:ea typeface="Arial MT Pro"/>
                <a:cs typeface="Arial MT Pro"/>
                <a:sym typeface="Arial MT Pro"/>
              </a:rPr>
              <a:t>l</a:t>
            </a:r>
            <a:r>
              <a:rPr lang="en-US" sz="2050">
                <a:solidFill>
                  <a:srgbClr val="FFFFFF"/>
                </a:solidFill>
                <a:latin typeface="Arial MT Pro"/>
                <a:ea typeface="Arial MT Pro"/>
                <a:cs typeface="Arial MT Pro"/>
                <a:sym typeface="Arial MT Pro"/>
              </a:rPr>
              <a:t> MAB</a:t>
            </a:r>
            <a:r>
              <a:rPr lang="en-US" sz="2050">
                <a:solidFill>
                  <a:srgbClr val="FFFFFF"/>
                </a:solidFill>
                <a:latin typeface="Arial MT Pro"/>
                <a:ea typeface="Arial MT Pro"/>
                <a:cs typeface="Arial MT Pro"/>
                <a:sym typeface="Arial MT Pro"/>
              </a:rPr>
              <a:t> response and draw the line at clinical containment. Facility polices should provide guidance on employee mandates.</a:t>
            </a:r>
          </a:p>
          <a:p>
            <a:pPr algn="l">
              <a:lnSpc>
                <a:spcPts val="2870"/>
              </a:lnSpc>
            </a:pPr>
          </a:p>
          <a:p>
            <a:pPr algn="l">
              <a:lnSpc>
                <a:spcPts val="2870"/>
              </a:lnSpc>
            </a:pPr>
            <a:r>
              <a:rPr lang="en-US" sz="2050">
                <a:solidFill>
                  <a:srgbClr val="FFFFFF"/>
                </a:solidFill>
                <a:latin typeface="Arial MT Pro"/>
                <a:ea typeface="Arial MT Pro"/>
                <a:cs typeface="Arial MT Pro"/>
                <a:sym typeface="Arial MT Pro"/>
              </a:rPr>
              <a:t>A mandate is what you are required to do; your modality (MAB) is how you do it.</a:t>
            </a:r>
          </a:p>
          <a:p>
            <a:pPr algn="l">
              <a:lnSpc>
                <a:spcPts val="2870"/>
              </a:lnSpc>
            </a:pPr>
          </a:p>
        </p:txBody>
      </p:sp>
      <p:sp>
        <p:nvSpPr>
          <p:cNvPr name="TextBox 4" id="4"/>
          <p:cNvSpPr txBox="true"/>
          <p:nvPr/>
        </p:nvSpPr>
        <p:spPr>
          <a:xfrm rot="0">
            <a:off x="883253" y="164364"/>
            <a:ext cx="15109773" cy="950596"/>
          </a:xfrm>
          <a:prstGeom prst="rect">
            <a:avLst/>
          </a:prstGeom>
        </p:spPr>
        <p:txBody>
          <a:bodyPr anchor="t" rtlCol="false" tIns="0" lIns="0" bIns="0" rIns="0">
            <a:spAutoFit/>
          </a:bodyPr>
          <a:lstStyle/>
          <a:p>
            <a:pPr algn="l">
              <a:lnSpc>
                <a:spcPts val="6929"/>
              </a:lnSpc>
            </a:pPr>
            <a:r>
              <a:rPr lang="en-US" sz="4949">
                <a:solidFill>
                  <a:srgbClr val="FDFF0E"/>
                </a:solidFill>
                <a:latin typeface="Arial MT Pro"/>
                <a:ea typeface="Arial MT Pro"/>
                <a:cs typeface="Arial MT Pro"/>
                <a:sym typeface="Arial MT Pro"/>
              </a:rPr>
              <a:t>Understanding your mandate...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4265936" y="2789082"/>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681977" y="-6625880"/>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2">
              <a:alphaModFix amt="65999"/>
            </a:blip>
            <a:stretch>
              <a:fillRect l="0" t="0" r="0" b="0"/>
            </a:stretch>
          </a:blipFill>
        </p:spPr>
      </p:sp>
      <p:sp>
        <p:nvSpPr>
          <p:cNvPr name="TextBox 4" id="4"/>
          <p:cNvSpPr txBox="true"/>
          <p:nvPr/>
        </p:nvSpPr>
        <p:spPr>
          <a:xfrm rot="0">
            <a:off x="5302020" y="2403187"/>
            <a:ext cx="17843728" cy="967106"/>
          </a:xfrm>
          <a:prstGeom prst="rect">
            <a:avLst/>
          </a:prstGeom>
        </p:spPr>
        <p:txBody>
          <a:bodyPr anchor="t" rtlCol="false" tIns="0" lIns="0" bIns="0" rIns="0">
            <a:spAutoFit/>
          </a:bodyPr>
          <a:lstStyle/>
          <a:p>
            <a:pPr algn="l">
              <a:lnSpc>
                <a:spcPts val="7069"/>
              </a:lnSpc>
            </a:pPr>
            <a:r>
              <a:rPr lang="en-US" sz="5049" b="true">
                <a:solidFill>
                  <a:srgbClr val="36FF00"/>
                </a:solidFill>
                <a:latin typeface="Arial MT Pro Bold"/>
                <a:ea typeface="Arial MT Pro Bold"/>
                <a:cs typeface="Arial MT Pro Bold"/>
                <a:sym typeface="Arial MT Pro Bold"/>
              </a:rPr>
              <a:t>The Choice to Respond...</a:t>
            </a:r>
          </a:p>
        </p:txBody>
      </p:sp>
      <p:sp>
        <p:nvSpPr>
          <p:cNvPr name="TextBox 5" id="5"/>
          <p:cNvSpPr txBox="true"/>
          <p:nvPr/>
        </p:nvSpPr>
        <p:spPr>
          <a:xfrm rot="0">
            <a:off x="3038834" y="3745719"/>
            <a:ext cx="11943299" cy="1401826"/>
          </a:xfrm>
          <a:prstGeom prst="rect">
            <a:avLst/>
          </a:prstGeom>
        </p:spPr>
        <p:txBody>
          <a:bodyPr anchor="t" rtlCol="false" tIns="0" lIns="0" bIns="0" rIns="0">
            <a:spAutoFit/>
          </a:bodyPr>
          <a:lstStyle/>
          <a:p>
            <a:pPr algn="ctr">
              <a:lnSpc>
                <a:spcPts val="5191"/>
              </a:lnSpc>
              <a:spcBef>
                <a:spcPct val="0"/>
              </a:spcBef>
            </a:pPr>
            <a:r>
              <a:rPr lang="en-US" sz="4399">
                <a:solidFill>
                  <a:srgbClr val="FFFFFF"/>
                </a:solidFill>
                <a:latin typeface="Arial MT Pro"/>
                <a:ea typeface="Arial MT Pro"/>
                <a:cs typeface="Arial MT Pro"/>
                <a:sym typeface="Arial MT Pro"/>
              </a:rPr>
              <a:t>“A mandate</a:t>
            </a:r>
            <a:r>
              <a:rPr lang="en-US" sz="4399">
                <a:solidFill>
                  <a:srgbClr val="FFFFFF"/>
                </a:solidFill>
                <a:latin typeface="Arial MT Pro"/>
                <a:ea typeface="Arial MT Pro"/>
                <a:cs typeface="Arial MT Pro"/>
                <a:sym typeface="Arial MT Pro"/>
              </a:rPr>
              <a:t> is what you are required to do; your modality (MAB) is how you</a:t>
            </a:r>
            <a:r>
              <a:rPr lang="en-US" sz="4399">
                <a:solidFill>
                  <a:srgbClr val="FFFFFF"/>
                </a:solidFill>
                <a:latin typeface="Arial MT Pro"/>
                <a:ea typeface="Arial MT Pro"/>
                <a:cs typeface="Arial MT Pro"/>
                <a:sym typeface="Arial MT Pro"/>
              </a:rPr>
              <a:t> </a:t>
            </a:r>
            <a:r>
              <a:rPr lang="en-US" sz="4399">
                <a:solidFill>
                  <a:srgbClr val="FFFFFF"/>
                </a:solidFill>
                <a:latin typeface="Arial MT Pro"/>
                <a:ea typeface="Arial MT Pro"/>
                <a:cs typeface="Arial MT Pro"/>
                <a:sym typeface="Arial MT Pro"/>
              </a:rPr>
              <a:t>do</a:t>
            </a:r>
            <a:r>
              <a:rPr lang="en-US" sz="4399">
                <a:solidFill>
                  <a:srgbClr val="FFFFFF"/>
                </a:solidFill>
                <a:latin typeface="Arial MT Pro"/>
                <a:ea typeface="Arial MT Pro"/>
                <a:cs typeface="Arial MT Pro"/>
                <a:sym typeface="Arial MT Pro"/>
              </a:rPr>
              <a:t> i</a:t>
            </a:r>
            <a:r>
              <a:rPr lang="en-US" sz="4399">
                <a:solidFill>
                  <a:srgbClr val="FFFFFF"/>
                </a:solidFill>
                <a:latin typeface="Arial MT Pro"/>
                <a:ea typeface="Arial MT Pro"/>
                <a:cs typeface="Arial MT Pro"/>
                <a:sym typeface="Arial MT Pro"/>
              </a:rPr>
              <a:t>t.”</a:t>
            </a:r>
          </a:p>
        </p:txBody>
      </p:sp>
      <p:sp>
        <p:nvSpPr>
          <p:cNvPr name="TextBox 6" id="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Freeform 7" id="7"/>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DAG2jepd1U4</dc:identifier>
  <dcterms:modified xsi:type="dcterms:W3CDTF">2011-08-01T06:04:30Z</dcterms:modified>
  <cp:revision>1</cp:revision>
  <dc:title>M1 Basic MAB - PPT - Slides - Book Three - Lesson 1 - Negotiation for Success</dc:title>
</cp:coreProperties>
</file>