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Lst>
  <p:sldSz cx="18288000" cy="10287000"/>
  <p:notesSz cx="6858000" cy="9144000"/>
  <p:embeddedFontLst>
    <p:embeddedFont>
      <p:font typeface="Agrandir" charset="1" panose="00000500000000000000"/>
      <p:regular r:id="rId78"/>
    </p:embeddedFont>
    <p:embeddedFont>
      <p:font typeface="Poppins" charset="1" panose="00000500000000000000"/>
      <p:regular r:id="rId79"/>
    </p:embeddedFont>
    <p:embeddedFont>
      <p:font typeface="Poppins Bold" charset="1" panose="00000800000000000000"/>
      <p:regular r:id="rId80"/>
    </p:embeddedFont>
    <p:embeddedFont>
      <p:font typeface="Poppins Italics" charset="1" panose="00000500000000000000"/>
      <p:regular r:id="rId81"/>
    </p:embeddedFont>
    <p:embeddedFont>
      <p:font typeface="Arial MT Pro" charset="1" panose="020B0502020202020204"/>
      <p:regular r:id="rId82"/>
    </p:embeddedFont>
    <p:embeddedFont>
      <p:font typeface="Arial MT Pro Bold" charset="1" panose="020B0802020202020204"/>
      <p:regular r:id="rId83"/>
    </p:embeddedFont>
    <p:embeddedFont>
      <p:font typeface="Arial MT Pro Bold Italics" charset="1" panose="020B0802020202090204"/>
      <p:regular r:id="rId84"/>
    </p:embeddedFont>
    <p:embeddedFont>
      <p:font typeface="Arial MT Pro Italics" charset="1" panose="020B0502020202090204"/>
      <p:regular r:id="rId8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slides/slide60.xml" Type="http://schemas.openxmlformats.org/officeDocument/2006/relationships/slide"/><Relationship Id="rId66" Target="slides/slide61.xml" Type="http://schemas.openxmlformats.org/officeDocument/2006/relationships/slide"/><Relationship Id="rId67" Target="slides/slide62.xml" Type="http://schemas.openxmlformats.org/officeDocument/2006/relationships/slide"/><Relationship Id="rId68" Target="slides/slide63.xml" Type="http://schemas.openxmlformats.org/officeDocument/2006/relationships/slide"/><Relationship Id="rId69" Target="slides/slide64.xml" Type="http://schemas.openxmlformats.org/officeDocument/2006/relationships/slide"/><Relationship Id="rId7" Target="slides/slide2.xml" Type="http://schemas.openxmlformats.org/officeDocument/2006/relationships/slide"/><Relationship Id="rId70" Target="slides/slide65.xml" Type="http://schemas.openxmlformats.org/officeDocument/2006/relationships/slide"/><Relationship Id="rId71" Target="slides/slide66.xml" Type="http://schemas.openxmlformats.org/officeDocument/2006/relationships/slide"/><Relationship Id="rId72" Target="slides/slide67.xml" Type="http://schemas.openxmlformats.org/officeDocument/2006/relationships/slide"/><Relationship Id="rId73" Target="slides/slide68.xml" Type="http://schemas.openxmlformats.org/officeDocument/2006/relationships/slide"/><Relationship Id="rId74" Target="slides/slide69.xml" Type="http://schemas.openxmlformats.org/officeDocument/2006/relationships/slide"/><Relationship Id="rId75" Target="slides/slide70.xml" Type="http://schemas.openxmlformats.org/officeDocument/2006/relationships/slide"/><Relationship Id="rId76" Target="slides/slide71.xml" Type="http://schemas.openxmlformats.org/officeDocument/2006/relationships/slide"/><Relationship Id="rId77" Target="slides/slide72.xml" Type="http://schemas.openxmlformats.org/officeDocument/2006/relationships/slide"/><Relationship Id="rId78" Target="fonts/font78.fntdata" Type="http://schemas.openxmlformats.org/officeDocument/2006/relationships/font"/><Relationship Id="rId79" Target="fonts/font79.fntdata" Type="http://schemas.openxmlformats.org/officeDocument/2006/relationships/font"/><Relationship Id="rId8" Target="slides/slide3.xml" Type="http://schemas.openxmlformats.org/officeDocument/2006/relationships/slide"/><Relationship Id="rId80" Target="fonts/font80.fntdata" Type="http://schemas.openxmlformats.org/officeDocument/2006/relationships/font"/><Relationship Id="rId81" Target="fonts/font81.fntdata" Type="http://schemas.openxmlformats.org/officeDocument/2006/relationships/font"/><Relationship Id="rId82" Target="fonts/font82.fntdata" Type="http://schemas.openxmlformats.org/officeDocument/2006/relationships/font"/><Relationship Id="rId83" Target="fonts/font83.fntdata" Type="http://schemas.openxmlformats.org/officeDocument/2006/relationships/font"/><Relationship Id="rId84" Target="fonts/font84.fntdata" Type="http://schemas.openxmlformats.org/officeDocument/2006/relationships/font"/><Relationship Id="rId85" Target="fonts/font85.fntdata" Type="http://schemas.openxmlformats.org/officeDocument/2006/relationships/font"/><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gif"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3.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4.png" Type="http://schemas.openxmlformats.org/officeDocument/2006/relationships/image"/><Relationship Id="rId5" Target="../media/image25.png" Type="http://schemas.openxmlformats.org/officeDocument/2006/relationships/image"/><Relationship Id="rId6" Target="../media/image26.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7.png" Type="http://schemas.openxmlformats.org/officeDocument/2006/relationships/image"/><Relationship Id="rId4" Target="../media/image28.svg" Type="http://schemas.openxmlformats.org/officeDocument/2006/relationships/image"/><Relationship Id="rId5" Target="../media/image1.png" Type="http://schemas.openxmlformats.org/officeDocument/2006/relationships/image"/><Relationship Id="rId6" Target="../media/image29.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30.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 Id="rId4" Target="../media/image31.pn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11.gif" Type="http://schemas.openxmlformats.org/officeDocument/2006/relationships/image"/><Relationship Id="rId8" Target="../media/image32.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1.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33.png" Type="http://schemas.openxmlformats.org/officeDocument/2006/relationships/image"/><Relationship Id="rId5" Target="../media/image34.png" Type="http://schemas.openxmlformats.org/officeDocument/2006/relationships/image"/><Relationship Id="rId6" Target="../media/image35.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png" Type="http://schemas.openxmlformats.org/officeDocument/2006/relationships/image"/><Relationship Id="rId11" Target="../media/image8.png" Type="http://schemas.openxmlformats.org/officeDocument/2006/relationships/image"/><Relationship Id="rId12" Target="../media/image9.png" Type="http://schemas.openxmlformats.org/officeDocument/2006/relationships/image"/><Relationship Id="rId13" Target="../media/image10.svg" Type="http://schemas.openxmlformats.org/officeDocument/2006/relationships/image"/><Relationship Id="rId2" Target="../media/image1.pn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2.png" Type="http://schemas.openxmlformats.org/officeDocument/2006/relationships/image"/><Relationship Id="rId6" Target="../media/image3.png" Type="http://schemas.openxmlformats.org/officeDocument/2006/relationships/image"/><Relationship Id="rId7" Target="../media/image11.gif" Type="http://schemas.openxmlformats.org/officeDocument/2006/relationships/image"/><Relationship Id="rId8" Target="../media/image12.png" Type="http://schemas.openxmlformats.org/officeDocument/2006/relationships/image"/><Relationship Id="rId9" Target="../media/image13.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36.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37.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38.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39.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40.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 Id="rId4" Target="../media/image41.pn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11.gif" Type="http://schemas.openxmlformats.org/officeDocument/2006/relationships/image"/><Relationship Id="rId8" Target="../media/image42.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43.jpe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0.svg" Type="http://schemas.openxmlformats.org/officeDocument/2006/relationships/image"/><Relationship Id="rId2" Target="../media/image44.png" Type="http://schemas.openxmlformats.org/officeDocument/2006/relationships/image"/><Relationship Id="rId3" Target="../media/image19.png" Type="http://schemas.openxmlformats.org/officeDocument/2006/relationships/image"/><Relationship Id="rId4" Target="../media/image11.gif" Type="http://schemas.openxmlformats.org/officeDocument/2006/relationships/image"/><Relationship Id="rId5" Target="../media/image45.png" Type="http://schemas.openxmlformats.org/officeDocument/2006/relationships/image"/><Relationship Id="rId6" Target="../media/image46.svg" Type="http://schemas.openxmlformats.org/officeDocument/2006/relationships/image"/><Relationship Id="rId7" Target="../media/image47.png" Type="http://schemas.openxmlformats.org/officeDocument/2006/relationships/image"/><Relationship Id="rId8" Target="../media/image48.svg" Type="http://schemas.openxmlformats.org/officeDocument/2006/relationships/image"/><Relationship Id="rId9" Target="../media/image49.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6.jpeg" Type="http://schemas.openxmlformats.org/officeDocument/2006/relationships/image"/><Relationship Id="rId4" Target="../media/image2.png" Type="http://schemas.openxmlformats.org/officeDocument/2006/relationships/image"/><Relationship Id="rId5" Target="../media/image1.pn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6.svg" Type="http://schemas.openxmlformats.org/officeDocument/2006/relationships/image"/><Relationship Id="rId2" Target="../media/image44.png" Type="http://schemas.openxmlformats.org/officeDocument/2006/relationships/image"/><Relationship Id="rId3" Target="../media/image19.png" Type="http://schemas.openxmlformats.org/officeDocument/2006/relationships/image"/><Relationship Id="rId4" Target="../media/image11.gif" Type="http://schemas.openxmlformats.org/officeDocument/2006/relationships/image"/><Relationship Id="rId5" Target="../media/image51.png" Type="http://schemas.openxmlformats.org/officeDocument/2006/relationships/image"/><Relationship Id="rId6" Target="../media/image52.svg" Type="http://schemas.openxmlformats.org/officeDocument/2006/relationships/image"/><Relationship Id="rId7" Target="../media/image53.png" Type="http://schemas.openxmlformats.org/officeDocument/2006/relationships/image"/><Relationship Id="rId8" Target="../media/image54.svg" Type="http://schemas.openxmlformats.org/officeDocument/2006/relationships/image"/><Relationship Id="rId9" Target="../media/image55.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8.svg" Type="http://schemas.openxmlformats.org/officeDocument/2006/relationships/image"/><Relationship Id="rId11" Target="../media/image59.png" Type="http://schemas.openxmlformats.org/officeDocument/2006/relationships/image"/><Relationship Id="rId12" Target="../media/image60.svg" Type="http://schemas.openxmlformats.org/officeDocument/2006/relationships/image"/><Relationship Id="rId13" Target="../media/image61.png" Type="http://schemas.openxmlformats.org/officeDocument/2006/relationships/image"/><Relationship Id="rId14" Target="../media/image62.svg" Type="http://schemas.openxmlformats.org/officeDocument/2006/relationships/image"/><Relationship Id="rId2" Target="../media/image44.png" Type="http://schemas.openxmlformats.org/officeDocument/2006/relationships/image"/><Relationship Id="rId3" Target="../media/image19.png" Type="http://schemas.openxmlformats.org/officeDocument/2006/relationships/image"/><Relationship Id="rId4" Target="../media/image11.gif" Type="http://schemas.openxmlformats.org/officeDocument/2006/relationships/image"/><Relationship Id="rId5" Target="../media/image51.png" Type="http://schemas.openxmlformats.org/officeDocument/2006/relationships/image"/><Relationship Id="rId6" Target="../media/image52.svg" Type="http://schemas.openxmlformats.org/officeDocument/2006/relationships/image"/><Relationship Id="rId7" Target="../media/image53.png" Type="http://schemas.openxmlformats.org/officeDocument/2006/relationships/image"/><Relationship Id="rId8" Target="../media/image54.svg" Type="http://schemas.openxmlformats.org/officeDocument/2006/relationships/image"/><Relationship Id="rId9" Target="../media/image57.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1.gif" Type="http://schemas.openxmlformats.org/officeDocument/2006/relationships/image"/><Relationship Id="rId4" Target="../media/image63.png" Type="http://schemas.openxmlformats.org/officeDocument/2006/relationships/image"/><Relationship Id="rId5" Target="../media/image64.svg" Type="http://schemas.openxmlformats.org/officeDocument/2006/relationships/image"/><Relationship Id="rId6" Target="../media/image65.jpe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 Id="rId4" Target="../media/image66.pn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11.gif" Type="http://schemas.openxmlformats.org/officeDocument/2006/relationships/image"/><Relationship Id="rId8" Target="../media/image67.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68.jpe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69.jpe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70.jpe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6.jpe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71.jpeg" Type="http://schemas.openxmlformats.org/officeDocument/2006/relationships/image"/><Relationship Id="rId5" Target="../media/image72.png" Type="http://schemas.openxmlformats.org/officeDocument/2006/relationships/image"/><Relationship Id="rId6" Target="../media/image73.svg" Type="http://schemas.openxmlformats.org/officeDocument/2006/relationships/image"/><Relationship Id="rId7" Target="../media/image74.png" Type="http://schemas.openxmlformats.org/officeDocument/2006/relationships/image"/><Relationship Id="rId8" Target="../media/image75.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76.jpe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 Id="rId4" Target="../media/image77.pn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11.gif" Type="http://schemas.openxmlformats.org/officeDocument/2006/relationships/image"/><Relationship Id="rId8" Target="../media/image78.pn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43.jpe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79.pn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80.pn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81.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 Id="rId4" Target="../media/image17.pn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11.gif" Type="http://schemas.openxmlformats.org/officeDocument/2006/relationships/image"/><Relationship Id="rId8" Target="../media/image18.pn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82.pn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82.pn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82.pn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83.pn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83.pn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83.pn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84.pn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84.png"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85.jpe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86.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0.jpeg" Type="http://schemas.openxmlformats.org/officeDocument/2006/relationships/image"/></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86.png" Type="http://schemas.openxmlformats.org/officeDocument/2006/relationships/image"/></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87.png" Type="http://schemas.openxmlformats.org/officeDocument/2006/relationships/image"/></Relationships>
</file>

<file path=ppt/slides/_rels/slide6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87.png" Type="http://schemas.openxmlformats.org/officeDocument/2006/relationships/image"/></Relationships>
</file>

<file path=ppt/slides/_rels/slide6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88.png" Type="http://schemas.openxmlformats.org/officeDocument/2006/relationships/image"/></Relationships>
</file>

<file path=ppt/slides/_rels/slide6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88.png" Type="http://schemas.openxmlformats.org/officeDocument/2006/relationships/image"/></Relationships>
</file>

<file path=ppt/slides/_rels/slide6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89.png" Type="http://schemas.openxmlformats.org/officeDocument/2006/relationships/image"/></Relationships>
</file>

<file path=ppt/slides/_rels/slide6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90.png" Type="http://schemas.openxmlformats.org/officeDocument/2006/relationships/image"/></Relationships>
</file>

<file path=ppt/slides/_rels/slide6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90.png" Type="http://schemas.openxmlformats.org/officeDocument/2006/relationships/image"/></Relationships>
</file>

<file path=ppt/slides/_rels/slide6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82.png" Type="http://schemas.openxmlformats.org/officeDocument/2006/relationships/image"/></Relationships>
</file>

<file path=ppt/slides/_rels/slide6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2.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1.jpeg" Type="http://schemas.openxmlformats.org/officeDocument/2006/relationships/image"/></Relationships>
</file>

<file path=ppt/slides/_rels/slide7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png" Type="http://schemas.openxmlformats.org/officeDocument/2006/relationships/image"/><Relationship Id="rId12" Target="../media/image10.svg" Type="http://schemas.openxmlformats.org/officeDocument/2006/relationships/image"/><Relationship Id="rId13" Target="../media/image91.png" Type="http://schemas.openxmlformats.org/officeDocument/2006/relationships/image"/><Relationship Id="rId2" Target="../media/image1.pn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2.png" Type="http://schemas.openxmlformats.org/officeDocument/2006/relationships/image"/><Relationship Id="rId6" Target="../media/image3.png" Type="http://schemas.openxmlformats.org/officeDocument/2006/relationships/image"/><Relationship Id="rId7" Target="../media/image11.gif" Type="http://schemas.openxmlformats.org/officeDocument/2006/relationships/image"/><Relationship Id="rId8" Target="../media/image12.png" Type="http://schemas.openxmlformats.org/officeDocument/2006/relationships/image"/><Relationship Id="rId9" Target="../media/image13.svg" Type="http://schemas.openxmlformats.org/officeDocument/2006/relationships/image"/></Relationships>
</file>

<file path=ppt/slides/_rels/slide7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11.gif"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s>
</file>

<file path=ppt/slides/_rels/slide7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2984045" y="0"/>
            <a:ext cx="12098558" cy="10470294"/>
          </a:xfrm>
          <a:custGeom>
            <a:avLst/>
            <a:gdLst/>
            <a:ahLst/>
            <a:cxnLst/>
            <a:rect r="r" b="b" t="t" l="l"/>
            <a:pathLst>
              <a:path h="10470294" w="12098558">
                <a:moveTo>
                  <a:pt x="0" y="0"/>
                </a:moveTo>
                <a:lnTo>
                  <a:pt x="12098559" y="0"/>
                </a:lnTo>
                <a:lnTo>
                  <a:pt x="12098559" y="10470294"/>
                </a:lnTo>
                <a:lnTo>
                  <a:pt x="0" y="10470294"/>
                </a:lnTo>
                <a:lnTo>
                  <a:pt x="0" y="0"/>
                </a:lnTo>
                <a:close/>
              </a:path>
            </a:pathLst>
          </a:custGeom>
          <a:blipFill>
            <a:blip r:embed="rId2">
              <a:alphaModFix amt="39000"/>
            </a:blip>
            <a:stretch>
              <a:fillRect l="0" t="0" r="0" b="0"/>
            </a:stretch>
          </a:blipFill>
        </p:spPr>
      </p:sp>
      <p:sp>
        <p:nvSpPr>
          <p:cNvPr name="Freeform 3" id="3"/>
          <p:cNvSpPr/>
          <p:nvPr/>
        </p:nvSpPr>
        <p:spPr>
          <a:xfrm flipH="false" flipV="false" rot="-9088373">
            <a:off x="11992210" y="1055176"/>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9088373">
            <a:off x="-4559317" y="-389771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4">
              <a:alphaModFix amt="65999"/>
            </a:blip>
            <a:stretch>
              <a:fillRect l="0" t="0" r="0" b="0"/>
            </a:stretch>
          </a:blipFill>
        </p:spPr>
      </p:sp>
      <p:sp>
        <p:nvSpPr>
          <p:cNvPr name="Freeform 5" id="5"/>
          <p:cNvSpPr/>
          <p:nvPr/>
        </p:nvSpPr>
        <p:spPr>
          <a:xfrm flipH="false" flipV="false" rot="0">
            <a:off x="-545450" y="4002034"/>
            <a:ext cx="19042315" cy="4022689"/>
          </a:xfrm>
          <a:custGeom>
            <a:avLst/>
            <a:gdLst/>
            <a:ahLst/>
            <a:cxnLst/>
            <a:rect r="r" b="b" t="t" l="l"/>
            <a:pathLst>
              <a:path h="4022689" w="19042315">
                <a:moveTo>
                  <a:pt x="0" y="0"/>
                </a:moveTo>
                <a:lnTo>
                  <a:pt x="19042315" y="0"/>
                </a:lnTo>
                <a:lnTo>
                  <a:pt x="19042315" y="4022689"/>
                </a:lnTo>
                <a:lnTo>
                  <a:pt x="0" y="4022689"/>
                </a:lnTo>
                <a:lnTo>
                  <a:pt x="0" y="0"/>
                </a:lnTo>
                <a:close/>
              </a:path>
            </a:pathLst>
          </a:custGeom>
          <a:blipFill>
            <a:blip r:embed="rId5">
              <a:alphaModFix amt="72000"/>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3555705" y="4644901"/>
            <a:ext cx="14163255" cy="2411947"/>
          </a:xfrm>
          <a:prstGeom prst="rect">
            <a:avLst/>
          </a:prstGeom>
        </p:spPr>
        <p:txBody>
          <a:bodyPr anchor="t" rtlCol="false" tIns="0" lIns="0" bIns="0" rIns="0">
            <a:spAutoFit/>
          </a:bodyPr>
          <a:lstStyle/>
          <a:p>
            <a:pPr algn="l">
              <a:lnSpc>
                <a:spcPts val="8333"/>
              </a:lnSpc>
            </a:pPr>
            <a:r>
              <a:rPr lang="en-US" sz="8333" spc="-333">
                <a:solidFill>
                  <a:srgbClr val="FDFF0E"/>
                </a:solidFill>
                <a:latin typeface="Agrandir"/>
                <a:ea typeface="Agrandir"/>
                <a:cs typeface="Agrandir"/>
                <a:sym typeface="Agrandir"/>
              </a:rPr>
              <a:t>M1 Basic MAB - Book Three: To Serve &amp; Support</a:t>
            </a:r>
          </a:p>
        </p:txBody>
      </p:sp>
      <p:sp>
        <p:nvSpPr>
          <p:cNvPr name="TextBox 7" id="7"/>
          <p:cNvSpPr txBox="true"/>
          <p:nvPr/>
        </p:nvSpPr>
        <p:spPr>
          <a:xfrm rot="0">
            <a:off x="2479928" y="2619968"/>
            <a:ext cx="12991559" cy="1360353"/>
          </a:xfrm>
          <a:prstGeom prst="rect">
            <a:avLst/>
          </a:prstGeom>
        </p:spPr>
        <p:txBody>
          <a:bodyPr anchor="t" rtlCol="false" tIns="0" lIns="0" bIns="0" rIns="0">
            <a:spAutoFit/>
          </a:bodyPr>
          <a:lstStyle/>
          <a:p>
            <a:pPr algn="ctr">
              <a:lnSpc>
                <a:spcPts val="5344"/>
              </a:lnSpc>
            </a:pPr>
            <a:r>
              <a:rPr lang="en-US" sz="3817" spc="-152">
                <a:solidFill>
                  <a:srgbClr val="F6F6F6"/>
                </a:solidFill>
                <a:latin typeface="Poppins"/>
                <a:ea typeface="Poppins"/>
                <a:cs typeface="Poppins"/>
                <a:sym typeface="Poppins"/>
              </a:rPr>
              <a:t>Management of Assaultive Behavior (MAB) </a:t>
            </a:r>
          </a:p>
          <a:p>
            <a:pPr algn="ctr">
              <a:lnSpc>
                <a:spcPts val="5344"/>
              </a:lnSpc>
            </a:pPr>
            <a:r>
              <a:rPr lang="en-US" sz="3817" spc="-152">
                <a:solidFill>
                  <a:srgbClr val="F6F6F6"/>
                </a:solidFill>
                <a:latin typeface="Poppins"/>
                <a:ea typeface="Poppins"/>
                <a:cs typeface="Poppins"/>
                <a:sym typeface="Poppins"/>
              </a:rPr>
              <a:t>Workplace Violence Prevention Course...</a:t>
            </a:r>
          </a:p>
        </p:txBody>
      </p:sp>
      <p:grpSp>
        <p:nvGrpSpPr>
          <p:cNvPr name="Group 8" id="8"/>
          <p:cNvGrpSpPr/>
          <p:nvPr/>
        </p:nvGrpSpPr>
        <p:grpSpPr>
          <a:xfrm rot="0">
            <a:off x="7432657" y="8248561"/>
            <a:ext cx="3086100" cy="720832"/>
            <a:chOff x="0" y="0"/>
            <a:chExt cx="4114800" cy="961110"/>
          </a:xfrm>
        </p:grpSpPr>
        <p:grpSp>
          <p:nvGrpSpPr>
            <p:cNvPr name="Group 9" id="9"/>
            <p:cNvGrpSpPr/>
            <p:nvPr/>
          </p:nvGrpSpPr>
          <p:grpSpPr>
            <a:xfrm rot="0">
              <a:off x="0" y="0"/>
              <a:ext cx="4114800" cy="961110"/>
              <a:chOff x="0" y="0"/>
              <a:chExt cx="812800" cy="189849"/>
            </a:xfrm>
          </p:grpSpPr>
          <p:sp>
            <p:nvSpPr>
              <p:cNvPr name="Freeform 10" id="10"/>
              <p:cNvSpPr/>
              <p:nvPr/>
            </p:nvSpPr>
            <p:spPr>
              <a:xfrm flipH="false" flipV="false" rot="0">
                <a:off x="0" y="0"/>
                <a:ext cx="812800" cy="189849"/>
              </a:xfrm>
              <a:custGeom>
                <a:avLst/>
                <a:gdLst/>
                <a:ahLst/>
                <a:cxnLst/>
                <a:rect r="r" b="b" t="t" l="l"/>
                <a:pathLst>
                  <a:path h="189849" w="812800">
                    <a:moveTo>
                      <a:pt x="94924" y="0"/>
                    </a:moveTo>
                    <a:lnTo>
                      <a:pt x="717876" y="0"/>
                    </a:lnTo>
                    <a:cubicBezTo>
                      <a:pt x="743051" y="0"/>
                      <a:pt x="767195" y="10001"/>
                      <a:pt x="784997" y="27803"/>
                    </a:cubicBezTo>
                    <a:cubicBezTo>
                      <a:pt x="802799" y="45605"/>
                      <a:pt x="812800" y="69749"/>
                      <a:pt x="812800" y="94924"/>
                    </a:cubicBezTo>
                    <a:lnTo>
                      <a:pt x="812800" y="94924"/>
                    </a:lnTo>
                    <a:cubicBezTo>
                      <a:pt x="812800" y="120100"/>
                      <a:pt x="802799" y="144244"/>
                      <a:pt x="784997" y="162046"/>
                    </a:cubicBezTo>
                    <a:cubicBezTo>
                      <a:pt x="767195" y="179848"/>
                      <a:pt x="743051" y="189849"/>
                      <a:pt x="717876" y="189849"/>
                    </a:cubicBezTo>
                    <a:lnTo>
                      <a:pt x="94924" y="189849"/>
                    </a:lnTo>
                    <a:cubicBezTo>
                      <a:pt x="69749" y="189849"/>
                      <a:pt x="45605" y="179848"/>
                      <a:pt x="27803" y="162046"/>
                    </a:cubicBezTo>
                    <a:cubicBezTo>
                      <a:pt x="10001" y="144244"/>
                      <a:pt x="0" y="120100"/>
                      <a:pt x="0" y="94924"/>
                    </a:cubicBezTo>
                    <a:lnTo>
                      <a:pt x="0" y="94924"/>
                    </a:lnTo>
                    <a:cubicBezTo>
                      <a:pt x="0" y="69749"/>
                      <a:pt x="10001" y="45605"/>
                      <a:pt x="27803" y="27803"/>
                    </a:cubicBezTo>
                    <a:cubicBezTo>
                      <a:pt x="45605" y="10001"/>
                      <a:pt x="69749" y="0"/>
                      <a:pt x="94924" y="0"/>
                    </a:cubicBezTo>
                    <a:close/>
                  </a:path>
                </a:pathLst>
              </a:custGeom>
              <a:solidFill>
                <a:srgbClr val="000000">
                  <a:alpha val="0"/>
                </a:srgbClr>
              </a:solidFill>
              <a:ln w="19050" cap="rnd">
                <a:solidFill>
                  <a:srgbClr val="FDFF0E"/>
                </a:solidFill>
                <a:prstDash val="solid"/>
                <a:round/>
              </a:ln>
            </p:spPr>
          </p:sp>
          <p:sp>
            <p:nvSpPr>
              <p:cNvPr name="TextBox 11" id="11"/>
              <p:cNvSpPr txBox="true"/>
              <p:nvPr/>
            </p:nvSpPr>
            <p:spPr>
              <a:xfrm>
                <a:off x="0" y="-38100"/>
                <a:ext cx="812800" cy="227949"/>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3482059" y="379124"/>
              <a:ext cx="328805" cy="256879"/>
            </a:xfrm>
            <a:custGeom>
              <a:avLst/>
              <a:gdLst/>
              <a:ahLst/>
              <a:cxnLst/>
              <a:rect r="r" b="b" t="t" l="l"/>
              <a:pathLst>
                <a:path h="256879" w="328805">
                  <a:moveTo>
                    <a:pt x="0" y="0"/>
                  </a:moveTo>
                  <a:lnTo>
                    <a:pt x="328806" y="0"/>
                  </a:lnTo>
                  <a:lnTo>
                    <a:pt x="328806" y="256879"/>
                  </a:lnTo>
                  <a:lnTo>
                    <a:pt x="0" y="25687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3" id="13"/>
            <p:cNvSpPr txBox="true"/>
            <p:nvPr/>
          </p:nvSpPr>
          <p:spPr>
            <a:xfrm rot="0">
              <a:off x="493086" y="260337"/>
              <a:ext cx="2678101" cy="437303"/>
            </a:xfrm>
            <a:prstGeom prst="rect">
              <a:avLst/>
            </a:prstGeom>
          </p:spPr>
          <p:txBody>
            <a:bodyPr anchor="t" rtlCol="false" tIns="0" lIns="0" bIns="0" rIns="0">
              <a:spAutoFit/>
            </a:bodyPr>
            <a:lstStyle/>
            <a:p>
              <a:pPr algn="ctr">
                <a:lnSpc>
                  <a:spcPts val="2659"/>
                </a:lnSpc>
              </a:pPr>
              <a:r>
                <a:rPr lang="en-US" b="true" sz="1899" spc="245">
                  <a:solidFill>
                    <a:srgbClr val="FDFF0E"/>
                  </a:solidFill>
                  <a:latin typeface="Poppins Bold"/>
                  <a:ea typeface="Poppins Bold"/>
                  <a:cs typeface="Poppins Bold"/>
                  <a:sym typeface="Poppins Bold"/>
                </a:rPr>
                <a:t>GET STARTED</a:t>
              </a:r>
            </a:p>
          </p:txBody>
        </p:sp>
      </p:grpSp>
      <p:sp>
        <p:nvSpPr>
          <p:cNvPr name="TextBox 14" id="14"/>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grpSp>
        <p:nvGrpSpPr>
          <p:cNvPr name="Group 15" id="15"/>
          <p:cNvGrpSpPr/>
          <p:nvPr/>
        </p:nvGrpSpPr>
        <p:grpSpPr>
          <a:xfrm rot="0">
            <a:off x="1255675" y="4344858"/>
            <a:ext cx="2093961" cy="2522845"/>
            <a:chOff x="0" y="0"/>
            <a:chExt cx="2791948" cy="3363793"/>
          </a:xfrm>
        </p:grpSpPr>
        <p:sp>
          <p:nvSpPr>
            <p:cNvPr name="Freeform 16" id="16"/>
            <p:cNvSpPr/>
            <p:nvPr/>
          </p:nvSpPr>
          <p:spPr>
            <a:xfrm flipH="false" flipV="false" rot="0">
              <a:off x="0" y="0"/>
              <a:ext cx="2791948" cy="3363793"/>
            </a:xfrm>
            <a:custGeom>
              <a:avLst/>
              <a:gdLst/>
              <a:ahLst/>
              <a:cxnLst/>
              <a:rect r="r" b="b" t="t" l="l"/>
              <a:pathLst>
                <a:path h="3363793" w="2791948">
                  <a:moveTo>
                    <a:pt x="0" y="0"/>
                  </a:moveTo>
                  <a:lnTo>
                    <a:pt x="2791948" y="0"/>
                  </a:lnTo>
                  <a:lnTo>
                    <a:pt x="2791948" y="3363793"/>
                  </a:lnTo>
                  <a:lnTo>
                    <a:pt x="0" y="3363793"/>
                  </a:lnTo>
                  <a:lnTo>
                    <a:pt x="0" y="0"/>
                  </a:lnTo>
                  <a:close/>
                </a:path>
              </a:pathLst>
            </a:custGeom>
            <a:blipFill>
              <a:blip r:embed="rId9"/>
              <a:stretch>
                <a:fillRect l="0" t="0" r="0" b="0"/>
              </a:stretch>
            </a:blipFill>
          </p:spPr>
        </p:sp>
        <p:sp>
          <p:nvSpPr>
            <p:cNvPr name="Freeform 17" id="17"/>
            <p:cNvSpPr/>
            <p:nvPr/>
          </p:nvSpPr>
          <p:spPr>
            <a:xfrm flipH="false" flipV="false" rot="0">
              <a:off x="679590" y="631360"/>
              <a:ext cx="1531336" cy="1884195"/>
            </a:xfrm>
            <a:custGeom>
              <a:avLst/>
              <a:gdLst/>
              <a:ahLst/>
              <a:cxnLst/>
              <a:rect r="r" b="b" t="t" l="l"/>
              <a:pathLst>
                <a:path h="1884195" w="1531336">
                  <a:moveTo>
                    <a:pt x="0" y="0"/>
                  </a:moveTo>
                  <a:lnTo>
                    <a:pt x="1531336" y="0"/>
                  </a:lnTo>
                  <a:lnTo>
                    <a:pt x="1531336" y="1884195"/>
                  </a:lnTo>
                  <a:lnTo>
                    <a:pt x="0" y="188419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pic>
        <p:nvPicPr>
          <p:cNvPr name="Picture 18" id="18"/>
          <p:cNvPicPr>
            <a:picLocks noChangeAspect="true"/>
          </p:cNvPicPr>
          <p:nvPr/>
        </p:nvPicPr>
        <p:blipFill>
          <a:blip r:embed="rId12"/>
          <a:srcRect l="0" t="0" r="0" b="0"/>
          <a:stretch>
            <a:fillRect/>
          </a:stretch>
        </p:blipFill>
        <p:spPr>
          <a:xfrm flipH="false" flipV="false" rot="0">
            <a:off x="16765513" y="9372401"/>
            <a:ext cx="278501" cy="278501"/>
          </a:xfrm>
          <a:prstGeom prst="rect">
            <a:avLst/>
          </a:prstGeom>
        </p:spPr>
      </p:pic>
      <p:pic>
        <p:nvPicPr>
          <p:cNvPr name="Picture 19" id="19"/>
          <p:cNvPicPr>
            <a:picLocks noChangeAspect="true"/>
          </p:cNvPicPr>
          <p:nvPr/>
        </p:nvPicPr>
        <p:blipFill>
          <a:blip r:embed="rId12"/>
          <a:srcRect l="0" t="0" r="0" b="0"/>
          <a:stretch>
            <a:fillRect/>
          </a:stretch>
        </p:blipFill>
        <p:spPr>
          <a:xfrm flipH="false" flipV="false" rot="0">
            <a:off x="17167196" y="9372401"/>
            <a:ext cx="278501" cy="278501"/>
          </a:xfrm>
          <a:prstGeom prst="rect">
            <a:avLst/>
          </a:prstGeom>
        </p:spPr>
      </p:pic>
      <p:pic>
        <p:nvPicPr>
          <p:cNvPr name="Picture 20" id="20"/>
          <p:cNvPicPr>
            <a:picLocks noChangeAspect="true"/>
          </p:cNvPicPr>
          <p:nvPr/>
        </p:nvPicPr>
        <p:blipFill>
          <a:blip r:embed="rId12"/>
          <a:srcRect l="0" t="0" r="0" b="0"/>
          <a:stretch>
            <a:fillRect/>
          </a:stretch>
        </p:blipFill>
        <p:spPr>
          <a:xfrm flipH="false" flipV="false" rot="0">
            <a:off x="16354364" y="9372401"/>
            <a:ext cx="278501" cy="278501"/>
          </a:xfrm>
          <a:prstGeom prst="rect">
            <a:avLst/>
          </a:prstGeom>
        </p:spPr>
      </p:pic>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4265936" y="2789082"/>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1681977" y="-6625880"/>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2">
              <a:alphaModFix amt="65999"/>
            </a:blip>
            <a:stretch>
              <a:fillRect l="0" t="0" r="0" b="0"/>
            </a:stretch>
          </a:blipFill>
        </p:spPr>
      </p:sp>
      <p:sp>
        <p:nvSpPr>
          <p:cNvPr name="TextBox 4" id="4"/>
          <p:cNvSpPr txBox="true"/>
          <p:nvPr/>
        </p:nvSpPr>
        <p:spPr>
          <a:xfrm rot="0">
            <a:off x="5302020" y="2403187"/>
            <a:ext cx="17843728" cy="967106"/>
          </a:xfrm>
          <a:prstGeom prst="rect">
            <a:avLst/>
          </a:prstGeom>
        </p:spPr>
        <p:txBody>
          <a:bodyPr anchor="t" rtlCol="false" tIns="0" lIns="0" bIns="0" rIns="0">
            <a:spAutoFit/>
          </a:bodyPr>
          <a:lstStyle/>
          <a:p>
            <a:pPr algn="l">
              <a:lnSpc>
                <a:spcPts val="7069"/>
              </a:lnSpc>
            </a:pPr>
            <a:r>
              <a:rPr lang="en-US" sz="5049" b="true">
                <a:solidFill>
                  <a:srgbClr val="36FF00"/>
                </a:solidFill>
                <a:latin typeface="Arial MT Pro Bold"/>
                <a:ea typeface="Arial MT Pro Bold"/>
                <a:cs typeface="Arial MT Pro Bold"/>
                <a:sym typeface="Arial MT Pro Bold"/>
              </a:rPr>
              <a:t>The Choice to Respond...</a:t>
            </a:r>
          </a:p>
        </p:txBody>
      </p:sp>
      <p:sp>
        <p:nvSpPr>
          <p:cNvPr name="TextBox 5" id="5"/>
          <p:cNvSpPr txBox="true"/>
          <p:nvPr/>
        </p:nvSpPr>
        <p:spPr>
          <a:xfrm rot="0">
            <a:off x="3038834" y="3745719"/>
            <a:ext cx="11943299" cy="1401826"/>
          </a:xfrm>
          <a:prstGeom prst="rect">
            <a:avLst/>
          </a:prstGeom>
        </p:spPr>
        <p:txBody>
          <a:bodyPr anchor="t" rtlCol="false" tIns="0" lIns="0" bIns="0" rIns="0">
            <a:spAutoFit/>
          </a:bodyPr>
          <a:lstStyle/>
          <a:p>
            <a:pPr algn="ctr">
              <a:lnSpc>
                <a:spcPts val="5191"/>
              </a:lnSpc>
              <a:spcBef>
                <a:spcPct val="0"/>
              </a:spcBef>
            </a:pPr>
            <a:r>
              <a:rPr lang="en-US" sz="4399">
                <a:solidFill>
                  <a:srgbClr val="FFFFFF"/>
                </a:solidFill>
                <a:latin typeface="Arial MT Pro"/>
                <a:ea typeface="Arial MT Pro"/>
                <a:cs typeface="Arial MT Pro"/>
                <a:sym typeface="Arial MT Pro"/>
              </a:rPr>
              <a:t>“A mandate</a:t>
            </a:r>
            <a:r>
              <a:rPr lang="en-US" sz="4399">
                <a:solidFill>
                  <a:srgbClr val="FFFFFF"/>
                </a:solidFill>
                <a:latin typeface="Arial MT Pro"/>
                <a:ea typeface="Arial MT Pro"/>
                <a:cs typeface="Arial MT Pro"/>
                <a:sym typeface="Arial MT Pro"/>
              </a:rPr>
              <a:t> is what you are required to do; your modality (MAB) is how you</a:t>
            </a:r>
            <a:r>
              <a:rPr lang="en-US" sz="4399">
                <a:solidFill>
                  <a:srgbClr val="FFFFFF"/>
                </a:solidFill>
                <a:latin typeface="Arial MT Pro"/>
                <a:ea typeface="Arial MT Pro"/>
                <a:cs typeface="Arial MT Pro"/>
                <a:sym typeface="Arial MT Pro"/>
              </a:rPr>
              <a:t> </a:t>
            </a:r>
            <a:r>
              <a:rPr lang="en-US" sz="4399">
                <a:solidFill>
                  <a:srgbClr val="FFFFFF"/>
                </a:solidFill>
                <a:latin typeface="Arial MT Pro"/>
                <a:ea typeface="Arial MT Pro"/>
                <a:cs typeface="Arial MT Pro"/>
                <a:sym typeface="Arial MT Pro"/>
              </a:rPr>
              <a:t>do</a:t>
            </a:r>
            <a:r>
              <a:rPr lang="en-US" sz="4399">
                <a:solidFill>
                  <a:srgbClr val="FFFFFF"/>
                </a:solidFill>
                <a:latin typeface="Arial MT Pro"/>
                <a:ea typeface="Arial MT Pro"/>
                <a:cs typeface="Arial MT Pro"/>
                <a:sym typeface="Arial MT Pro"/>
              </a:rPr>
              <a:t> i</a:t>
            </a:r>
            <a:r>
              <a:rPr lang="en-US" sz="4399">
                <a:solidFill>
                  <a:srgbClr val="FFFFFF"/>
                </a:solidFill>
                <a:latin typeface="Arial MT Pro"/>
                <a:ea typeface="Arial MT Pro"/>
                <a:cs typeface="Arial MT Pro"/>
                <a:sym typeface="Arial MT Pro"/>
              </a:rPr>
              <a:t>t.”</a:t>
            </a:r>
          </a:p>
        </p:txBody>
      </p:sp>
      <p:sp>
        <p:nvSpPr>
          <p:cNvPr name="TextBox 6" id="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7" id="7"/>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4695123"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Defining Negotiation...</a:t>
            </a:r>
          </a:p>
        </p:txBody>
      </p:sp>
      <p:sp>
        <p:nvSpPr>
          <p:cNvPr name="TextBox 6" id="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7" id="7"/>
          <p:cNvSpPr txBox="true"/>
          <p:nvPr/>
        </p:nvSpPr>
        <p:spPr>
          <a:xfrm rot="0">
            <a:off x="10613828" y="2208954"/>
            <a:ext cx="7220113" cy="3523884"/>
          </a:xfrm>
          <a:prstGeom prst="rect">
            <a:avLst/>
          </a:prstGeom>
        </p:spPr>
        <p:txBody>
          <a:bodyPr anchor="t" rtlCol="false" tIns="0" lIns="0" bIns="0" rIns="0">
            <a:spAutoFit/>
          </a:bodyPr>
          <a:lstStyle/>
          <a:p>
            <a:pPr algn="l">
              <a:lnSpc>
                <a:spcPts val="3937"/>
              </a:lnSpc>
            </a:pPr>
            <a:r>
              <a:rPr lang="en-US" sz="3028">
                <a:solidFill>
                  <a:srgbClr val="FFFFFF"/>
                </a:solidFill>
                <a:latin typeface="Arial MT Pro"/>
                <a:ea typeface="Arial MT Pro"/>
                <a:cs typeface="Arial MT Pro"/>
                <a:sym typeface="Arial MT Pro"/>
              </a:rPr>
              <a:t>N</a:t>
            </a:r>
            <a:r>
              <a:rPr lang="en-US" sz="3028">
                <a:solidFill>
                  <a:srgbClr val="FFFFFF"/>
                </a:solidFill>
                <a:latin typeface="Arial MT Pro"/>
                <a:ea typeface="Arial MT Pro"/>
                <a:cs typeface="Arial MT Pro"/>
                <a:sym typeface="Arial MT Pro"/>
              </a:rPr>
              <a:t>egotiation - Negotiation is part logic, part empathy, and part strategy. In Negotiation, you’re dealing with a whirlwind of impulses, curiosity, and boundary-testing. But yes, even in crisis you can negotiate… if you redefine what negotiation means....</a:t>
            </a:r>
          </a:p>
        </p:txBody>
      </p:sp>
      <p:sp>
        <p:nvSpPr>
          <p:cNvPr name="Freeform 8" id="8"/>
          <p:cNvSpPr/>
          <p:nvPr/>
        </p:nvSpPr>
        <p:spPr>
          <a:xfrm flipH="false" flipV="false" rot="0">
            <a:off x="764771" y="2304204"/>
            <a:ext cx="9570601" cy="5395426"/>
          </a:xfrm>
          <a:custGeom>
            <a:avLst/>
            <a:gdLst/>
            <a:ahLst/>
            <a:cxnLst/>
            <a:rect r="r" b="b" t="t" l="l"/>
            <a:pathLst>
              <a:path h="5395426" w="9570601">
                <a:moveTo>
                  <a:pt x="0" y="0"/>
                </a:moveTo>
                <a:lnTo>
                  <a:pt x="9570601" y="0"/>
                </a:lnTo>
                <a:lnTo>
                  <a:pt x="9570601" y="5395426"/>
                </a:lnTo>
                <a:lnTo>
                  <a:pt x="0" y="5395426"/>
                </a:lnTo>
                <a:lnTo>
                  <a:pt x="0" y="0"/>
                </a:lnTo>
                <a:close/>
              </a:path>
            </a:pathLst>
          </a:custGeom>
          <a:blipFill>
            <a:blip r:embed="rId4"/>
            <a:stretch>
              <a:fillRect l="0" t="0" r="0" b="0"/>
            </a:stretch>
          </a:blipFill>
        </p:spPr>
      </p:sp>
    </p:spTree>
  </p:cSld>
  <p:clrMapOvr>
    <a:masterClrMapping/>
  </p:clrMapOvr>
  <p:transition spd="fast">
    <p:circle/>
  </p:transition>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59902" y="1664880"/>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2">
              <a:alphaModFix amt="55000"/>
            </a:blip>
            <a:stretch>
              <a:fillRect l="0" t="0" r="0" b="0"/>
            </a:stretch>
          </a:blipFill>
        </p:spPr>
      </p:sp>
      <p:grpSp>
        <p:nvGrpSpPr>
          <p:cNvPr name="Group 3" id="3"/>
          <p:cNvGrpSpPr/>
          <p:nvPr/>
        </p:nvGrpSpPr>
        <p:grpSpPr>
          <a:xfrm rot="0">
            <a:off x="978645" y="2087571"/>
            <a:ext cx="16280655" cy="2647425"/>
            <a:chOff x="0" y="0"/>
            <a:chExt cx="2620892" cy="426188"/>
          </a:xfrm>
        </p:grpSpPr>
        <p:sp>
          <p:nvSpPr>
            <p:cNvPr name="Freeform 4" id="4"/>
            <p:cNvSpPr/>
            <p:nvPr/>
          </p:nvSpPr>
          <p:spPr>
            <a:xfrm flipH="false" flipV="false" rot="0">
              <a:off x="0" y="0"/>
              <a:ext cx="2620892" cy="426188"/>
            </a:xfrm>
            <a:custGeom>
              <a:avLst/>
              <a:gdLst/>
              <a:ahLst/>
              <a:cxnLst/>
              <a:rect r="r" b="b" t="t" l="l"/>
              <a:pathLst>
                <a:path h="426188" w="2620892">
                  <a:moveTo>
                    <a:pt x="11413" y="0"/>
                  </a:moveTo>
                  <a:lnTo>
                    <a:pt x="2609479" y="0"/>
                  </a:lnTo>
                  <a:cubicBezTo>
                    <a:pt x="2612506" y="0"/>
                    <a:pt x="2615409" y="1202"/>
                    <a:pt x="2617550" y="3343"/>
                  </a:cubicBezTo>
                  <a:cubicBezTo>
                    <a:pt x="2619690" y="5483"/>
                    <a:pt x="2620892" y="8386"/>
                    <a:pt x="2620892" y="11413"/>
                  </a:cubicBezTo>
                  <a:lnTo>
                    <a:pt x="2620892" y="414775"/>
                  </a:lnTo>
                  <a:cubicBezTo>
                    <a:pt x="2620892" y="421078"/>
                    <a:pt x="2615783" y="426188"/>
                    <a:pt x="2609479" y="426188"/>
                  </a:cubicBezTo>
                  <a:lnTo>
                    <a:pt x="11413" y="426188"/>
                  </a:lnTo>
                  <a:cubicBezTo>
                    <a:pt x="8386" y="426188"/>
                    <a:pt x="5483" y="424985"/>
                    <a:pt x="3343" y="422845"/>
                  </a:cubicBezTo>
                  <a:cubicBezTo>
                    <a:pt x="1202" y="420705"/>
                    <a:pt x="0" y="417802"/>
                    <a:pt x="0" y="414775"/>
                  </a:cubicBezTo>
                  <a:lnTo>
                    <a:pt x="0" y="11413"/>
                  </a:lnTo>
                  <a:cubicBezTo>
                    <a:pt x="0" y="8386"/>
                    <a:pt x="1202" y="5483"/>
                    <a:pt x="3343" y="3343"/>
                  </a:cubicBezTo>
                  <a:cubicBezTo>
                    <a:pt x="5483" y="1202"/>
                    <a:pt x="8386" y="0"/>
                    <a:pt x="11413" y="0"/>
                  </a:cubicBezTo>
                  <a:close/>
                </a:path>
              </a:pathLst>
            </a:custGeom>
            <a:solidFill>
              <a:srgbClr val="FFFFFF"/>
            </a:solidFill>
            <a:ln w="9525" cap="rnd">
              <a:solidFill>
                <a:srgbClr val="000000"/>
              </a:solidFill>
              <a:prstDash val="solid"/>
              <a:round/>
            </a:ln>
          </p:spPr>
        </p:sp>
        <p:sp>
          <p:nvSpPr>
            <p:cNvPr name="TextBox 5" id="5"/>
            <p:cNvSpPr txBox="true"/>
            <p:nvPr/>
          </p:nvSpPr>
          <p:spPr>
            <a:xfrm>
              <a:off x="0" y="-38100"/>
              <a:ext cx="2620892" cy="464288"/>
            </a:xfrm>
            <a:prstGeom prst="rect">
              <a:avLst/>
            </a:prstGeom>
          </p:spPr>
          <p:txBody>
            <a:bodyPr anchor="ctr" rtlCol="false" tIns="50800" lIns="50800" bIns="50800" rIns="50800"/>
            <a:lstStyle/>
            <a:p>
              <a:pPr algn="ctr">
                <a:lnSpc>
                  <a:spcPts val="2378"/>
                </a:lnSpc>
              </a:pPr>
            </a:p>
          </p:txBody>
        </p:sp>
      </p:grpSp>
      <p:sp>
        <p:nvSpPr>
          <p:cNvPr name="Freeform 6" id="6"/>
          <p:cNvSpPr/>
          <p:nvPr/>
        </p:nvSpPr>
        <p:spPr>
          <a:xfrm flipH="false" flipV="false" rot="0">
            <a:off x="678544" y="573257"/>
            <a:ext cx="1219494" cy="1055370"/>
          </a:xfrm>
          <a:custGeom>
            <a:avLst/>
            <a:gdLst/>
            <a:ahLst/>
            <a:cxnLst/>
            <a:rect r="r" b="b" t="t" l="l"/>
            <a:pathLst>
              <a:path h="1055370" w="1219494">
                <a:moveTo>
                  <a:pt x="0" y="0"/>
                </a:moveTo>
                <a:lnTo>
                  <a:pt x="1219494" y="0"/>
                </a:lnTo>
                <a:lnTo>
                  <a:pt x="1219494" y="1055370"/>
                </a:lnTo>
                <a:lnTo>
                  <a:pt x="0" y="1055370"/>
                </a:lnTo>
                <a:lnTo>
                  <a:pt x="0" y="0"/>
                </a:lnTo>
                <a:close/>
              </a:path>
            </a:pathLst>
          </a:custGeom>
          <a:blipFill>
            <a:blip r:embed="rId3"/>
            <a:stretch>
              <a:fillRect l="0" t="0" r="0" b="0"/>
            </a:stretch>
          </a:blipFill>
        </p:spPr>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8" id="8"/>
          <p:cNvSpPr txBox="true"/>
          <p:nvPr/>
        </p:nvSpPr>
        <p:spPr>
          <a:xfrm rot="0">
            <a:off x="2863861" y="2326250"/>
            <a:ext cx="13782147" cy="525632"/>
          </a:xfrm>
          <a:prstGeom prst="rect">
            <a:avLst/>
          </a:prstGeom>
        </p:spPr>
        <p:txBody>
          <a:bodyPr anchor="t" rtlCol="false" tIns="0" lIns="0" bIns="0" rIns="0">
            <a:spAutoFit/>
          </a:bodyPr>
          <a:lstStyle/>
          <a:p>
            <a:pPr algn="l">
              <a:lnSpc>
                <a:spcPts val="3720"/>
              </a:lnSpc>
            </a:pPr>
            <a:r>
              <a:rPr lang="en-US" sz="2861" b="true">
                <a:solidFill>
                  <a:srgbClr val="040606"/>
                </a:solidFill>
                <a:latin typeface="Arial MT Pro Bold"/>
                <a:ea typeface="Arial MT Pro Bold"/>
                <a:cs typeface="Arial MT Pro Bold"/>
                <a:sym typeface="Arial MT Pro Bold"/>
              </a:rPr>
              <a:t>Try to understand as much about the Individual or Situation you are faced with:</a:t>
            </a:r>
          </a:p>
        </p:txBody>
      </p:sp>
      <p:sp>
        <p:nvSpPr>
          <p:cNvPr name="TextBox 9" id="9"/>
          <p:cNvSpPr txBox="true"/>
          <p:nvPr/>
        </p:nvSpPr>
        <p:spPr>
          <a:xfrm rot="0">
            <a:off x="1898038" y="568651"/>
            <a:ext cx="14622608" cy="1166495"/>
          </a:xfrm>
          <a:prstGeom prst="rect">
            <a:avLst/>
          </a:prstGeom>
        </p:spPr>
        <p:txBody>
          <a:bodyPr anchor="t" rtlCol="false" tIns="0" lIns="0" bIns="0" rIns="0">
            <a:spAutoFit/>
          </a:bodyPr>
          <a:lstStyle/>
          <a:p>
            <a:pPr algn="l">
              <a:lnSpc>
                <a:spcPts val="4420"/>
              </a:lnSpc>
            </a:pPr>
            <a:r>
              <a:rPr lang="en-US" sz="3400" b="true">
                <a:solidFill>
                  <a:srgbClr val="FFFFFF"/>
                </a:solidFill>
                <a:latin typeface="Arial MT Pro Bold"/>
                <a:ea typeface="Arial MT Pro Bold"/>
                <a:cs typeface="Arial MT Pro Bold"/>
                <a:sym typeface="Arial MT Pro Bold"/>
              </a:rPr>
              <a:t>The 3 Dynamics of Beginning a Negotiation help identify the path and set measurements for conflict resolution.</a:t>
            </a:r>
          </a:p>
        </p:txBody>
      </p:sp>
      <p:grpSp>
        <p:nvGrpSpPr>
          <p:cNvPr name="Group 10" id="10"/>
          <p:cNvGrpSpPr/>
          <p:nvPr/>
        </p:nvGrpSpPr>
        <p:grpSpPr>
          <a:xfrm rot="0">
            <a:off x="978645" y="4925496"/>
            <a:ext cx="16230600" cy="2195696"/>
            <a:chOff x="0" y="0"/>
            <a:chExt cx="2612834" cy="353468"/>
          </a:xfrm>
        </p:grpSpPr>
        <p:sp>
          <p:nvSpPr>
            <p:cNvPr name="Freeform 11" id="11"/>
            <p:cNvSpPr/>
            <p:nvPr/>
          </p:nvSpPr>
          <p:spPr>
            <a:xfrm flipH="false" flipV="false" rot="0">
              <a:off x="0" y="0"/>
              <a:ext cx="2612834" cy="353468"/>
            </a:xfrm>
            <a:custGeom>
              <a:avLst/>
              <a:gdLst/>
              <a:ahLst/>
              <a:cxnLst/>
              <a:rect r="r" b="b" t="t" l="l"/>
              <a:pathLst>
                <a:path h="353468" w="2612834">
                  <a:moveTo>
                    <a:pt x="11448" y="0"/>
                  </a:moveTo>
                  <a:lnTo>
                    <a:pt x="2601386" y="0"/>
                  </a:lnTo>
                  <a:cubicBezTo>
                    <a:pt x="2607709" y="0"/>
                    <a:pt x="2612834" y="5125"/>
                    <a:pt x="2612834" y="11448"/>
                  </a:cubicBezTo>
                  <a:lnTo>
                    <a:pt x="2612834" y="342020"/>
                  </a:lnTo>
                  <a:cubicBezTo>
                    <a:pt x="2612834" y="345056"/>
                    <a:pt x="2611628" y="347968"/>
                    <a:pt x="2609481" y="350115"/>
                  </a:cubicBezTo>
                  <a:cubicBezTo>
                    <a:pt x="2607334" y="352261"/>
                    <a:pt x="2604423" y="353468"/>
                    <a:pt x="2601386" y="353468"/>
                  </a:cubicBezTo>
                  <a:lnTo>
                    <a:pt x="11448" y="353468"/>
                  </a:lnTo>
                  <a:cubicBezTo>
                    <a:pt x="8412" y="353468"/>
                    <a:pt x="5500" y="352261"/>
                    <a:pt x="3353" y="350115"/>
                  </a:cubicBezTo>
                  <a:cubicBezTo>
                    <a:pt x="1206" y="347968"/>
                    <a:pt x="0" y="345056"/>
                    <a:pt x="0" y="342020"/>
                  </a:cubicBezTo>
                  <a:lnTo>
                    <a:pt x="0" y="11448"/>
                  </a:lnTo>
                  <a:cubicBezTo>
                    <a:pt x="0" y="8412"/>
                    <a:pt x="1206" y="5500"/>
                    <a:pt x="3353" y="3353"/>
                  </a:cubicBezTo>
                  <a:cubicBezTo>
                    <a:pt x="5500" y="1206"/>
                    <a:pt x="8412" y="0"/>
                    <a:pt x="11448" y="0"/>
                  </a:cubicBezTo>
                  <a:close/>
                </a:path>
              </a:pathLst>
            </a:custGeom>
            <a:solidFill>
              <a:srgbClr val="FFFFFF"/>
            </a:solidFill>
            <a:ln w="9525" cap="rnd">
              <a:solidFill>
                <a:srgbClr val="000000"/>
              </a:solidFill>
              <a:prstDash val="solid"/>
              <a:round/>
            </a:ln>
          </p:spPr>
        </p:sp>
        <p:sp>
          <p:nvSpPr>
            <p:cNvPr name="TextBox 12" id="12"/>
            <p:cNvSpPr txBox="true"/>
            <p:nvPr/>
          </p:nvSpPr>
          <p:spPr>
            <a:xfrm>
              <a:off x="0" y="-38100"/>
              <a:ext cx="2612834" cy="391568"/>
            </a:xfrm>
            <a:prstGeom prst="rect">
              <a:avLst/>
            </a:prstGeom>
          </p:spPr>
          <p:txBody>
            <a:bodyPr anchor="ctr" rtlCol="false" tIns="50800" lIns="50800" bIns="50800" rIns="50800"/>
            <a:lstStyle/>
            <a:p>
              <a:pPr algn="ctr">
                <a:lnSpc>
                  <a:spcPts val="2378"/>
                </a:lnSpc>
              </a:pPr>
            </a:p>
          </p:txBody>
        </p:sp>
      </p:grpSp>
      <p:sp>
        <p:nvSpPr>
          <p:cNvPr name="TextBox 13" id="13"/>
          <p:cNvSpPr txBox="true"/>
          <p:nvPr/>
        </p:nvSpPr>
        <p:spPr>
          <a:xfrm rot="0">
            <a:off x="2863861" y="2829362"/>
            <a:ext cx="13782147" cy="1720067"/>
          </a:xfrm>
          <a:prstGeom prst="rect">
            <a:avLst/>
          </a:prstGeom>
        </p:spPr>
        <p:txBody>
          <a:bodyPr anchor="t" rtlCol="false" tIns="0" lIns="0" bIns="0" rIns="0">
            <a:spAutoFit/>
          </a:bodyPr>
          <a:lstStyle/>
          <a:p>
            <a:pPr algn="l">
              <a:lnSpc>
                <a:spcPts val="3330"/>
              </a:lnSpc>
            </a:pPr>
            <a:r>
              <a:rPr lang="en-US" sz="2561">
                <a:solidFill>
                  <a:srgbClr val="040606"/>
                </a:solidFill>
                <a:latin typeface="Arial MT Pro"/>
                <a:ea typeface="Arial MT Pro"/>
                <a:cs typeface="Arial MT Pro"/>
                <a:sym typeface="Arial MT Pro"/>
              </a:rPr>
              <a:t>Although you may have just met this patient and do not know them well, you can take a proactive approach to preparation by learning in advance about the diagnoses your patients may encounter, available demographics, histrionic dynamics, current presenting information, or observable conditions.</a:t>
            </a:r>
          </a:p>
        </p:txBody>
      </p:sp>
      <p:grpSp>
        <p:nvGrpSpPr>
          <p:cNvPr name="Group 14" id="14"/>
          <p:cNvGrpSpPr/>
          <p:nvPr/>
        </p:nvGrpSpPr>
        <p:grpSpPr>
          <a:xfrm rot="0">
            <a:off x="978645" y="7311692"/>
            <a:ext cx="16230600" cy="2195696"/>
            <a:chOff x="0" y="0"/>
            <a:chExt cx="2612834" cy="353468"/>
          </a:xfrm>
        </p:grpSpPr>
        <p:sp>
          <p:nvSpPr>
            <p:cNvPr name="Freeform 15" id="15"/>
            <p:cNvSpPr/>
            <p:nvPr/>
          </p:nvSpPr>
          <p:spPr>
            <a:xfrm flipH="false" flipV="false" rot="0">
              <a:off x="0" y="0"/>
              <a:ext cx="2612834" cy="353468"/>
            </a:xfrm>
            <a:custGeom>
              <a:avLst/>
              <a:gdLst/>
              <a:ahLst/>
              <a:cxnLst/>
              <a:rect r="r" b="b" t="t" l="l"/>
              <a:pathLst>
                <a:path h="353468" w="2612834">
                  <a:moveTo>
                    <a:pt x="11448" y="0"/>
                  </a:moveTo>
                  <a:lnTo>
                    <a:pt x="2601386" y="0"/>
                  </a:lnTo>
                  <a:cubicBezTo>
                    <a:pt x="2607709" y="0"/>
                    <a:pt x="2612834" y="5125"/>
                    <a:pt x="2612834" y="11448"/>
                  </a:cubicBezTo>
                  <a:lnTo>
                    <a:pt x="2612834" y="342020"/>
                  </a:lnTo>
                  <a:cubicBezTo>
                    <a:pt x="2612834" y="345056"/>
                    <a:pt x="2611628" y="347968"/>
                    <a:pt x="2609481" y="350115"/>
                  </a:cubicBezTo>
                  <a:cubicBezTo>
                    <a:pt x="2607334" y="352261"/>
                    <a:pt x="2604423" y="353468"/>
                    <a:pt x="2601386" y="353468"/>
                  </a:cubicBezTo>
                  <a:lnTo>
                    <a:pt x="11448" y="353468"/>
                  </a:lnTo>
                  <a:cubicBezTo>
                    <a:pt x="8412" y="353468"/>
                    <a:pt x="5500" y="352261"/>
                    <a:pt x="3353" y="350115"/>
                  </a:cubicBezTo>
                  <a:cubicBezTo>
                    <a:pt x="1206" y="347968"/>
                    <a:pt x="0" y="345056"/>
                    <a:pt x="0" y="342020"/>
                  </a:cubicBezTo>
                  <a:lnTo>
                    <a:pt x="0" y="11448"/>
                  </a:lnTo>
                  <a:cubicBezTo>
                    <a:pt x="0" y="8412"/>
                    <a:pt x="1206" y="5500"/>
                    <a:pt x="3353" y="3353"/>
                  </a:cubicBezTo>
                  <a:cubicBezTo>
                    <a:pt x="5500" y="1206"/>
                    <a:pt x="8412" y="0"/>
                    <a:pt x="11448" y="0"/>
                  </a:cubicBezTo>
                  <a:close/>
                </a:path>
              </a:pathLst>
            </a:custGeom>
            <a:solidFill>
              <a:srgbClr val="FFFFFF"/>
            </a:solidFill>
            <a:ln w="9525" cap="rnd">
              <a:solidFill>
                <a:srgbClr val="000000"/>
              </a:solidFill>
              <a:prstDash val="solid"/>
              <a:round/>
            </a:ln>
          </p:spPr>
        </p:sp>
        <p:sp>
          <p:nvSpPr>
            <p:cNvPr name="TextBox 16" id="16"/>
            <p:cNvSpPr txBox="true"/>
            <p:nvPr/>
          </p:nvSpPr>
          <p:spPr>
            <a:xfrm>
              <a:off x="0" y="-38100"/>
              <a:ext cx="2612834" cy="391568"/>
            </a:xfrm>
            <a:prstGeom prst="rect">
              <a:avLst/>
            </a:prstGeom>
          </p:spPr>
          <p:txBody>
            <a:bodyPr anchor="ctr" rtlCol="false" tIns="50800" lIns="50800" bIns="50800" rIns="50800"/>
            <a:lstStyle/>
            <a:p>
              <a:pPr algn="ctr">
                <a:lnSpc>
                  <a:spcPts val="2378"/>
                </a:lnSpc>
              </a:pPr>
            </a:p>
            <a:p>
              <a:pPr algn="ctr">
                <a:lnSpc>
                  <a:spcPts val="2378"/>
                </a:lnSpc>
              </a:pPr>
            </a:p>
          </p:txBody>
        </p:sp>
      </p:grpSp>
      <p:sp>
        <p:nvSpPr>
          <p:cNvPr name="Freeform 17" id="17"/>
          <p:cNvSpPr/>
          <p:nvPr/>
        </p:nvSpPr>
        <p:spPr>
          <a:xfrm flipH="false" flipV="false" rot="0">
            <a:off x="1187116" y="2274865"/>
            <a:ext cx="1232374" cy="1967862"/>
          </a:xfrm>
          <a:custGeom>
            <a:avLst/>
            <a:gdLst/>
            <a:ahLst/>
            <a:cxnLst/>
            <a:rect r="r" b="b" t="t" l="l"/>
            <a:pathLst>
              <a:path h="1967862" w="1232374">
                <a:moveTo>
                  <a:pt x="0" y="0"/>
                </a:moveTo>
                <a:lnTo>
                  <a:pt x="1232373" y="0"/>
                </a:lnTo>
                <a:lnTo>
                  <a:pt x="1232373" y="1967862"/>
                </a:lnTo>
                <a:lnTo>
                  <a:pt x="0" y="1967862"/>
                </a:lnTo>
                <a:lnTo>
                  <a:pt x="0" y="0"/>
                </a:lnTo>
                <a:close/>
              </a:path>
            </a:pathLst>
          </a:custGeom>
          <a:blipFill>
            <a:blip r:embed="rId4"/>
            <a:stretch>
              <a:fillRect l="0" t="0" r="0" b="0"/>
            </a:stretch>
          </a:blipFill>
        </p:spPr>
      </p:sp>
      <p:sp>
        <p:nvSpPr>
          <p:cNvPr name="Freeform 18" id="18"/>
          <p:cNvSpPr/>
          <p:nvPr/>
        </p:nvSpPr>
        <p:spPr>
          <a:xfrm flipH="false" flipV="false" rot="0">
            <a:off x="1187116" y="5143500"/>
            <a:ext cx="1344572" cy="1820064"/>
          </a:xfrm>
          <a:custGeom>
            <a:avLst/>
            <a:gdLst/>
            <a:ahLst/>
            <a:cxnLst/>
            <a:rect r="r" b="b" t="t" l="l"/>
            <a:pathLst>
              <a:path h="1820064" w="1344572">
                <a:moveTo>
                  <a:pt x="0" y="0"/>
                </a:moveTo>
                <a:lnTo>
                  <a:pt x="1344572" y="0"/>
                </a:lnTo>
                <a:lnTo>
                  <a:pt x="1344572" y="1820064"/>
                </a:lnTo>
                <a:lnTo>
                  <a:pt x="0" y="1820064"/>
                </a:lnTo>
                <a:lnTo>
                  <a:pt x="0" y="0"/>
                </a:lnTo>
                <a:close/>
              </a:path>
            </a:pathLst>
          </a:custGeom>
          <a:blipFill>
            <a:blip r:embed="rId5"/>
            <a:stretch>
              <a:fillRect l="-4653" t="0" r="-4653" b="0"/>
            </a:stretch>
          </a:blipFill>
        </p:spPr>
      </p:sp>
      <p:sp>
        <p:nvSpPr>
          <p:cNvPr name="TextBox 19" id="19"/>
          <p:cNvSpPr txBox="true"/>
          <p:nvPr/>
        </p:nvSpPr>
        <p:spPr>
          <a:xfrm rot="0">
            <a:off x="2863861" y="5048250"/>
            <a:ext cx="14247557" cy="525632"/>
          </a:xfrm>
          <a:prstGeom prst="rect">
            <a:avLst/>
          </a:prstGeom>
        </p:spPr>
        <p:txBody>
          <a:bodyPr anchor="t" rtlCol="false" tIns="0" lIns="0" bIns="0" rIns="0">
            <a:spAutoFit/>
          </a:bodyPr>
          <a:lstStyle/>
          <a:p>
            <a:pPr algn="l">
              <a:lnSpc>
                <a:spcPts val="3720"/>
              </a:lnSpc>
            </a:pPr>
            <a:r>
              <a:rPr lang="en-US" sz="2861" b="true">
                <a:solidFill>
                  <a:srgbClr val="040606"/>
                </a:solidFill>
                <a:latin typeface="Arial MT Pro Bold"/>
                <a:ea typeface="Arial MT Pro Bold"/>
                <a:cs typeface="Arial MT Pro Bold"/>
                <a:sym typeface="Arial MT Pro Bold"/>
              </a:rPr>
              <a:t>Try to understand your reaction to the individual or situation you are faced with.</a:t>
            </a:r>
          </a:p>
        </p:txBody>
      </p:sp>
      <p:sp>
        <p:nvSpPr>
          <p:cNvPr name="TextBox 20" id="20"/>
          <p:cNvSpPr txBox="true"/>
          <p:nvPr/>
        </p:nvSpPr>
        <p:spPr>
          <a:xfrm rot="0">
            <a:off x="2863861" y="5554832"/>
            <a:ext cx="13782147" cy="881867"/>
          </a:xfrm>
          <a:prstGeom prst="rect">
            <a:avLst/>
          </a:prstGeom>
        </p:spPr>
        <p:txBody>
          <a:bodyPr anchor="t" rtlCol="false" tIns="0" lIns="0" bIns="0" rIns="0">
            <a:spAutoFit/>
          </a:bodyPr>
          <a:lstStyle/>
          <a:p>
            <a:pPr algn="l">
              <a:lnSpc>
                <a:spcPts val="3330"/>
              </a:lnSpc>
            </a:pPr>
            <a:r>
              <a:rPr lang="en-US" sz="2561">
                <a:solidFill>
                  <a:srgbClr val="040606"/>
                </a:solidFill>
                <a:latin typeface="Arial MT Pro"/>
                <a:ea typeface="Arial MT Pro"/>
                <a:cs typeface="Arial MT Pro"/>
                <a:sym typeface="Arial MT Pro"/>
              </a:rPr>
              <a:t>Being self-aware during those crisis moments helps you to minimize the influence of your own emotions as you seek to help someone stabilize their own.</a:t>
            </a:r>
          </a:p>
        </p:txBody>
      </p:sp>
      <p:sp>
        <p:nvSpPr>
          <p:cNvPr name="Freeform 21" id="21"/>
          <p:cNvSpPr/>
          <p:nvPr/>
        </p:nvSpPr>
        <p:spPr>
          <a:xfrm flipH="false" flipV="false" rot="0">
            <a:off x="1187116" y="7530767"/>
            <a:ext cx="1344572" cy="1820064"/>
          </a:xfrm>
          <a:custGeom>
            <a:avLst/>
            <a:gdLst/>
            <a:ahLst/>
            <a:cxnLst/>
            <a:rect r="r" b="b" t="t" l="l"/>
            <a:pathLst>
              <a:path h="1820064" w="1344572">
                <a:moveTo>
                  <a:pt x="0" y="0"/>
                </a:moveTo>
                <a:lnTo>
                  <a:pt x="1344572" y="0"/>
                </a:lnTo>
                <a:lnTo>
                  <a:pt x="1344572" y="1820064"/>
                </a:lnTo>
                <a:lnTo>
                  <a:pt x="0" y="1820064"/>
                </a:lnTo>
                <a:lnTo>
                  <a:pt x="0" y="0"/>
                </a:lnTo>
                <a:close/>
              </a:path>
            </a:pathLst>
          </a:custGeom>
          <a:blipFill>
            <a:blip r:embed="rId6"/>
            <a:stretch>
              <a:fillRect l="0" t="0" r="0" b="0"/>
            </a:stretch>
          </a:blipFill>
        </p:spPr>
      </p:sp>
      <p:sp>
        <p:nvSpPr>
          <p:cNvPr name="TextBox 22" id="22"/>
          <p:cNvSpPr txBox="true"/>
          <p:nvPr/>
        </p:nvSpPr>
        <p:spPr>
          <a:xfrm rot="0">
            <a:off x="2881265" y="7435517"/>
            <a:ext cx="14247557" cy="525632"/>
          </a:xfrm>
          <a:prstGeom prst="rect">
            <a:avLst/>
          </a:prstGeom>
        </p:spPr>
        <p:txBody>
          <a:bodyPr anchor="t" rtlCol="false" tIns="0" lIns="0" bIns="0" rIns="0">
            <a:spAutoFit/>
          </a:bodyPr>
          <a:lstStyle/>
          <a:p>
            <a:pPr algn="l">
              <a:lnSpc>
                <a:spcPts val="3720"/>
              </a:lnSpc>
            </a:pPr>
            <a:r>
              <a:rPr lang="en-US" sz="2861" b="true">
                <a:solidFill>
                  <a:srgbClr val="040606"/>
                </a:solidFill>
                <a:latin typeface="Arial MT Pro Bold"/>
                <a:ea typeface="Arial MT Pro Bold"/>
                <a:cs typeface="Arial MT Pro Bold"/>
                <a:sym typeface="Arial MT Pro Bold"/>
              </a:rPr>
              <a:t>Try to understand how to attempt to solve the issue you are faced with.</a:t>
            </a:r>
          </a:p>
        </p:txBody>
      </p:sp>
      <p:sp>
        <p:nvSpPr>
          <p:cNvPr name="TextBox 23" id="23"/>
          <p:cNvSpPr txBox="true"/>
          <p:nvPr/>
        </p:nvSpPr>
        <p:spPr>
          <a:xfrm rot="0">
            <a:off x="2881265" y="7942099"/>
            <a:ext cx="13782147" cy="1300967"/>
          </a:xfrm>
          <a:prstGeom prst="rect">
            <a:avLst/>
          </a:prstGeom>
        </p:spPr>
        <p:txBody>
          <a:bodyPr anchor="t" rtlCol="false" tIns="0" lIns="0" bIns="0" rIns="0">
            <a:spAutoFit/>
          </a:bodyPr>
          <a:lstStyle/>
          <a:p>
            <a:pPr algn="l">
              <a:lnSpc>
                <a:spcPts val="3330"/>
              </a:lnSpc>
            </a:pPr>
            <a:r>
              <a:rPr lang="en-US" sz="2561">
                <a:solidFill>
                  <a:srgbClr val="040606"/>
                </a:solidFill>
                <a:latin typeface="Arial MT Pro"/>
                <a:ea typeface="Arial MT Pro"/>
                <a:cs typeface="Arial MT Pro"/>
                <a:sym typeface="Arial MT Pro"/>
              </a:rPr>
              <a:t>Developing and consistently assessing that inward plan of approach is a crucial element of negotiation. Know what you are going to say before you say it. Develop a plan of procedure that is safe and utilizes the resources available in a responsive and measured manner.</a:t>
            </a:r>
          </a:p>
        </p:txBody>
      </p:sp>
    </p:spTree>
  </p:cSld>
  <p:clrMapOvr>
    <a:masterClrMapping/>
  </p:clrMapOvr>
  <p:transition spd="fast">
    <p:circle/>
  </p:transition>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4265936" y="2789082"/>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1681977" y="-6625880"/>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2">
              <a:alphaModFix amt="65999"/>
            </a:blip>
            <a:stretch>
              <a:fillRect l="0" t="0" r="0" b="0"/>
            </a:stretch>
          </a:blipFill>
        </p:spPr>
      </p:sp>
      <p:sp>
        <p:nvSpPr>
          <p:cNvPr name="TextBox 4" id="4"/>
          <p:cNvSpPr txBox="true"/>
          <p:nvPr/>
        </p:nvSpPr>
        <p:spPr>
          <a:xfrm rot="0">
            <a:off x="6623185" y="2448227"/>
            <a:ext cx="17843728" cy="967106"/>
          </a:xfrm>
          <a:prstGeom prst="rect">
            <a:avLst/>
          </a:prstGeom>
        </p:spPr>
        <p:txBody>
          <a:bodyPr anchor="t" rtlCol="false" tIns="0" lIns="0" bIns="0" rIns="0">
            <a:spAutoFit/>
          </a:bodyPr>
          <a:lstStyle/>
          <a:p>
            <a:pPr algn="l">
              <a:lnSpc>
                <a:spcPts val="7069"/>
              </a:lnSpc>
            </a:pPr>
            <a:r>
              <a:rPr lang="en-US" sz="5049" b="true">
                <a:solidFill>
                  <a:srgbClr val="36FF00"/>
                </a:solidFill>
                <a:latin typeface="Arial MT Pro Bold"/>
                <a:ea typeface="Arial MT Pro Bold"/>
                <a:cs typeface="Arial MT Pro Bold"/>
                <a:sym typeface="Arial MT Pro Bold"/>
              </a:rPr>
              <a:t>Don’t lose focus...</a:t>
            </a:r>
          </a:p>
        </p:txBody>
      </p:sp>
      <p:sp>
        <p:nvSpPr>
          <p:cNvPr name="TextBox 5" id="5"/>
          <p:cNvSpPr txBox="true"/>
          <p:nvPr/>
        </p:nvSpPr>
        <p:spPr>
          <a:xfrm rot="0">
            <a:off x="3038834" y="3745719"/>
            <a:ext cx="11943299" cy="1401826"/>
          </a:xfrm>
          <a:prstGeom prst="rect">
            <a:avLst/>
          </a:prstGeom>
        </p:spPr>
        <p:txBody>
          <a:bodyPr anchor="t" rtlCol="false" tIns="0" lIns="0" bIns="0" rIns="0">
            <a:spAutoFit/>
          </a:bodyPr>
          <a:lstStyle/>
          <a:p>
            <a:pPr algn="ctr">
              <a:lnSpc>
                <a:spcPts val="5191"/>
              </a:lnSpc>
              <a:spcBef>
                <a:spcPct val="0"/>
              </a:spcBef>
            </a:pPr>
            <a:r>
              <a:rPr lang="en-US" sz="4399">
                <a:solidFill>
                  <a:srgbClr val="FFFFFF"/>
                </a:solidFill>
                <a:latin typeface="Arial MT Pro"/>
                <a:ea typeface="Arial MT Pro"/>
                <a:cs typeface="Arial MT Pro"/>
                <a:sym typeface="Arial MT Pro"/>
              </a:rPr>
              <a:t>"Adju</a:t>
            </a:r>
            <a:r>
              <a:rPr lang="en-US" sz="4399">
                <a:solidFill>
                  <a:srgbClr val="FFFFFF"/>
                </a:solidFill>
                <a:latin typeface="Arial MT Pro"/>
                <a:ea typeface="Arial MT Pro"/>
                <a:cs typeface="Arial MT Pro"/>
                <a:sym typeface="Arial MT Pro"/>
              </a:rPr>
              <a:t>st the plan if necessary, but stay committed to the goal."</a:t>
            </a:r>
          </a:p>
        </p:txBody>
      </p:sp>
      <p:sp>
        <p:nvSpPr>
          <p:cNvPr name="TextBox 6" id="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7" id="7"/>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Tree>
  </p:cSld>
  <p:clrMapOvr>
    <a:masterClrMapping/>
  </p:clrMapOvr>
  <p:transition spd="fast">
    <p:circle/>
  </p:transition>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2568803" y="-2868034"/>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3621554" y="3792382"/>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9173414" y="386231"/>
            <a:ext cx="8799085" cy="9436016"/>
          </a:xfrm>
          <a:custGeom>
            <a:avLst/>
            <a:gdLst/>
            <a:ahLst/>
            <a:cxnLst/>
            <a:rect r="r" b="b" t="t" l="l"/>
            <a:pathLst>
              <a:path h="9436016" w="8799085">
                <a:moveTo>
                  <a:pt x="0" y="0"/>
                </a:moveTo>
                <a:lnTo>
                  <a:pt x="8799086" y="0"/>
                </a:lnTo>
                <a:lnTo>
                  <a:pt x="8799086" y="9436016"/>
                </a:lnTo>
                <a:lnTo>
                  <a:pt x="0" y="94360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269458" y="449997"/>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5"/>
            <a:stretch>
              <a:fillRect l="0" t="0" r="0" b="0"/>
            </a:stretch>
          </a:blipFill>
        </p:spPr>
      </p:sp>
      <p:sp>
        <p:nvSpPr>
          <p:cNvPr name="Freeform 6" id="6"/>
          <p:cNvSpPr/>
          <p:nvPr/>
        </p:nvSpPr>
        <p:spPr>
          <a:xfrm flipH="false" flipV="false" rot="0">
            <a:off x="879204" y="2216000"/>
            <a:ext cx="7766693" cy="5776478"/>
          </a:xfrm>
          <a:custGeom>
            <a:avLst/>
            <a:gdLst/>
            <a:ahLst/>
            <a:cxnLst/>
            <a:rect r="r" b="b" t="t" l="l"/>
            <a:pathLst>
              <a:path h="5776478" w="7766693">
                <a:moveTo>
                  <a:pt x="0" y="0"/>
                </a:moveTo>
                <a:lnTo>
                  <a:pt x="7766694" y="0"/>
                </a:lnTo>
                <a:lnTo>
                  <a:pt x="7766694" y="5776478"/>
                </a:lnTo>
                <a:lnTo>
                  <a:pt x="0" y="5776478"/>
                </a:lnTo>
                <a:lnTo>
                  <a:pt x="0" y="0"/>
                </a:lnTo>
                <a:close/>
              </a:path>
            </a:pathLst>
          </a:custGeom>
          <a:blipFill>
            <a:blip r:embed="rId6"/>
            <a:stretch>
              <a:fillRect l="0" t="0" r="0" b="0"/>
            </a:stretch>
          </a:blipFill>
        </p:spPr>
      </p:sp>
      <p:sp>
        <p:nvSpPr>
          <p:cNvPr name="TextBox 7" id="7"/>
          <p:cNvSpPr txBox="true"/>
          <p:nvPr/>
        </p:nvSpPr>
        <p:spPr>
          <a:xfrm rot="0">
            <a:off x="10840563" y="797825"/>
            <a:ext cx="6539207" cy="1879860"/>
          </a:xfrm>
          <a:prstGeom prst="rect">
            <a:avLst/>
          </a:prstGeom>
        </p:spPr>
        <p:txBody>
          <a:bodyPr anchor="t" rtlCol="false" tIns="0" lIns="0" bIns="0" rIns="0">
            <a:spAutoFit/>
          </a:bodyPr>
          <a:lstStyle/>
          <a:p>
            <a:pPr algn="l">
              <a:lnSpc>
                <a:spcPts val="2573"/>
              </a:lnSpc>
            </a:pPr>
            <a:r>
              <a:rPr lang="en-US" sz="1979" b="true">
                <a:solidFill>
                  <a:srgbClr val="36FF00"/>
                </a:solidFill>
                <a:latin typeface="Arial MT Pro Bold"/>
                <a:ea typeface="Arial MT Pro Bold"/>
                <a:cs typeface="Arial MT Pro Bold"/>
                <a:sym typeface="Arial MT Pro Bold"/>
              </a:rPr>
              <a:t>Step One: Initia</a:t>
            </a:r>
            <a:r>
              <a:rPr lang="en-US" b="true" sz="1979">
                <a:solidFill>
                  <a:srgbClr val="36FF00"/>
                </a:solidFill>
                <a:latin typeface="Arial MT Pro Bold"/>
                <a:ea typeface="Arial MT Pro Bold"/>
                <a:cs typeface="Arial MT Pro Bold"/>
                <a:sym typeface="Arial MT Pro Bold"/>
              </a:rPr>
              <a:t>te a dialogue that flows in both directions.</a:t>
            </a:r>
          </a:p>
          <a:p>
            <a:pPr algn="l">
              <a:lnSpc>
                <a:spcPts val="2573"/>
              </a:lnSpc>
            </a:pPr>
            <a:r>
              <a:rPr lang="en-US" sz="1979">
                <a:solidFill>
                  <a:srgbClr val="FFFFFF"/>
                </a:solidFill>
                <a:latin typeface="Arial MT Pro"/>
                <a:ea typeface="Arial MT Pro"/>
                <a:cs typeface="Arial MT Pro"/>
                <a:sym typeface="Arial MT Pro"/>
              </a:rPr>
              <a:t>“</a:t>
            </a:r>
          </a:p>
          <a:p>
            <a:pPr algn="l" marL="366323" indent="-183161" lvl="1">
              <a:lnSpc>
                <a:spcPts val="2205"/>
              </a:lnSpc>
              <a:buFont typeface="Arial"/>
              <a:buChar char="•"/>
            </a:pPr>
            <a:r>
              <a:rPr lang="en-US" sz="1696">
                <a:solidFill>
                  <a:srgbClr val="FFFFFF"/>
                </a:solidFill>
                <a:latin typeface="Arial MT Pro"/>
                <a:ea typeface="Arial MT Pro"/>
                <a:cs typeface="Arial MT Pro"/>
                <a:sym typeface="Arial MT Pro"/>
              </a:rPr>
              <a:t>Dialog, either positive or negative, as long as vital information is being exchanged.,.”</a:t>
            </a:r>
          </a:p>
          <a:p>
            <a:pPr algn="l">
              <a:lnSpc>
                <a:spcPts val="2573"/>
              </a:lnSpc>
            </a:pPr>
          </a:p>
        </p:txBody>
      </p:sp>
      <p:sp>
        <p:nvSpPr>
          <p:cNvPr name="TextBox 8" id="8"/>
          <p:cNvSpPr txBox="true"/>
          <p:nvPr/>
        </p:nvSpPr>
        <p:spPr>
          <a:xfrm rot="0">
            <a:off x="9884561" y="3912419"/>
            <a:ext cx="6365847" cy="2395487"/>
          </a:xfrm>
          <a:prstGeom prst="rect">
            <a:avLst/>
          </a:prstGeom>
        </p:spPr>
        <p:txBody>
          <a:bodyPr anchor="t" rtlCol="false" tIns="0" lIns="0" bIns="0" rIns="0">
            <a:spAutoFit/>
          </a:bodyPr>
          <a:lstStyle/>
          <a:p>
            <a:pPr algn="l">
              <a:lnSpc>
                <a:spcPts val="2626"/>
              </a:lnSpc>
            </a:pPr>
            <a:r>
              <a:rPr lang="en-US" sz="2020" b="true">
                <a:solidFill>
                  <a:srgbClr val="36FF00"/>
                </a:solidFill>
                <a:latin typeface="Arial MT Pro Bold"/>
                <a:ea typeface="Arial MT Pro Bold"/>
                <a:cs typeface="Arial MT Pro Bold"/>
                <a:sym typeface="Arial MT Pro Bold"/>
              </a:rPr>
              <a:t>Step Two: Determine the individual's specific needs.</a:t>
            </a:r>
          </a:p>
          <a:p>
            <a:pPr algn="l">
              <a:lnSpc>
                <a:spcPts val="2075"/>
              </a:lnSpc>
            </a:pPr>
          </a:p>
          <a:p>
            <a:pPr algn="l" marL="375140" indent="-187570" lvl="1">
              <a:lnSpc>
                <a:spcPts val="2258"/>
              </a:lnSpc>
              <a:buFont typeface="Arial"/>
              <a:buChar char="•"/>
            </a:pPr>
            <a:r>
              <a:rPr lang="en-US" sz="1737">
                <a:solidFill>
                  <a:srgbClr val="FFFFFF"/>
                </a:solidFill>
                <a:latin typeface="Arial MT Pro"/>
                <a:ea typeface="Arial MT Pro"/>
                <a:cs typeface="Arial MT Pro"/>
                <a:sym typeface="Arial MT Pro"/>
              </a:rPr>
              <a:t>Once you have reached Step Two, you then have no hope of solving the issue by Negotiation. </a:t>
            </a:r>
          </a:p>
          <a:p>
            <a:pPr algn="l" marL="375140" indent="-187570" lvl="1">
              <a:lnSpc>
                <a:spcPts val="2258"/>
              </a:lnSpc>
              <a:buFont typeface="Arial"/>
              <a:buChar char="•"/>
            </a:pPr>
            <a:r>
              <a:rPr lang="en-US" sz="1737">
                <a:solidFill>
                  <a:srgbClr val="FFFFFF"/>
                </a:solidFill>
                <a:latin typeface="Arial MT Pro"/>
                <a:ea typeface="Arial MT Pro"/>
                <a:cs typeface="Arial MT Pro"/>
                <a:sym typeface="Arial MT Pro"/>
              </a:rPr>
              <a:t> If you initiate a Power Struggle, it will prevent you from reaching Step Two, and therefore, there will be no hope of solving the issue.</a:t>
            </a:r>
          </a:p>
        </p:txBody>
      </p:sp>
      <p:sp>
        <p:nvSpPr>
          <p:cNvPr name="TextBox 9" id="9"/>
          <p:cNvSpPr txBox="true"/>
          <p:nvPr/>
        </p:nvSpPr>
        <p:spPr>
          <a:xfrm rot="0">
            <a:off x="11303644" y="7150626"/>
            <a:ext cx="6365847" cy="2062112"/>
          </a:xfrm>
          <a:prstGeom prst="rect">
            <a:avLst/>
          </a:prstGeom>
        </p:spPr>
        <p:txBody>
          <a:bodyPr anchor="t" rtlCol="false" tIns="0" lIns="0" bIns="0" rIns="0">
            <a:spAutoFit/>
          </a:bodyPr>
          <a:lstStyle/>
          <a:p>
            <a:pPr algn="l">
              <a:lnSpc>
                <a:spcPts val="2626"/>
              </a:lnSpc>
            </a:pPr>
            <a:r>
              <a:rPr lang="en-US" sz="2020" b="true">
                <a:solidFill>
                  <a:srgbClr val="36FF00"/>
                </a:solidFill>
                <a:latin typeface="Arial MT Pro Bold"/>
                <a:ea typeface="Arial MT Pro Bold"/>
                <a:cs typeface="Arial MT Pro Bold"/>
                <a:sym typeface="Arial MT Pro Bold"/>
              </a:rPr>
              <a:t>Step Three: Support the </a:t>
            </a:r>
            <a:r>
              <a:rPr lang="en-US" b="true" sz="2020">
                <a:solidFill>
                  <a:srgbClr val="36FF00"/>
                </a:solidFill>
                <a:latin typeface="Arial MT Pro Bold"/>
                <a:ea typeface="Arial MT Pro Bold"/>
                <a:cs typeface="Arial MT Pro Bold"/>
                <a:sym typeface="Arial MT Pro Bold"/>
              </a:rPr>
              <a:t>individual's Needs.</a:t>
            </a:r>
          </a:p>
          <a:p>
            <a:pPr algn="l">
              <a:lnSpc>
                <a:spcPts val="2075"/>
              </a:lnSpc>
            </a:pPr>
          </a:p>
          <a:p>
            <a:pPr algn="l" marL="375140" indent="-187570" lvl="1">
              <a:lnSpc>
                <a:spcPts val="2258"/>
              </a:lnSpc>
              <a:buFont typeface="Arial"/>
              <a:buChar char="•"/>
            </a:pPr>
            <a:r>
              <a:rPr lang="en-US" sz="1737">
                <a:solidFill>
                  <a:srgbClr val="FFFFFF"/>
                </a:solidFill>
                <a:latin typeface="Arial MT Pro"/>
                <a:ea typeface="Arial MT Pro"/>
                <a:cs typeface="Arial MT Pro"/>
                <a:sym typeface="Arial MT Pro"/>
              </a:rPr>
              <a:t>Negotiate a mutually acceptable and safe support plan.</a:t>
            </a:r>
          </a:p>
          <a:p>
            <a:pPr algn="l" marL="375140" indent="-187570" lvl="1">
              <a:lnSpc>
                <a:spcPts val="2258"/>
              </a:lnSpc>
              <a:buFont typeface="Arial"/>
              <a:buChar char="•"/>
            </a:pPr>
            <a:r>
              <a:rPr lang="en-US" sz="1737">
                <a:solidFill>
                  <a:srgbClr val="FFFFFF"/>
                </a:solidFill>
                <a:latin typeface="Arial MT Pro"/>
                <a:ea typeface="Arial MT Pro"/>
                <a:cs typeface="Arial MT Pro"/>
                <a:sym typeface="Arial MT Pro"/>
              </a:rPr>
              <a:t>Address the needs in a manner that is within your scope of resources.</a:t>
            </a:r>
          </a:p>
          <a:p>
            <a:pPr algn="l" marL="375140" indent="-187570" lvl="1">
              <a:lnSpc>
                <a:spcPts val="2258"/>
              </a:lnSpc>
              <a:buFont typeface="Arial"/>
              <a:buChar char="•"/>
            </a:pPr>
            <a:r>
              <a:rPr lang="en-US" sz="1737">
                <a:solidFill>
                  <a:srgbClr val="FFFFFF"/>
                </a:solidFill>
                <a:latin typeface="Arial MT Pro"/>
                <a:ea typeface="Arial MT Pro"/>
                <a:cs typeface="Arial MT Pro"/>
                <a:sym typeface="Arial MT Pro"/>
              </a:rPr>
              <a:t>Don’t overpromise and underdeliver, </a:t>
            </a:r>
          </a:p>
          <a:p>
            <a:pPr algn="l" marL="375140" indent="-187570" lvl="1">
              <a:lnSpc>
                <a:spcPts val="2258"/>
              </a:lnSpc>
              <a:buFont typeface="Arial"/>
              <a:buChar char="•"/>
            </a:pPr>
            <a:r>
              <a:rPr lang="en-US" sz="1737">
                <a:solidFill>
                  <a:srgbClr val="FFFFFF"/>
                </a:solidFill>
                <a:latin typeface="Arial MT Pro"/>
                <a:ea typeface="Arial MT Pro"/>
                <a:cs typeface="Arial MT Pro"/>
                <a:sym typeface="Arial MT Pro"/>
              </a:rPr>
              <a:t>Be patient, negotiations take time...</a:t>
            </a:r>
          </a:p>
        </p:txBody>
      </p:sp>
      <p:sp>
        <p:nvSpPr>
          <p:cNvPr name="TextBox 10" id="10"/>
          <p:cNvSpPr txBox="true"/>
          <p:nvPr/>
        </p:nvSpPr>
        <p:spPr>
          <a:xfrm rot="0">
            <a:off x="1599124" y="427482"/>
            <a:ext cx="6684615" cy="1164335"/>
          </a:xfrm>
          <a:prstGeom prst="rect">
            <a:avLst/>
          </a:prstGeom>
        </p:spPr>
        <p:txBody>
          <a:bodyPr anchor="t" rtlCol="false" tIns="0" lIns="0" bIns="0" rIns="0">
            <a:spAutoFit/>
          </a:bodyPr>
          <a:lstStyle/>
          <a:p>
            <a:pPr algn="l">
              <a:lnSpc>
                <a:spcPts val="4211"/>
              </a:lnSpc>
            </a:pPr>
            <a:r>
              <a:rPr lang="en-US" b="true" sz="3899" i="true" spc="347">
                <a:solidFill>
                  <a:srgbClr val="FFFFFF"/>
                </a:solidFill>
                <a:latin typeface="Arial MT Pro Bold Italics"/>
                <a:ea typeface="Arial MT Pro Bold Italics"/>
                <a:cs typeface="Arial MT Pro Bold Italics"/>
                <a:sym typeface="Arial MT Pro Bold Italics"/>
              </a:rPr>
              <a:t>The Key Steps to </a:t>
            </a:r>
          </a:p>
          <a:p>
            <a:pPr algn="l">
              <a:lnSpc>
                <a:spcPts val="4211"/>
              </a:lnSpc>
            </a:pPr>
            <a:r>
              <a:rPr lang="en-US" b="true" sz="3899" i="true" spc="347">
                <a:solidFill>
                  <a:srgbClr val="FFFFFF"/>
                </a:solidFill>
                <a:latin typeface="Arial MT Pro Bold Italics"/>
                <a:ea typeface="Arial MT Pro Bold Italics"/>
                <a:cs typeface="Arial MT Pro Bold Italics"/>
                <a:sym typeface="Arial MT Pro Bold Italics"/>
              </a:rPr>
              <a:t>Starting a Negotiation...</a:t>
            </a:r>
          </a:p>
        </p:txBody>
      </p:sp>
    </p:spTree>
  </p:cSld>
  <p:clrMapOvr>
    <a:masterClrMapping/>
  </p:clrMapOvr>
  <p:transition spd="fast">
    <p:circle/>
  </p:transition>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4695123"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Creating a WIN/ WIN</a:t>
            </a:r>
            <a:r>
              <a:rPr lang="en-US" sz="4149" b="true">
                <a:solidFill>
                  <a:srgbClr val="FDFF0E"/>
                </a:solidFill>
                <a:latin typeface="Arial MT Pro Bold"/>
                <a:ea typeface="Arial MT Pro Bold"/>
                <a:cs typeface="Arial MT Pro Bold"/>
                <a:sym typeface="Arial MT Pro Bold"/>
              </a:rPr>
              <a:t>...</a:t>
            </a:r>
          </a:p>
        </p:txBody>
      </p:sp>
      <p:sp>
        <p:nvSpPr>
          <p:cNvPr name="TextBox 6" id="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7" id="7"/>
          <p:cNvSpPr txBox="true"/>
          <p:nvPr/>
        </p:nvSpPr>
        <p:spPr>
          <a:xfrm rot="0">
            <a:off x="10613828" y="2208954"/>
            <a:ext cx="7220113" cy="6000384"/>
          </a:xfrm>
          <a:prstGeom prst="rect">
            <a:avLst/>
          </a:prstGeom>
        </p:spPr>
        <p:txBody>
          <a:bodyPr anchor="t" rtlCol="false" tIns="0" lIns="0" bIns="0" rIns="0">
            <a:spAutoFit/>
          </a:bodyPr>
          <a:lstStyle/>
          <a:p>
            <a:pPr algn="l">
              <a:lnSpc>
                <a:spcPts val="3937"/>
              </a:lnSpc>
            </a:pPr>
            <a:r>
              <a:rPr lang="en-US" sz="3028">
                <a:solidFill>
                  <a:srgbClr val="FFFFFF"/>
                </a:solidFill>
                <a:latin typeface="Arial MT Pro"/>
                <a:ea typeface="Arial MT Pro"/>
                <a:cs typeface="Arial MT Pro"/>
                <a:sym typeface="Arial MT Pro"/>
              </a:rPr>
              <a:t>P</a:t>
            </a:r>
            <a:r>
              <a:rPr lang="en-US" sz="3028">
                <a:solidFill>
                  <a:srgbClr val="FFFFFF"/>
                </a:solidFill>
                <a:latin typeface="Arial MT Pro"/>
                <a:ea typeface="Arial MT Pro"/>
                <a:cs typeface="Arial MT Pro"/>
                <a:sym typeface="Arial MT Pro"/>
              </a:rPr>
              <a:t>eople’s positions are rarely as opposed as they may initially appear, and the other person may have very different goals from the ones you expect! So, keep an open mind and be flexible in your thinking.</a:t>
            </a:r>
          </a:p>
          <a:p>
            <a:pPr algn="l">
              <a:lnSpc>
                <a:spcPts val="3937"/>
              </a:lnSpc>
            </a:pPr>
            <a:r>
              <a:rPr lang="en-US" sz="3028">
                <a:solidFill>
                  <a:srgbClr val="FFFFFF"/>
                </a:solidFill>
                <a:latin typeface="Arial MT Pro"/>
                <a:ea typeface="Arial MT Pro"/>
                <a:cs typeface="Arial MT Pro"/>
                <a:sym typeface="Arial MT Pro"/>
              </a:rPr>
              <a:t>A win-win situation is creating a mutual compromise between two adversaries, resulting in a beneficial outcome for both parties.</a:t>
            </a:r>
          </a:p>
          <a:p>
            <a:pPr algn="l">
              <a:lnSpc>
                <a:spcPts val="3937"/>
              </a:lnSpc>
            </a:pPr>
            <a:r>
              <a:rPr lang="en-US" sz="3028">
                <a:solidFill>
                  <a:srgbClr val="FFFFFF"/>
                </a:solidFill>
                <a:latin typeface="Arial MT Pro"/>
                <a:ea typeface="Arial MT Pro"/>
                <a:cs typeface="Arial MT Pro"/>
                <a:sym typeface="Arial MT Pro"/>
              </a:rPr>
              <a:t>Keep this in mind for EVERY customer contact you encounter.</a:t>
            </a:r>
          </a:p>
          <a:p>
            <a:pPr algn="l">
              <a:lnSpc>
                <a:spcPts val="3937"/>
              </a:lnSpc>
            </a:pPr>
          </a:p>
        </p:txBody>
      </p:sp>
      <p:sp>
        <p:nvSpPr>
          <p:cNvPr name="Freeform 8" id="8"/>
          <p:cNvSpPr/>
          <p:nvPr/>
        </p:nvSpPr>
        <p:spPr>
          <a:xfrm flipH="false" flipV="false" rot="0">
            <a:off x="764771" y="2092740"/>
            <a:ext cx="9338607" cy="5056969"/>
          </a:xfrm>
          <a:custGeom>
            <a:avLst/>
            <a:gdLst/>
            <a:ahLst/>
            <a:cxnLst/>
            <a:rect r="r" b="b" t="t" l="l"/>
            <a:pathLst>
              <a:path h="5056969" w="9338607">
                <a:moveTo>
                  <a:pt x="0" y="0"/>
                </a:moveTo>
                <a:lnTo>
                  <a:pt x="9338607" y="0"/>
                </a:lnTo>
                <a:lnTo>
                  <a:pt x="9338607" y="5056969"/>
                </a:lnTo>
                <a:lnTo>
                  <a:pt x="0" y="5056969"/>
                </a:lnTo>
                <a:lnTo>
                  <a:pt x="0" y="0"/>
                </a:lnTo>
                <a:close/>
              </a:path>
            </a:pathLst>
          </a:custGeom>
          <a:blipFill>
            <a:blip r:embed="rId4"/>
            <a:stretch>
              <a:fillRect l="0" t="0" r="-5466" b="-9797"/>
            </a:stretch>
          </a:blipFill>
        </p:spPr>
      </p:sp>
    </p:spTree>
  </p:cSld>
  <p:clrMapOvr>
    <a:masterClrMapping/>
  </p:clrMapOvr>
  <p:transition spd="fast">
    <p:circle/>
  </p:transition>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4265936" y="2789082"/>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1681977" y="-6625880"/>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2">
              <a:alphaModFix amt="65999"/>
            </a:blip>
            <a:stretch>
              <a:fillRect l="0" t="0" r="0" b="0"/>
            </a:stretch>
          </a:blipFill>
        </p:spPr>
      </p:sp>
      <p:sp>
        <p:nvSpPr>
          <p:cNvPr name="TextBox 4" id="4"/>
          <p:cNvSpPr txBox="true"/>
          <p:nvPr/>
        </p:nvSpPr>
        <p:spPr>
          <a:xfrm rot="0">
            <a:off x="6623185" y="2448227"/>
            <a:ext cx="17843728" cy="967106"/>
          </a:xfrm>
          <a:prstGeom prst="rect">
            <a:avLst/>
          </a:prstGeom>
        </p:spPr>
        <p:txBody>
          <a:bodyPr anchor="t" rtlCol="false" tIns="0" lIns="0" bIns="0" rIns="0">
            <a:spAutoFit/>
          </a:bodyPr>
          <a:lstStyle/>
          <a:p>
            <a:pPr algn="l">
              <a:lnSpc>
                <a:spcPts val="7069"/>
              </a:lnSpc>
            </a:pPr>
            <a:r>
              <a:rPr lang="en-US" sz="5049" b="true">
                <a:solidFill>
                  <a:srgbClr val="36FF00"/>
                </a:solidFill>
                <a:latin typeface="Arial MT Pro Bold"/>
                <a:ea typeface="Arial MT Pro Bold"/>
                <a:cs typeface="Arial MT Pro Bold"/>
                <a:sym typeface="Arial MT Pro Bold"/>
              </a:rPr>
              <a:t>We do our best...</a:t>
            </a:r>
          </a:p>
        </p:txBody>
      </p:sp>
      <p:sp>
        <p:nvSpPr>
          <p:cNvPr name="TextBox 5" id="5"/>
          <p:cNvSpPr txBox="true"/>
          <p:nvPr/>
        </p:nvSpPr>
        <p:spPr>
          <a:xfrm rot="0">
            <a:off x="3038834" y="3745719"/>
            <a:ext cx="11943299" cy="2716276"/>
          </a:xfrm>
          <a:prstGeom prst="rect">
            <a:avLst/>
          </a:prstGeom>
        </p:spPr>
        <p:txBody>
          <a:bodyPr anchor="t" rtlCol="false" tIns="0" lIns="0" bIns="0" rIns="0">
            <a:spAutoFit/>
          </a:bodyPr>
          <a:lstStyle/>
          <a:p>
            <a:pPr algn="ctr">
              <a:lnSpc>
                <a:spcPts val="5191"/>
              </a:lnSpc>
              <a:spcBef>
                <a:spcPct val="0"/>
              </a:spcBef>
            </a:pPr>
            <a:r>
              <a:rPr lang="en-US" sz="4399">
                <a:solidFill>
                  <a:srgbClr val="FFFFFF"/>
                </a:solidFill>
                <a:latin typeface="Arial MT Pro"/>
                <a:ea typeface="Arial MT Pro"/>
                <a:cs typeface="Arial MT Pro"/>
                <a:sym typeface="Arial MT Pro"/>
              </a:rPr>
              <a:t>“The responder will alway</a:t>
            </a:r>
            <a:r>
              <a:rPr lang="en-US" sz="4399">
                <a:solidFill>
                  <a:srgbClr val="FFFFFF"/>
                </a:solidFill>
                <a:latin typeface="Arial MT Pro"/>
                <a:ea typeface="Arial MT Pro"/>
                <a:cs typeface="Arial MT Pro"/>
                <a:sym typeface="Arial MT Pro"/>
              </a:rPr>
              <a:t>s be the one with the highest professional responsibility to navigate and resolve conflicts, but it is the patient who decides if resolution is possible.”</a:t>
            </a:r>
          </a:p>
        </p:txBody>
      </p:sp>
      <p:sp>
        <p:nvSpPr>
          <p:cNvPr name="TextBox 6" id="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7" id="7"/>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Tree>
  </p:cSld>
  <p:clrMapOvr>
    <a:masterClrMapping/>
  </p:clrMapOvr>
  <p:transition spd="fast">
    <p:circle/>
  </p:transition>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9088373">
            <a:off x="12807736" y="-7125800"/>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3" id="3"/>
          <p:cNvSpPr/>
          <p:nvPr/>
        </p:nvSpPr>
        <p:spPr>
          <a:xfrm flipH="false" flipV="false" rot="-9088373">
            <a:off x="-1032001" y="-33975"/>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3">
              <a:alphaModFix amt="65999"/>
            </a:blip>
            <a:stretch>
              <a:fillRect l="0" t="0" r="0" b="0"/>
            </a:stretch>
          </a:blipFill>
        </p:spPr>
      </p:sp>
      <p:pic>
        <p:nvPicPr>
          <p:cNvPr name="Picture 4" id="4"/>
          <p:cNvPicPr>
            <a:picLocks noChangeAspect="true"/>
          </p:cNvPicPr>
          <p:nvPr/>
        </p:nvPicPr>
        <p:blipFill>
          <a:blip r:embed="rId4"/>
          <a:stretch>
            <a:fillRect/>
          </a:stretch>
        </p:blipFill>
        <p:spPr>
          <a:xfrm rot="0">
            <a:off x="1200170" y="9180544"/>
            <a:ext cx="933068" cy="933068"/>
          </a:xfrm>
          <a:prstGeom prst="rect">
            <a:avLst/>
          </a:prstGeom>
        </p:spPr>
      </p:pic>
      <p:grpSp>
        <p:nvGrpSpPr>
          <p:cNvPr name="Group 5" id="5"/>
          <p:cNvGrpSpPr/>
          <p:nvPr/>
        </p:nvGrpSpPr>
        <p:grpSpPr>
          <a:xfrm rot="0">
            <a:off x="373113" y="8939845"/>
            <a:ext cx="2299056" cy="1096012"/>
            <a:chOff x="0" y="0"/>
            <a:chExt cx="3065408" cy="1461350"/>
          </a:xfrm>
        </p:grpSpPr>
        <p:sp>
          <p:nvSpPr>
            <p:cNvPr name="Freeform 6" id="6"/>
            <p:cNvSpPr/>
            <p:nvPr/>
          </p:nvSpPr>
          <p:spPr>
            <a:xfrm flipH="false" flipV="false" rot="0">
              <a:off x="0" y="428039"/>
              <a:ext cx="2246327" cy="1033311"/>
            </a:xfrm>
            <a:custGeom>
              <a:avLst/>
              <a:gdLst/>
              <a:ahLst/>
              <a:cxnLst/>
              <a:rect r="r" b="b" t="t" l="l"/>
              <a:pathLst>
                <a:path h="1033311" w="2246327">
                  <a:moveTo>
                    <a:pt x="0" y="0"/>
                  </a:moveTo>
                  <a:lnTo>
                    <a:pt x="2246327" y="0"/>
                  </a:lnTo>
                  <a:lnTo>
                    <a:pt x="2246327" y="1033311"/>
                  </a:lnTo>
                  <a:lnTo>
                    <a:pt x="0" y="103331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0" y="-38100"/>
              <a:ext cx="3065408" cy="301984"/>
            </a:xfrm>
            <a:prstGeom prst="rect">
              <a:avLst/>
            </a:prstGeom>
          </p:spPr>
          <p:txBody>
            <a:bodyPr anchor="t" rtlCol="false" tIns="0" lIns="0" bIns="0" rIns="0">
              <a:spAutoFit/>
            </a:bodyPr>
            <a:lstStyle/>
            <a:p>
              <a:pPr algn="l">
                <a:lnSpc>
                  <a:spcPts val="1821"/>
                </a:lnSpc>
              </a:pPr>
              <a:r>
                <a:rPr lang="en-US" sz="1300" i="true" spc="222">
                  <a:solidFill>
                    <a:srgbClr val="F6F6F6"/>
                  </a:solidFill>
                  <a:latin typeface="Poppins Italics"/>
                  <a:ea typeface="Poppins Italics"/>
                  <a:cs typeface="Poppins Italics"/>
                  <a:sym typeface="Poppins Italics"/>
                </a:rPr>
                <a:t>Topic Handouts</a:t>
              </a:r>
            </a:p>
          </p:txBody>
        </p:sp>
      </p:grpSp>
      <p:pic>
        <p:nvPicPr>
          <p:cNvPr name="Picture 8" id="8"/>
          <p:cNvPicPr>
            <a:picLocks noChangeAspect="true"/>
          </p:cNvPicPr>
          <p:nvPr/>
        </p:nvPicPr>
        <p:blipFill>
          <a:blip r:embed="rId7"/>
          <a:srcRect l="0" t="0" r="0" b="0"/>
          <a:stretch>
            <a:fillRect/>
          </a:stretch>
        </p:blipFill>
        <p:spPr>
          <a:xfrm flipH="false" flipV="false" rot="0">
            <a:off x="16853809" y="9461239"/>
            <a:ext cx="278501" cy="278501"/>
          </a:xfrm>
          <a:prstGeom prst="rect">
            <a:avLst/>
          </a:prstGeom>
        </p:spPr>
      </p:pic>
      <p:pic>
        <p:nvPicPr>
          <p:cNvPr name="Picture 9" id="9"/>
          <p:cNvPicPr>
            <a:picLocks noChangeAspect="true"/>
          </p:cNvPicPr>
          <p:nvPr/>
        </p:nvPicPr>
        <p:blipFill>
          <a:blip r:embed="rId7"/>
          <a:srcRect l="0" t="0" r="0" b="0"/>
          <a:stretch>
            <a:fillRect/>
          </a:stretch>
        </p:blipFill>
        <p:spPr>
          <a:xfrm flipH="false" flipV="false" rot="0">
            <a:off x="16318190" y="9461239"/>
            <a:ext cx="278501" cy="278501"/>
          </a:xfrm>
          <a:prstGeom prst="rect">
            <a:avLst/>
          </a:prstGeom>
        </p:spPr>
      </p:pic>
      <p:pic>
        <p:nvPicPr>
          <p:cNvPr name="Picture 10" id="10"/>
          <p:cNvPicPr>
            <a:picLocks noChangeAspect="true"/>
          </p:cNvPicPr>
          <p:nvPr/>
        </p:nvPicPr>
        <p:blipFill>
          <a:blip r:embed="rId7"/>
          <a:srcRect l="0" t="0" r="0" b="0"/>
          <a:stretch>
            <a:fillRect/>
          </a:stretch>
        </p:blipFill>
        <p:spPr>
          <a:xfrm flipH="false" flipV="false" rot="0">
            <a:off x="17389485" y="9461239"/>
            <a:ext cx="278501" cy="278501"/>
          </a:xfrm>
          <a:prstGeom prst="rect">
            <a:avLst/>
          </a:prstGeom>
        </p:spPr>
      </p:pic>
      <p:sp>
        <p:nvSpPr>
          <p:cNvPr name="Freeform 11" id="11"/>
          <p:cNvSpPr/>
          <p:nvPr/>
        </p:nvSpPr>
        <p:spPr>
          <a:xfrm flipH="false" flipV="false" rot="0">
            <a:off x="2316512" y="0"/>
            <a:ext cx="13096803" cy="10287000"/>
          </a:xfrm>
          <a:custGeom>
            <a:avLst/>
            <a:gdLst/>
            <a:ahLst/>
            <a:cxnLst/>
            <a:rect r="r" b="b" t="t" l="l"/>
            <a:pathLst>
              <a:path h="10287000" w="13096803">
                <a:moveTo>
                  <a:pt x="0" y="0"/>
                </a:moveTo>
                <a:lnTo>
                  <a:pt x="13096803" y="0"/>
                </a:lnTo>
                <a:lnTo>
                  <a:pt x="13096803" y="10287000"/>
                </a:lnTo>
                <a:lnTo>
                  <a:pt x="0" y="10287000"/>
                </a:lnTo>
                <a:lnTo>
                  <a:pt x="0" y="0"/>
                </a:lnTo>
                <a:close/>
              </a:path>
            </a:pathLst>
          </a:custGeom>
          <a:blipFill>
            <a:blip r:embed="rId8"/>
            <a:stretch>
              <a:fillRect l="-1630" t="-1556" r="-1630" b="0"/>
            </a:stretch>
          </a:blipFill>
        </p:spPr>
      </p:sp>
      <p:sp>
        <p:nvSpPr>
          <p:cNvPr name="TextBox 12" id="12"/>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transition spd="fast">
    <p:circle/>
  </p:transition>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Freeform 5" id="5"/>
          <p:cNvSpPr/>
          <p:nvPr/>
        </p:nvSpPr>
        <p:spPr>
          <a:xfrm flipH="false" flipV="false" rot="0">
            <a:off x="764771" y="2304204"/>
            <a:ext cx="9312681" cy="5934504"/>
          </a:xfrm>
          <a:custGeom>
            <a:avLst/>
            <a:gdLst/>
            <a:ahLst/>
            <a:cxnLst/>
            <a:rect r="r" b="b" t="t" l="l"/>
            <a:pathLst>
              <a:path h="5934504" w="9312681">
                <a:moveTo>
                  <a:pt x="0" y="0"/>
                </a:moveTo>
                <a:lnTo>
                  <a:pt x="9312680" y="0"/>
                </a:lnTo>
                <a:lnTo>
                  <a:pt x="9312680" y="5934504"/>
                </a:lnTo>
                <a:lnTo>
                  <a:pt x="0" y="5934504"/>
                </a:lnTo>
                <a:lnTo>
                  <a:pt x="0" y="0"/>
                </a:lnTo>
                <a:close/>
              </a:path>
            </a:pathLst>
          </a:custGeom>
          <a:blipFill>
            <a:blip r:embed="rId4"/>
            <a:stretch>
              <a:fillRect l="0" t="-2275" r="0" b="-2275"/>
            </a:stretch>
          </a:blipFill>
        </p:spPr>
      </p:sp>
      <p:sp>
        <p:nvSpPr>
          <p:cNvPr name="TextBox 6" id="6"/>
          <p:cNvSpPr txBox="true"/>
          <p:nvPr/>
        </p:nvSpPr>
        <p:spPr>
          <a:xfrm rot="0">
            <a:off x="764771" y="1165261"/>
            <a:ext cx="14695123"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Team Dynamics in WPV Prevention...</a:t>
            </a: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8" id="8"/>
          <p:cNvSpPr txBox="true"/>
          <p:nvPr/>
        </p:nvSpPr>
        <p:spPr>
          <a:xfrm rot="0">
            <a:off x="10613828" y="2237529"/>
            <a:ext cx="6775047" cy="1928128"/>
          </a:xfrm>
          <a:prstGeom prst="rect">
            <a:avLst/>
          </a:prstGeom>
        </p:spPr>
        <p:txBody>
          <a:bodyPr anchor="t" rtlCol="false" tIns="0" lIns="0" bIns="0" rIns="0">
            <a:spAutoFit/>
          </a:bodyPr>
          <a:lstStyle/>
          <a:p>
            <a:pPr algn="l">
              <a:lnSpc>
                <a:spcPts val="2507"/>
              </a:lnSpc>
            </a:pPr>
            <a:r>
              <a:rPr lang="en-US" sz="1928">
                <a:solidFill>
                  <a:srgbClr val="FFFFFF"/>
                </a:solidFill>
                <a:latin typeface="Arial MT Pro"/>
                <a:ea typeface="Arial MT Pro"/>
                <a:cs typeface="Arial MT Pro"/>
                <a:sym typeface="Arial MT Pro"/>
              </a:rPr>
              <a:t>I</a:t>
            </a:r>
            <a:r>
              <a:rPr lang="en-US" sz="1928">
                <a:solidFill>
                  <a:srgbClr val="FFFFFF"/>
                </a:solidFill>
                <a:latin typeface="Arial MT Pro"/>
                <a:ea typeface="Arial MT Pro"/>
                <a:cs typeface="Arial MT Pro"/>
                <a:sym typeface="Arial MT Pro"/>
              </a:rPr>
              <a:t>n this L</a:t>
            </a:r>
            <a:r>
              <a:rPr lang="en-US" sz="1928">
                <a:solidFill>
                  <a:srgbClr val="FFFFFF"/>
                </a:solidFill>
                <a:latin typeface="Arial MT Pro"/>
                <a:ea typeface="Arial MT Pro"/>
                <a:cs typeface="Arial MT Pro"/>
                <a:sym typeface="Arial MT Pro"/>
              </a:rPr>
              <a:t>esson, we will review how to develop and maintain a positive team dynamic. One thing is for certain: the care professions need the contributions of every team member to meet the needs of our patients. The following skills help us to continuously improve our responder teams.</a:t>
            </a:r>
          </a:p>
          <a:p>
            <a:pPr algn="l">
              <a:lnSpc>
                <a:spcPts val="2507"/>
              </a:lnSpc>
            </a:pP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2801454"/>
            <a:ext cx="5841567" cy="7485546"/>
            <a:chOff x="0" y="0"/>
            <a:chExt cx="1201969" cy="1540236"/>
          </a:xfrm>
        </p:grpSpPr>
        <p:sp>
          <p:nvSpPr>
            <p:cNvPr name="Freeform 3" id="3"/>
            <p:cNvSpPr/>
            <p:nvPr/>
          </p:nvSpPr>
          <p:spPr>
            <a:xfrm flipH="false" flipV="false" rot="0">
              <a:off x="0" y="0"/>
              <a:ext cx="1201969" cy="1540236"/>
            </a:xfrm>
            <a:custGeom>
              <a:avLst/>
              <a:gdLst/>
              <a:ahLst/>
              <a:cxnLst/>
              <a:rect r="r" b="b" t="t" l="l"/>
              <a:pathLst>
                <a:path h="1540236" w="1201969">
                  <a:moveTo>
                    <a:pt x="0" y="0"/>
                  </a:moveTo>
                  <a:lnTo>
                    <a:pt x="1201969" y="0"/>
                  </a:lnTo>
                  <a:lnTo>
                    <a:pt x="1201969" y="1540236"/>
                  </a:lnTo>
                  <a:lnTo>
                    <a:pt x="0" y="1540236"/>
                  </a:lnTo>
                  <a:close/>
                </a:path>
              </a:pathLst>
            </a:custGeom>
            <a:solidFill>
              <a:srgbClr val="0E06E5"/>
            </a:solidFill>
          </p:spPr>
        </p:sp>
        <p:sp>
          <p:nvSpPr>
            <p:cNvPr name="TextBox 4" id="4"/>
            <p:cNvSpPr txBox="true"/>
            <p:nvPr/>
          </p:nvSpPr>
          <p:spPr>
            <a:xfrm>
              <a:off x="0" y="-57150"/>
              <a:ext cx="1201969" cy="1597386"/>
            </a:xfrm>
            <a:prstGeom prst="rect">
              <a:avLst/>
            </a:prstGeom>
          </p:spPr>
          <p:txBody>
            <a:bodyPr anchor="ctr" rtlCol="false" tIns="50800" lIns="50800" bIns="50800" rIns="50800"/>
            <a:lstStyle/>
            <a:p>
              <a:pPr algn="ctr">
                <a:lnSpc>
                  <a:spcPts val="2380"/>
                </a:lnSpc>
              </a:pPr>
            </a:p>
          </p:txBody>
        </p:sp>
      </p:grpSp>
      <p:sp>
        <p:nvSpPr>
          <p:cNvPr name="Freeform 5" id="5"/>
          <p:cNvSpPr/>
          <p:nvPr/>
        </p:nvSpPr>
        <p:spPr>
          <a:xfrm flipH="false" flipV="false" rot="1794495">
            <a:off x="-6317311" y="-4026464"/>
            <a:ext cx="10589272" cy="11265182"/>
          </a:xfrm>
          <a:custGeom>
            <a:avLst/>
            <a:gdLst/>
            <a:ahLst/>
            <a:cxnLst/>
            <a:rect r="r" b="b" t="t" l="l"/>
            <a:pathLst>
              <a:path h="11265182" w="10589272">
                <a:moveTo>
                  <a:pt x="0" y="0"/>
                </a:moveTo>
                <a:lnTo>
                  <a:pt x="10589272" y="0"/>
                </a:lnTo>
                <a:lnTo>
                  <a:pt x="10589272" y="11265182"/>
                </a:lnTo>
                <a:lnTo>
                  <a:pt x="0" y="11265182"/>
                </a:lnTo>
                <a:lnTo>
                  <a:pt x="0" y="0"/>
                </a:lnTo>
                <a:close/>
              </a:path>
            </a:pathLst>
          </a:custGeom>
          <a:blipFill>
            <a:blip r:embed="rId2">
              <a:alphaModFix amt="55000"/>
            </a:blip>
            <a:stretch>
              <a:fillRect l="0" t="0" r="0" b="0"/>
            </a:stretch>
          </a:blipFill>
        </p:spPr>
      </p:sp>
      <p:grpSp>
        <p:nvGrpSpPr>
          <p:cNvPr name="Group 6" id="6"/>
          <p:cNvGrpSpPr/>
          <p:nvPr/>
        </p:nvGrpSpPr>
        <p:grpSpPr>
          <a:xfrm rot="0">
            <a:off x="6223216" y="2801454"/>
            <a:ext cx="5841567" cy="7485546"/>
            <a:chOff x="0" y="0"/>
            <a:chExt cx="1201969" cy="1540236"/>
          </a:xfrm>
        </p:grpSpPr>
        <p:sp>
          <p:nvSpPr>
            <p:cNvPr name="Freeform 7" id="7"/>
            <p:cNvSpPr/>
            <p:nvPr/>
          </p:nvSpPr>
          <p:spPr>
            <a:xfrm flipH="false" flipV="false" rot="0">
              <a:off x="0" y="0"/>
              <a:ext cx="1201969" cy="1540236"/>
            </a:xfrm>
            <a:custGeom>
              <a:avLst/>
              <a:gdLst/>
              <a:ahLst/>
              <a:cxnLst/>
              <a:rect r="r" b="b" t="t" l="l"/>
              <a:pathLst>
                <a:path h="1540236" w="1201969">
                  <a:moveTo>
                    <a:pt x="0" y="0"/>
                  </a:moveTo>
                  <a:lnTo>
                    <a:pt x="1201969" y="0"/>
                  </a:lnTo>
                  <a:lnTo>
                    <a:pt x="1201969" y="1540236"/>
                  </a:lnTo>
                  <a:lnTo>
                    <a:pt x="0" y="1540236"/>
                  </a:lnTo>
                  <a:close/>
                </a:path>
              </a:pathLst>
            </a:custGeom>
            <a:solidFill>
              <a:srgbClr val="0E06E5"/>
            </a:solidFill>
          </p:spPr>
        </p:sp>
        <p:sp>
          <p:nvSpPr>
            <p:cNvPr name="TextBox 8" id="8"/>
            <p:cNvSpPr txBox="true"/>
            <p:nvPr/>
          </p:nvSpPr>
          <p:spPr>
            <a:xfrm>
              <a:off x="0" y="-57150"/>
              <a:ext cx="1201969" cy="1597386"/>
            </a:xfrm>
            <a:prstGeom prst="rect">
              <a:avLst/>
            </a:prstGeom>
          </p:spPr>
          <p:txBody>
            <a:bodyPr anchor="ctr" rtlCol="false" tIns="50800" lIns="50800" bIns="50800" rIns="50800"/>
            <a:lstStyle/>
            <a:p>
              <a:pPr algn="ctr">
                <a:lnSpc>
                  <a:spcPts val="2380"/>
                </a:lnSpc>
              </a:pPr>
            </a:p>
          </p:txBody>
        </p:sp>
      </p:grpSp>
      <p:grpSp>
        <p:nvGrpSpPr>
          <p:cNvPr name="Group 9" id="9"/>
          <p:cNvGrpSpPr/>
          <p:nvPr/>
        </p:nvGrpSpPr>
        <p:grpSpPr>
          <a:xfrm rot="0">
            <a:off x="12446433" y="2801454"/>
            <a:ext cx="5841567" cy="7485546"/>
            <a:chOff x="0" y="0"/>
            <a:chExt cx="1201969" cy="1540236"/>
          </a:xfrm>
        </p:grpSpPr>
        <p:sp>
          <p:nvSpPr>
            <p:cNvPr name="Freeform 10" id="10"/>
            <p:cNvSpPr/>
            <p:nvPr/>
          </p:nvSpPr>
          <p:spPr>
            <a:xfrm flipH="false" flipV="false" rot="0">
              <a:off x="0" y="0"/>
              <a:ext cx="1201969" cy="1540236"/>
            </a:xfrm>
            <a:custGeom>
              <a:avLst/>
              <a:gdLst/>
              <a:ahLst/>
              <a:cxnLst/>
              <a:rect r="r" b="b" t="t" l="l"/>
              <a:pathLst>
                <a:path h="1540236" w="1201969">
                  <a:moveTo>
                    <a:pt x="0" y="0"/>
                  </a:moveTo>
                  <a:lnTo>
                    <a:pt x="1201969" y="0"/>
                  </a:lnTo>
                  <a:lnTo>
                    <a:pt x="1201969" y="1540236"/>
                  </a:lnTo>
                  <a:lnTo>
                    <a:pt x="0" y="1540236"/>
                  </a:lnTo>
                  <a:close/>
                </a:path>
              </a:pathLst>
            </a:custGeom>
            <a:solidFill>
              <a:srgbClr val="0E06E5"/>
            </a:solidFill>
          </p:spPr>
        </p:sp>
        <p:sp>
          <p:nvSpPr>
            <p:cNvPr name="TextBox 11" id="11"/>
            <p:cNvSpPr txBox="true"/>
            <p:nvPr/>
          </p:nvSpPr>
          <p:spPr>
            <a:xfrm>
              <a:off x="0" y="-57150"/>
              <a:ext cx="1201969" cy="1597386"/>
            </a:xfrm>
            <a:prstGeom prst="rect">
              <a:avLst/>
            </a:prstGeom>
          </p:spPr>
          <p:txBody>
            <a:bodyPr anchor="ctr" rtlCol="false" tIns="50800" lIns="50800" bIns="50800" rIns="50800"/>
            <a:lstStyle/>
            <a:p>
              <a:pPr algn="ctr">
                <a:lnSpc>
                  <a:spcPts val="2380"/>
                </a:lnSpc>
              </a:pPr>
            </a:p>
          </p:txBody>
        </p:sp>
      </p:grpSp>
      <p:sp>
        <p:nvSpPr>
          <p:cNvPr name="Freeform 12" id="12"/>
          <p:cNvSpPr/>
          <p:nvPr/>
        </p:nvSpPr>
        <p:spPr>
          <a:xfrm flipH="false" flipV="false" rot="-9088373">
            <a:off x="13019635" y="722772"/>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13" id="13"/>
          <p:cNvSpPr/>
          <p:nvPr/>
        </p:nvSpPr>
        <p:spPr>
          <a:xfrm flipH="false" flipV="false" rot="0">
            <a:off x="0" y="774690"/>
            <a:ext cx="1617520" cy="1399829"/>
          </a:xfrm>
          <a:custGeom>
            <a:avLst/>
            <a:gdLst/>
            <a:ahLst/>
            <a:cxnLst/>
            <a:rect r="r" b="b" t="t" l="l"/>
            <a:pathLst>
              <a:path h="1399829" w="1617520">
                <a:moveTo>
                  <a:pt x="0" y="0"/>
                </a:moveTo>
                <a:lnTo>
                  <a:pt x="1617520" y="0"/>
                </a:lnTo>
                <a:lnTo>
                  <a:pt x="1617520" y="1399829"/>
                </a:lnTo>
                <a:lnTo>
                  <a:pt x="0" y="1399829"/>
                </a:lnTo>
                <a:lnTo>
                  <a:pt x="0" y="0"/>
                </a:lnTo>
                <a:close/>
              </a:path>
            </a:pathLst>
          </a:custGeom>
          <a:blipFill>
            <a:blip r:embed="rId3"/>
            <a:stretch>
              <a:fillRect l="0" t="0" r="0" b="0"/>
            </a:stretch>
          </a:blipFill>
        </p:spPr>
      </p:sp>
      <p:sp>
        <p:nvSpPr>
          <p:cNvPr name="Freeform 14" id="14"/>
          <p:cNvSpPr/>
          <p:nvPr/>
        </p:nvSpPr>
        <p:spPr>
          <a:xfrm flipH="false" flipV="false" rot="0">
            <a:off x="501775" y="3281240"/>
            <a:ext cx="717719" cy="1367084"/>
          </a:xfrm>
          <a:custGeom>
            <a:avLst/>
            <a:gdLst/>
            <a:ahLst/>
            <a:cxnLst/>
            <a:rect r="r" b="b" t="t" l="l"/>
            <a:pathLst>
              <a:path h="1367084" w="717719">
                <a:moveTo>
                  <a:pt x="0" y="0"/>
                </a:moveTo>
                <a:lnTo>
                  <a:pt x="717719" y="0"/>
                </a:lnTo>
                <a:lnTo>
                  <a:pt x="717719" y="1367083"/>
                </a:lnTo>
                <a:lnTo>
                  <a:pt x="0" y="1367083"/>
                </a:lnTo>
                <a:lnTo>
                  <a:pt x="0" y="0"/>
                </a:lnTo>
                <a:close/>
              </a:path>
            </a:pathLst>
          </a:custGeom>
          <a:blipFill>
            <a:blip r:embed="rId4"/>
            <a:stretch>
              <a:fillRect l="0" t="0" r="0" b="0"/>
            </a:stretch>
          </a:blipFill>
        </p:spPr>
      </p:sp>
      <p:sp>
        <p:nvSpPr>
          <p:cNvPr name="Freeform 15" id="15"/>
          <p:cNvSpPr/>
          <p:nvPr/>
        </p:nvSpPr>
        <p:spPr>
          <a:xfrm flipH="false" flipV="false" rot="0">
            <a:off x="6642028" y="3281240"/>
            <a:ext cx="1057781" cy="1367084"/>
          </a:xfrm>
          <a:custGeom>
            <a:avLst/>
            <a:gdLst/>
            <a:ahLst/>
            <a:cxnLst/>
            <a:rect r="r" b="b" t="t" l="l"/>
            <a:pathLst>
              <a:path h="1367084" w="1057781">
                <a:moveTo>
                  <a:pt x="0" y="0"/>
                </a:moveTo>
                <a:lnTo>
                  <a:pt x="1057781" y="0"/>
                </a:lnTo>
                <a:lnTo>
                  <a:pt x="1057781" y="1367083"/>
                </a:lnTo>
                <a:lnTo>
                  <a:pt x="0" y="1367083"/>
                </a:lnTo>
                <a:lnTo>
                  <a:pt x="0" y="0"/>
                </a:lnTo>
                <a:close/>
              </a:path>
            </a:pathLst>
          </a:custGeom>
          <a:blipFill>
            <a:blip r:embed="rId5"/>
            <a:stretch>
              <a:fillRect l="0" t="0" r="0" b="0"/>
            </a:stretch>
          </a:blipFill>
        </p:spPr>
      </p:sp>
      <p:sp>
        <p:nvSpPr>
          <p:cNvPr name="Freeform 16" id="16"/>
          <p:cNvSpPr/>
          <p:nvPr/>
        </p:nvSpPr>
        <p:spPr>
          <a:xfrm flipH="false" flipV="false" rot="0">
            <a:off x="12896398" y="3281240"/>
            <a:ext cx="1038983" cy="1367084"/>
          </a:xfrm>
          <a:custGeom>
            <a:avLst/>
            <a:gdLst/>
            <a:ahLst/>
            <a:cxnLst/>
            <a:rect r="r" b="b" t="t" l="l"/>
            <a:pathLst>
              <a:path h="1367084" w="1038983">
                <a:moveTo>
                  <a:pt x="0" y="0"/>
                </a:moveTo>
                <a:lnTo>
                  <a:pt x="1038983" y="0"/>
                </a:lnTo>
                <a:lnTo>
                  <a:pt x="1038983" y="1367083"/>
                </a:lnTo>
                <a:lnTo>
                  <a:pt x="0" y="1367083"/>
                </a:lnTo>
                <a:lnTo>
                  <a:pt x="0" y="0"/>
                </a:lnTo>
                <a:close/>
              </a:path>
            </a:pathLst>
          </a:custGeom>
          <a:blipFill>
            <a:blip r:embed="rId6"/>
            <a:stretch>
              <a:fillRect l="0" t="0" r="0" b="0"/>
            </a:stretch>
          </a:blipFill>
        </p:spPr>
      </p:sp>
      <p:sp>
        <p:nvSpPr>
          <p:cNvPr name="TextBox 17" id="17"/>
          <p:cNvSpPr txBox="true"/>
          <p:nvPr/>
        </p:nvSpPr>
        <p:spPr>
          <a:xfrm rot="0">
            <a:off x="7966509" y="3769343"/>
            <a:ext cx="3905138" cy="6014353"/>
          </a:xfrm>
          <a:prstGeom prst="rect">
            <a:avLst/>
          </a:prstGeom>
        </p:spPr>
        <p:txBody>
          <a:bodyPr anchor="t" rtlCol="false" tIns="0" lIns="0" bIns="0" rIns="0">
            <a:spAutoFit/>
          </a:bodyPr>
          <a:lstStyle/>
          <a:p>
            <a:pPr algn="l">
              <a:lnSpc>
                <a:spcPts val="2507"/>
              </a:lnSpc>
            </a:pPr>
            <a:r>
              <a:rPr lang="en-US" sz="1928">
                <a:solidFill>
                  <a:srgbClr val="FFFFFF"/>
                </a:solidFill>
                <a:latin typeface="Arial MT Pro"/>
                <a:ea typeface="Arial MT Pro"/>
                <a:cs typeface="Arial MT Pro"/>
                <a:sym typeface="Arial MT Pro"/>
              </a:rPr>
              <a:t>We must recognize and leverage the diverse personalities within the team.</a:t>
            </a:r>
          </a:p>
          <a:p>
            <a:pPr algn="l">
              <a:lnSpc>
                <a:spcPts val="2507"/>
              </a:lnSpc>
            </a:pPr>
          </a:p>
          <a:p>
            <a:pPr algn="l" marL="416444" indent="-208222" lvl="1">
              <a:lnSpc>
                <a:spcPts val="2507"/>
              </a:lnSpc>
              <a:buFont typeface="Arial"/>
              <a:buChar char="•"/>
            </a:pPr>
            <a:r>
              <a:rPr lang="en-US" sz="1928">
                <a:solidFill>
                  <a:srgbClr val="FFFFFF"/>
                </a:solidFill>
                <a:latin typeface="Arial MT Pro"/>
                <a:ea typeface="Arial MT Pro"/>
                <a:cs typeface="Arial MT Pro"/>
                <a:sym typeface="Arial MT Pro"/>
              </a:rPr>
              <a:t>Differ</a:t>
            </a:r>
            <a:r>
              <a:rPr lang="en-US" sz="1928">
                <a:solidFill>
                  <a:srgbClr val="FFFFFF"/>
                </a:solidFill>
                <a:latin typeface="Arial MT Pro"/>
                <a:ea typeface="Arial MT Pro"/>
                <a:cs typeface="Arial MT Pro"/>
                <a:sym typeface="Arial MT Pro"/>
              </a:rPr>
              <a:t>ent strengths: Some team members may excel in calming others, while others are great at problem-solving or logistics.</a:t>
            </a:r>
          </a:p>
          <a:p>
            <a:pPr algn="l" marL="416444" indent="-208222" lvl="1">
              <a:lnSpc>
                <a:spcPts val="2507"/>
              </a:lnSpc>
              <a:buFont typeface="Arial"/>
              <a:buChar char="•"/>
            </a:pPr>
            <a:r>
              <a:rPr lang="en-US" sz="1928">
                <a:solidFill>
                  <a:srgbClr val="FFFFFF"/>
                </a:solidFill>
                <a:latin typeface="Arial MT Pro"/>
                <a:ea typeface="Arial MT Pro"/>
                <a:cs typeface="Arial MT Pro"/>
                <a:sym typeface="Arial MT Pro"/>
              </a:rPr>
              <a:t>Broader perspectives: Diverse personalities bring varied viewpoints, which can lead to more creative and effective solutions.</a:t>
            </a:r>
          </a:p>
          <a:p>
            <a:pPr algn="l" marL="416444" indent="-208222" lvl="1">
              <a:lnSpc>
                <a:spcPts val="2507"/>
              </a:lnSpc>
              <a:buFont typeface="Arial"/>
              <a:buChar char="•"/>
            </a:pPr>
            <a:r>
              <a:rPr lang="en-US" sz="1928">
                <a:solidFill>
                  <a:srgbClr val="FFFFFF"/>
                </a:solidFill>
                <a:latin typeface="Arial MT Pro"/>
                <a:ea typeface="Arial MT Pro"/>
                <a:cs typeface="Arial MT Pro"/>
                <a:sym typeface="Arial MT Pro"/>
              </a:rPr>
              <a:t>Better communication: Understanding personality differences helps tailor communication styles for better collaborations.</a:t>
            </a:r>
          </a:p>
          <a:p>
            <a:pPr algn="l">
              <a:lnSpc>
                <a:spcPts val="2507"/>
              </a:lnSpc>
            </a:pPr>
          </a:p>
        </p:txBody>
      </p:sp>
      <p:sp>
        <p:nvSpPr>
          <p:cNvPr name="TextBox 18" id="18"/>
          <p:cNvSpPr txBox="true"/>
          <p:nvPr/>
        </p:nvSpPr>
        <p:spPr>
          <a:xfrm rot="0">
            <a:off x="1671813" y="885596"/>
            <a:ext cx="16494529" cy="1288923"/>
          </a:xfrm>
          <a:prstGeom prst="rect">
            <a:avLst/>
          </a:prstGeom>
        </p:spPr>
        <p:txBody>
          <a:bodyPr anchor="t" rtlCol="false" tIns="0" lIns="0" bIns="0" rIns="0">
            <a:spAutoFit/>
          </a:bodyPr>
          <a:lstStyle/>
          <a:p>
            <a:pPr algn="l">
              <a:lnSpc>
                <a:spcPts val="4730"/>
              </a:lnSpc>
            </a:pPr>
            <a:r>
              <a:rPr lang="en-US" sz="4149" b="true">
                <a:solidFill>
                  <a:srgbClr val="FDFF0E"/>
                </a:solidFill>
                <a:latin typeface="Arial MT Pro Bold"/>
                <a:ea typeface="Arial MT Pro Bold"/>
                <a:cs typeface="Arial MT Pro Bold"/>
                <a:sym typeface="Arial MT Pro Bold"/>
              </a:rPr>
              <a:t>To truly understand our team dynamic, we need </a:t>
            </a:r>
          </a:p>
          <a:p>
            <a:pPr algn="l">
              <a:lnSpc>
                <a:spcPts val="4730"/>
              </a:lnSpc>
            </a:pPr>
            <a:r>
              <a:rPr lang="en-US" sz="4149" b="true">
                <a:solidFill>
                  <a:srgbClr val="FDFF0E"/>
                </a:solidFill>
                <a:latin typeface="Arial MT Pro Bold"/>
                <a:ea typeface="Arial MT Pro Bold"/>
                <a:cs typeface="Arial MT Pro Bold"/>
                <a:sym typeface="Arial MT Pro Bold"/>
              </a:rPr>
              <a:t>to consider a few key elements...</a:t>
            </a:r>
          </a:p>
        </p:txBody>
      </p:sp>
      <p:sp>
        <p:nvSpPr>
          <p:cNvPr name="TextBox 19" id="19"/>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20" id="20"/>
          <p:cNvSpPr txBox="true"/>
          <p:nvPr/>
        </p:nvSpPr>
        <p:spPr>
          <a:xfrm rot="0">
            <a:off x="1504751" y="3895424"/>
            <a:ext cx="3889791" cy="6014353"/>
          </a:xfrm>
          <a:prstGeom prst="rect">
            <a:avLst/>
          </a:prstGeom>
        </p:spPr>
        <p:txBody>
          <a:bodyPr anchor="t" rtlCol="false" tIns="0" lIns="0" bIns="0" rIns="0">
            <a:spAutoFit/>
          </a:bodyPr>
          <a:lstStyle/>
          <a:p>
            <a:pPr algn="l">
              <a:lnSpc>
                <a:spcPts val="2507"/>
              </a:lnSpc>
            </a:pPr>
            <a:r>
              <a:rPr lang="en-US" sz="1928">
                <a:solidFill>
                  <a:srgbClr val="FFFFFF"/>
                </a:solidFill>
                <a:latin typeface="Arial MT Pro"/>
                <a:ea typeface="Arial MT Pro"/>
                <a:cs typeface="Arial MT Pro"/>
                <a:sym typeface="Arial MT Pro"/>
              </a:rPr>
              <a:t>Eac</a:t>
            </a:r>
            <a:r>
              <a:rPr lang="en-US" sz="1928">
                <a:solidFill>
                  <a:srgbClr val="FFFFFF"/>
                </a:solidFill>
                <a:latin typeface="Arial MT Pro"/>
                <a:ea typeface="Arial MT Pro"/>
                <a:cs typeface="Arial MT Pro"/>
                <a:sym typeface="Arial MT Pro"/>
              </a:rPr>
              <a:t>h m</a:t>
            </a:r>
            <a:r>
              <a:rPr lang="en-US" sz="1928">
                <a:solidFill>
                  <a:srgbClr val="FFFFFF"/>
                </a:solidFill>
                <a:latin typeface="Arial MT Pro"/>
                <a:ea typeface="Arial MT Pro"/>
                <a:cs typeface="Arial MT Pro"/>
                <a:sym typeface="Arial MT Pro"/>
              </a:rPr>
              <a:t>ember must have a deep understanding of the Crisis Support Team's mission.</a:t>
            </a:r>
          </a:p>
          <a:p>
            <a:pPr algn="l">
              <a:lnSpc>
                <a:spcPts val="2507"/>
              </a:lnSpc>
            </a:pPr>
          </a:p>
          <a:p>
            <a:pPr algn="l">
              <a:lnSpc>
                <a:spcPts val="2507"/>
              </a:lnSpc>
            </a:pPr>
            <a:r>
              <a:rPr lang="en-US" sz="1928">
                <a:solidFill>
                  <a:srgbClr val="FFFFFF"/>
                </a:solidFill>
                <a:latin typeface="Arial MT Pro"/>
                <a:ea typeface="Arial MT Pro"/>
                <a:cs typeface="Arial MT Pro"/>
                <a:sym typeface="Arial MT Pro"/>
              </a:rPr>
              <a:t>It ensures that:</a:t>
            </a:r>
          </a:p>
          <a:p>
            <a:pPr algn="l">
              <a:lnSpc>
                <a:spcPts val="2507"/>
              </a:lnSpc>
            </a:pPr>
          </a:p>
          <a:p>
            <a:pPr algn="l" marL="416444" indent="-208222" lvl="1">
              <a:lnSpc>
                <a:spcPts val="2507"/>
              </a:lnSpc>
              <a:buAutoNum type="arabicPeriod" startAt="1"/>
            </a:pPr>
            <a:r>
              <a:rPr lang="en-US" sz="1928">
                <a:solidFill>
                  <a:srgbClr val="FFFFFF"/>
                </a:solidFill>
                <a:latin typeface="Arial MT Pro"/>
                <a:ea typeface="Arial MT Pro"/>
                <a:cs typeface="Arial MT Pro"/>
                <a:sym typeface="Arial MT Pro"/>
              </a:rPr>
              <a:t>Everyone is aligned on the purpose and goals of the team.</a:t>
            </a:r>
          </a:p>
          <a:p>
            <a:pPr algn="l" marL="416444" indent="-208222" lvl="1">
              <a:lnSpc>
                <a:spcPts val="2507"/>
              </a:lnSpc>
              <a:buAutoNum type="arabicPeriod" startAt="1"/>
            </a:pPr>
            <a:r>
              <a:rPr lang="en-US" sz="1928">
                <a:solidFill>
                  <a:srgbClr val="FFFFFF"/>
                </a:solidFill>
                <a:latin typeface="Arial MT Pro"/>
                <a:ea typeface="Arial MT Pro"/>
                <a:cs typeface="Arial MT Pro"/>
                <a:sym typeface="Arial MT Pro"/>
              </a:rPr>
              <a:t>Decisions and actions are guided by a shared set of values and objectives.</a:t>
            </a:r>
          </a:p>
          <a:p>
            <a:pPr algn="l" marL="416444" indent="-208222" lvl="1">
              <a:lnSpc>
                <a:spcPts val="2507"/>
              </a:lnSpc>
              <a:buAutoNum type="arabicPeriod" startAt="1"/>
            </a:pPr>
            <a:r>
              <a:rPr lang="en-US" sz="1928">
                <a:solidFill>
                  <a:srgbClr val="FFFFFF"/>
                </a:solidFill>
                <a:latin typeface="Arial MT Pro"/>
                <a:ea typeface="Arial MT Pro"/>
                <a:cs typeface="Arial MT Pro"/>
                <a:sym typeface="Arial MT Pro"/>
              </a:rPr>
              <a:t>Communication is clear and consistent, both internally and with those seeking support.</a:t>
            </a:r>
          </a:p>
          <a:p>
            <a:pPr algn="l" marL="416444" indent="-208222" lvl="1">
              <a:lnSpc>
                <a:spcPts val="2507"/>
              </a:lnSpc>
              <a:buAutoNum type="arabicPeriod" startAt="1"/>
            </a:pPr>
            <a:r>
              <a:rPr lang="en-US" sz="1928">
                <a:solidFill>
                  <a:srgbClr val="FFFFFF"/>
                </a:solidFill>
                <a:latin typeface="Arial MT Pro"/>
                <a:ea typeface="Arial MT Pro"/>
                <a:cs typeface="Arial MT Pro"/>
                <a:sym typeface="Arial MT Pro"/>
              </a:rPr>
              <a:t>Trust and accountability are strengthened within the team and with the community they serve.</a:t>
            </a:r>
          </a:p>
          <a:p>
            <a:pPr algn="l">
              <a:lnSpc>
                <a:spcPts val="2507"/>
              </a:lnSpc>
            </a:pPr>
          </a:p>
        </p:txBody>
      </p:sp>
      <p:sp>
        <p:nvSpPr>
          <p:cNvPr name="TextBox 21" id="21"/>
          <p:cNvSpPr txBox="true"/>
          <p:nvPr/>
        </p:nvSpPr>
        <p:spPr>
          <a:xfrm rot="0">
            <a:off x="14144931" y="3481966"/>
            <a:ext cx="3920485" cy="5385703"/>
          </a:xfrm>
          <a:prstGeom prst="rect">
            <a:avLst/>
          </a:prstGeom>
        </p:spPr>
        <p:txBody>
          <a:bodyPr anchor="t" rtlCol="false" tIns="0" lIns="0" bIns="0" rIns="0">
            <a:spAutoFit/>
          </a:bodyPr>
          <a:lstStyle/>
          <a:p>
            <a:pPr algn="l">
              <a:lnSpc>
                <a:spcPts val="2507"/>
              </a:lnSpc>
            </a:pPr>
            <a:r>
              <a:rPr lang="en-US" sz="1928">
                <a:solidFill>
                  <a:srgbClr val="FFFFFF"/>
                </a:solidFill>
                <a:latin typeface="Arial MT Pro"/>
                <a:ea typeface="Arial MT Pro"/>
                <a:cs typeface="Arial MT Pro"/>
                <a:sym typeface="Arial MT Pro"/>
              </a:rPr>
              <a:t>We</a:t>
            </a:r>
            <a:r>
              <a:rPr lang="en-US" sz="1928">
                <a:solidFill>
                  <a:srgbClr val="FFFFFF"/>
                </a:solidFill>
                <a:latin typeface="Arial MT Pro"/>
                <a:ea typeface="Arial MT Pro"/>
                <a:cs typeface="Arial MT Pro"/>
                <a:sym typeface="Arial MT Pro"/>
              </a:rPr>
              <a:t> n</a:t>
            </a:r>
            <a:r>
              <a:rPr lang="en-US" sz="1928">
                <a:solidFill>
                  <a:srgbClr val="FFFFFF"/>
                </a:solidFill>
                <a:latin typeface="Arial MT Pro"/>
                <a:ea typeface="Arial MT Pro"/>
                <a:cs typeface="Arial MT Pro"/>
                <a:sym typeface="Arial MT Pro"/>
              </a:rPr>
              <a:t>eed to build strong working relationships both internally and with other stakeholders to support our environment and mission.</a:t>
            </a:r>
          </a:p>
          <a:p>
            <a:pPr algn="l">
              <a:lnSpc>
                <a:spcPts val="2507"/>
              </a:lnSpc>
            </a:pPr>
          </a:p>
          <a:p>
            <a:pPr algn="l" marL="416444" indent="-208222" lvl="1">
              <a:lnSpc>
                <a:spcPts val="2507"/>
              </a:lnSpc>
              <a:buFont typeface="Arial"/>
              <a:buChar char="•"/>
            </a:pPr>
            <a:r>
              <a:rPr lang="en-US" sz="1928">
                <a:solidFill>
                  <a:srgbClr val="FFFFFF"/>
                </a:solidFill>
                <a:latin typeface="Arial MT Pro"/>
                <a:ea typeface="Arial MT Pro"/>
                <a:cs typeface="Arial MT Pro"/>
                <a:sym typeface="Arial MT Pro"/>
              </a:rPr>
              <a:t>Fosters trust and collaboration among team members.</a:t>
            </a:r>
          </a:p>
          <a:p>
            <a:pPr algn="l" marL="416444" indent="-208222" lvl="1">
              <a:lnSpc>
                <a:spcPts val="2507"/>
              </a:lnSpc>
              <a:buFont typeface="Arial"/>
              <a:buChar char="•"/>
            </a:pPr>
            <a:r>
              <a:rPr lang="en-US" sz="1928">
                <a:solidFill>
                  <a:srgbClr val="FFFFFF"/>
                </a:solidFill>
                <a:latin typeface="Arial MT Pro"/>
                <a:ea typeface="Arial MT Pro"/>
                <a:cs typeface="Arial MT Pro"/>
                <a:sym typeface="Arial MT Pro"/>
              </a:rPr>
              <a:t>Improves communication, reducing misunderstandings during high-pressure situations.</a:t>
            </a:r>
          </a:p>
          <a:p>
            <a:pPr algn="l" marL="416444" indent="-208222" lvl="1">
              <a:lnSpc>
                <a:spcPts val="2507"/>
              </a:lnSpc>
              <a:buFont typeface="Arial"/>
              <a:buChar char="•"/>
            </a:pPr>
            <a:r>
              <a:rPr lang="en-US" sz="1928">
                <a:solidFill>
                  <a:srgbClr val="FFFFFF"/>
                </a:solidFill>
                <a:latin typeface="Arial MT Pro"/>
                <a:ea typeface="Arial MT Pro"/>
                <a:cs typeface="Arial MT Pro"/>
                <a:sym typeface="Arial MT Pro"/>
              </a:rPr>
              <a:t>Encourages mutual support, which is vital for responder well-being.</a:t>
            </a:r>
          </a:p>
          <a:p>
            <a:pPr algn="l" marL="416444" indent="-208222" lvl="1">
              <a:lnSpc>
                <a:spcPts val="2507"/>
              </a:lnSpc>
              <a:buFont typeface="Arial"/>
              <a:buChar char="•"/>
            </a:pPr>
            <a:r>
              <a:rPr lang="en-US" sz="1928">
                <a:solidFill>
                  <a:srgbClr val="FFFFFF"/>
                </a:solidFill>
                <a:latin typeface="Arial MT Pro"/>
                <a:ea typeface="Arial MT Pro"/>
                <a:cs typeface="Arial MT Pro"/>
                <a:sym typeface="Arial MT Pro"/>
              </a:rPr>
              <a:t>Strengthens team cohesion, leading to more effective and unified responses</a:t>
            </a:r>
          </a:p>
          <a:p>
            <a:pPr algn="l">
              <a:lnSpc>
                <a:spcPts val="2507"/>
              </a:lnSpc>
            </a:pPr>
          </a:p>
        </p:txBody>
      </p:sp>
    </p:spTree>
  </p:cSld>
  <p:clrMapOvr>
    <a:masterClrMapping/>
  </p:clrMapOvr>
  <p:transition spd="fast">
    <p:circle/>
  </p:transition>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3544205" y="102073"/>
            <a:ext cx="12098558" cy="10470294"/>
          </a:xfrm>
          <a:custGeom>
            <a:avLst/>
            <a:gdLst/>
            <a:ahLst/>
            <a:cxnLst/>
            <a:rect r="r" b="b" t="t" l="l"/>
            <a:pathLst>
              <a:path h="10470294" w="12098558">
                <a:moveTo>
                  <a:pt x="0" y="0"/>
                </a:moveTo>
                <a:lnTo>
                  <a:pt x="12098558" y="0"/>
                </a:lnTo>
                <a:lnTo>
                  <a:pt x="12098558" y="10470293"/>
                </a:lnTo>
                <a:lnTo>
                  <a:pt x="0" y="10470293"/>
                </a:lnTo>
                <a:lnTo>
                  <a:pt x="0" y="0"/>
                </a:lnTo>
                <a:close/>
              </a:path>
            </a:pathLst>
          </a:custGeom>
          <a:blipFill>
            <a:blip r:embed="rId2">
              <a:alphaModFix amt="31999"/>
            </a:blip>
            <a:stretch>
              <a:fillRect l="0" t="0" r="0" b="0"/>
            </a:stretch>
          </a:blipFill>
        </p:spPr>
      </p:sp>
      <p:sp>
        <p:nvSpPr>
          <p:cNvPr name="Freeform 3" id="3"/>
          <p:cNvSpPr/>
          <p:nvPr/>
        </p:nvSpPr>
        <p:spPr>
          <a:xfrm flipH="false" flipV="false" rot="0">
            <a:off x="-545450" y="3778197"/>
            <a:ext cx="19042315" cy="4022689"/>
          </a:xfrm>
          <a:custGeom>
            <a:avLst/>
            <a:gdLst/>
            <a:ahLst/>
            <a:cxnLst/>
            <a:rect r="r" b="b" t="t" l="l"/>
            <a:pathLst>
              <a:path h="4022689" w="19042315">
                <a:moveTo>
                  <a:pt x="0" y="0"/>
                </a:moveTo>
                <a:lnTo>
                  <a:pt x="19042315" y="0"/>
                </a:lnTo>
                <a:lnTo>
                  <a:pt x="19042315" y="4022689"/>
                </a:lnTo>
                <a:lnTo>
                  <a:pt x="0" y="4022689"/>
                </a:lnTo>
                <a:lnTo>
                  <a:pt x="0" y="0"/>
                </a:lnTo>
                <a:close/>
              </a:path>
            </a:pathLst>
          </a:custGeom>
          <a:blipFill>
            <a:blip r:embed="rId3">
              <a:alphaModFix amt="68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9088373">
            <a:off x="10385970" y="523684"/>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5">
              <a:alphaModFix amt="65999"/>
            </a:blip>
            <a:stretch>
              <a:fillRect l="0" t="0" r="0" b="0"/>
            </a:stretch>
          </a:blipFill>
        </p:spPr>
      </p:sp>
      <p:sp>
        <p:nvSpPr>
          <p:cNvPr name="Freeform 5" id="5"/>
          <p:cNvSpPr/>
          <p:nvPr/>
        </p:nvSpPr>
        <p:spPr>
          <a:xfrm flipH="false" flipV="false" rot="-9088373">
            <a:off x="-3198604" y="-3196524"/>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6">
              <a:alphaModFix amt="65999"/>
            </a:blip>
            <a:stretch>
              <a:fillRect l="0" t="0" r="0" b="0"/>
            </a:stretch>
          </a:blipFill>
        </p:spPr>
      </p:sp>
      <p:pic>
        <p:nvPicPr>
          <p:cNvPr name="Picture 6" id="6"/>
          <p:cNvPicPr>
            <a:picLocks noChangeAspect="true"/>
          </p:cNvPicPr>
          <p:nvPr/>
        </p:nvPicPr>
        <p:blipFill>
          <a:blip r:embed="rId7"/>
          <a:srcRect l="0" t="0" r="0" b="0"/>
          <a:stretch>
            <a:fillRect/>
          </a:stretch>
        </p:blipFill>
        <p:spPr>
          <a:xfrm flipH="false" flipV="false" rot="0">
            <a:off x="16647803" y="9355832"/>
            <a:ext cx="278501" cy="278501"/>
          </a:xfrm>
          <a:prstGeom prst="rect">
            <a:avLst/>
          </a:prstGeom>
        </p:spPr>
      </p:pic>
      <p:pic>
        <p:nvPicPr>
          <p:cNvPr name="Picture 7" id="7"/>
          <p:cNvPicPr>
            <a:picLocks noChangeAspect="true"/>
          </p:cNvPicPr>
          <p:nvPr/>
        </p:nvPicPr>
        <p:blipFill>
          <a:blip r:embed="rId7"/>
          <a:srcRect l="0" t="0" r="0" b="0"/>
          <a:stretch>
            <a:fillRect/>
          </a:stretch>
        </p:blipFill>
        <p:spPr>
          <a:xfrm flipH="false" flipV="false" rot="0">
            <a:off x="17126329" y="9355832"/>
            <a:ext cx="278501" cy="278501"/>
          </a:xfrm>
          <a:prstGeom prst="rect">
            <a:avLst/>
          </a:prstGeom>
        </p:spPr>
      </p:pic>
      <p:pic>
        <p:nvPicPr>
          <p:cNvPr name="Picture 8" id="8"/>
          <p:cNvPicPr>
            <a:picLocks noChangeAspect="true"/>
          </p:cNvPicPr>
          <p:nvPr/>
        </p:nvPicPr>
        <p:blipFill>
          <a:blip r:embed="rId7"/>
          <a:srcRect l="0" t="0" r="0" b="0"/>
          <a:stretch>
            <a:fillRect/>
          </a:stretch>
        </p:blipFill>
        <p:spPr>
          <a:xfrm flipH="false" flipV="false" rot="0">
            <a:off x="16167967" y="9355832"/>
            <a:ext cx="278501" cy="278501"/>
          </a:xfrm>
          <a:prstGeom prst="rect">
            <a:avLst/>
          </a:prstGeom>
        </p:spPr>
      </p:pic>
      <p:sp>
        <p:nvSpPr>
          <p:cNvPr name="Freeform 9" id="9"/>
          <p:cNvSpPr/>
          <p:nvPr/>
        </p:nvSpPr>
        <p:spPr>
          <a:xfrm flipH="false" flipV="false" rot="0">
            <a:off x="7588305" y="4200267"/>
            <a:ext cx="5662273" cy="2604646"/>
          </a:xfrm>
          <a:custGeom>
            <a:avLst/>
            <a:gdLst/>
            <a:ahLst/>
            <a:cxnLst/>
            <a:rect r="r" b="b" t="t" l="l"/>
            <a:pathLst>
              <a:path h="2604646" w="5662273">
                <a:moveTo>
                  <a:pt x="0" y="0"/>
                </a:moveTo>
                <a:lnTo>
                  <a:pt x="5662273" y="0"/>
                </a:lnTo>
                <a:lnTo>
                  <a:pt x="5662273" y="2604645"/>
                </a:lnTo>
                <a:lnTo>
                  <a:pt x="0" y="260464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pic>
        <p:nvPicPr>
          <p:cNvPr name="Picture 10" id="10"/>
          <p:cNvPicPr>
            <a:picLocks noChangeAspect="true"/>
          </p:cNvPicPr>
          <p:nvPr/>
        </p:nvPicPr>
        <p:blipFill>
          <a:blip r:embed="rId10"/>
          <a:stretch>
            <a:fillRect/>
          </a:stretch>
        </p:blipFill>
        <p:spPr>
          <a:xfrm rot="0">
            <a:off x="10717089" y="4210247"/>
            <a:ext cx="2527781" cy="2527781"/>
          </a:xfrm>
          <a:prstGeom prst="rect">
            <a:avLst/>
          </a:prstGeom>
        </p:spPr>
      </p:pic>
      <p:sp>
        <p:nvSpPr>
          <p:cNvPr name="TextBox 11" id="11"/>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grpSp>
        <p:nvGrpSpPr>
          <p:cNvPr name="Group 12" id="12"/>
          <p:cNvGrpSpPr/>
          <p:nvPr/>
        </p:nvGrpSpPr>
        <p:grpSpPr>
          <a:xfrm rot="0">
            <a:off x="4725990" y="3726329"/>
            <a:ext cx="2652522" cy="3195809"/>
            <a:chOff x="0" y="0"/>
            <a:chExt cx="3536696" cy="4261079"/>
          </a:xfrm>
        </p:grpSpPr>
        <p:sp>
          <p:nvSpPr>
            <p:cNvPr name="Freeform 13" id="13"/>
            <p:cNvSpPr/>
            <p:nvPr/>
          </p:nvSpPr>
          <p:spPr>
            <a:xfrm flipH="false" flipV="false" rot="0">
              <a:off x="0" y="0"/>
              <a:ext cx="3536696" cy="4261079"/>
            </a:xfrm>
            <a:custGeom>
              <a:avLst/>
              <a:gdLst/>
              <a:ahLst/>
              <a:cxnLst/>
              <a:rect r="r" b="b" t="t" l="l"/>
              <a:pathLst>
                <a:path h="4261079" w="3536696">
                  <a:moveTo>
                    <a:pt x="0" y="0"/>
                  </a:moveTo>
                  <a:lnTo>
                    <a:pt x="3536696" y="0"/>
                  </a:lnTo>
                  <a:lnTo>
                    <a:pt x="3536696" y="4261079"/>
                  </a:lnTo>
                  <a:lnTo>
                    <a:pt x="0" y="4261079"/>
                  </a:lnTo>
                  <a:lnTo>
                    <a:pt x="0" y="0"/>
                  </a:lnTo>
                  <a:close/>
                </a:path>
              </a:pathLst>
            </a:custGeom>
            <a:blipFill>
              <a:blip r:embed="rId11"/>
              <a:stretch>
                <a:fillRect l="0" t="0" r="0" b="0"/>
              </a:stretch>
            </a:blipFill>
          </p:spPr>
        </p:sp>
        <p:sp>
          <p:nvSpPr>
            <p:cNvPr name="Freeform 14" id="14"/>
            <p:cNvSpPr/>
            <p:nvPr/>
          </p:nvSpPr>
          <p:spPr>
            <a:xfrm flipH="false" flipV="false" rot="0">
              <a:off x="860869" y="799774"/>
              <a:ext cx="1939818" cy="2386800"/>
            </a:xfrm>
            <a:custGeom>
              <a:avLst/>
              <a:gdLst/>
              <a:ahLst/>
              <a:cxnLst/>
              <a:rect r="r" b="b" t="t" l="l"/>
              <a:pathLst>
                <a:path h="2386800" w="1939818">
                  <a:moveTo>
                    <a:pt x="0" y="0"/>
                  </a:moveTo>
                  <a:lnTo>
                    <a:pt x="1939818" y="0"/>
                  </a:lnTo>
                  <a:lnTo>
                    <a:pt x="1939818" y="2386801"/>
                  </a:lnTo>
                  <a:lnTo>
                    <a:pt x="0" y="238680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sp>
        <p:nvSpPr>
          <p:cNvPr name="TextBox 15" id="15"/>
          <p:cNvSpPr txBox="true"/>
          <p:nvPr/>
        </p:nvSpPr>
        <p:spPr>
          <a:xfrm rot="0">
            <a:off x="3097704" y="6843700"/>
            <a:ext cx="12991559" cy="807269"/>
          </a:xfrm>
          <a:prstGeom prst="rect">
            <a:avLst/>
          </a:prstGeom>
        </p:spPr>
        <p:txBody>
          <a:bodyPr anchor="t" rtlCol="false" tIns="0" lIns="0" bIns="0" rIns="0">
            <a:spAutoFit/>
          </a:bodyPr>
          <a:lstStyle/>
          <a:p>
            <a:pPr algn="ctr">
              <a:lnSpc>
                <a:spcPts val="5904"/>
              </a:lnSpc>
            </a:pPr>
            <a:r>
              <a:rPr lang="en-US" sz="4217" spc="-168">
                <a:solidFill>
                  <a:srgbClr val="F6F6F6"/>
                </a:solidFill>
                <a:latin typeface="Arial MT Pro"/>
                <a:ea typeface="Arial MT Pro"/>
                <a:cs typeface="Arial MT Pro"/>
                <a:sym typeface="Arial MT Pro"/>
              </a:rPr>
              <a:t>M1 Basic MAB: Book Three - Student Guide </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Freeform 5" id="5"/>
          <p:cNvSpPr/>
          <p:nvPr/>
        </p:nvSpPr>
        <p:spPr>
          <a:xfrm flipH="false" flipV="false" rot="0">
            <a:off x="672688" y="2304204"/>
            <a:ext cx="9215405" cy="6145523"/>
          </a:xfrm>
          <a:custGeom>
            <a:avLst/>
            <a:gdLst/>
            <a:ahLst/>
            <a:cxnLst/>
            <a:rect r="r" b="b" t="t" l="l"/>
            <a:pathLst>
              <a:path h="6145523" w="9215405">
                <a:moveTo>
                  <a:pt x="0" y="0"/>
                </a:moveTo>
                <a:lnTo>
                  <a:pt x="9215405" y="0"/>
                </a:lnTo>
                <a:lnTo>
                  <a:pt x="9215405" y="6145523"/>
                </a:lnTo>
                <a:lnTo>
                  <a:pt x="0" y="6145523"/>
                </a:lnTo>
                <a:lnTo>
                  <a:pt x="0" y="0"/>
                </a:lnTo>
                <a:close/>
              </a:path>
            </a:pathLst>
          </a:custGeom>
          <a:blipFill>
            <a:blip r:embed="rId4"/>
            <a:stretch>
              <a:fillRect l="0" t="0" r="0" b="0"/>
            </a:stretch>
          </a:blipFill>
        </p:spPr>
      </p:sp>
      <p:sp>
        <p:nvSpPr>
          <p:cNvPr name="TextBox 6" id="6"/>
          <p:cNvSpPr txBox="true"/>
          <p:nvPr/>
        </p:nvSpPr>
        <p:spPr>
          <a:xfrm rot="0">
            <a:off x="764771" y="1165261"/>
            <a:ext cx="14695123"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Adjusting to meet the need...</a:t>
            </a: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8" id="8"/>
          <p:cNvSpPr txBox="true"/>
          <p:nvPr/>
        </p:nvSpPr>
        <p:spPr>
          <a:xfrm rot="0">
            <a:off x="10484253" y="2344959"/>
            <a:ext cx="6775047" cy="3185428"/>
          </a:xfrm>
          <a:prstGeom prst="rect">
            <a:avLst/>
          </a:prstGeom>
        </p:spPr>
        <p:txBody>
          <a:bodyPr anchor="t" rtlCol="false" tIns="0" lIns="0" bIns="0" rIns="0">
            <a:spAutoFit/>
          </a:bodyPr>
          <a:lstStyle/>
          <a:p>
            <a:pPr algn="l">
              <a:lnSpc>
                <a:spcPts val="2507"/>
              </a:lnSpc>
            </a:pPr>
            <a:r>
              <a:rPr lang="en-US" sz="1928">
                <a:solidFill>
                  <a:srgbClr val="FFFFFF"/>
                </a:solidFill>
                <a:latin typeface="Arial MT Pro"/>
                <a:ea typeface="Arial MT Pro"/>
                <a:cs typeface="Arial MT Pro"/>
                <a:sym typeface="Arial MT Pro"/>
              </a:rPr>
              <a:t>O</a:t>
            </a:r>
            <a:r>
              <a:rPr lang="en-US" sz="1928">
                <a:solidFill>
                  <a:srgbClr val="FFFFFF"/>
                </a:solidFill>
                <a:latin typeface="Arial MT Pro"/>
                <a:ea typeface="Arial MT Pro"/>
                <a:cs typeface="Arial MT Pro"/>
                <a:sym typeface="Arial MT Pro"/>
              </a:rPr>
              <a:t>ne of the chall</a:t>
            </a:r>
            <a:r>
              <a:rPr lang="en-US" sz="1928">
                <a:solidFill>
                  <a:srgbClr val="FFFFFF"/>
                </a:solidFill>
                <a:latin typeface="Arial MT Pro"/>
                <a:ea typeface="Arial MT Pro"/>
                <a:cs typeface="Arial MT Pro"/>
                <a:sym typeface="Arial MT Pro"/>
              </a:rPr>
              <a:t>enges is that strategies that work for one group may not work for another.</a:t>
            </a:r>
          </a:p>
          <a:p>
            <a:pPr algn="l">
              <a:lnSpc>
                <a:spcPts val="2507"/>
              </a:lnSpc>
            </a:pPr>
          </a:p>
          <a:p>
            <a:pPr algn="l">
              <a:lnSpc>
                <a:spcPts val="2507"/>
              </a:lnSpc>
            </a:pPr>
            <a:r>
              <a:rPr lang="en-US" sz="1928">
                <a:solidFill>
                  <a:srgbClr val="FFFFFF"/>
                </a:solidFill>
                <a:latin typeface="Arial MT Pro"/>
                <a:ea typeface="Arial MT Pro"/>
                <a:cs typeface="Arial MT Pro"/>
                <a:sym typeface="Arial MT Pro"/>
              </a:rPr>
              <a:t>Flexibility in approach is key in understanding the strengths and weaknesses of the individuals on the team.</a:t>
            </a:r>
          </a:p>
          <a:p>
            <a:pPr algn="l">
              <a:lnSpc>
                <a:spcPts val="2507"/>
              </a:lnSpc>
            </a:pPr>
          </a:p>
          <a:p>
            <a:pPr algn="l">
              <a:lnSpc>
                <a:spcPts val="2507"/>
              </a:lnSpc>
            </a:pPr>
            <a:r>
              <a:rPr lang="en-US" sz="1928">
                <a:solidFill>
                  <a:srgbClr val="FFFFFF"/>
                </a:solidFill>
                <a:latin typeface="Arial MT Pro"/>
                <a:ea typeface="Arial MT Pro"/>
                <a:cs typeface="Arial MT Pro"/>
                <a:sym typeface="Arial MT Pro"/>
              </a:rPr>
              <a:t>Strong leadership seeks to encourage the strengths and train up the weaknesses of the team. Everyone has a role to play in successful responder teams.</a:t>
            </a:r>
          </a:p>
          <a:p>
            <a:pPr algn="l">
              <a:lnSpc>
                <a:spcPts val="2507"/>
              </a:lnSpc>
            </a:pPr>
          </a:p>
        </p:txBody>
      </p:sp>
    </p:spTree>
  </p:cSld>
  <p:clrMapOvr>
    <a:masterClrMapping/>
  </p:clrMapOvr>
  <p:transition spd="fast">
    <p:circle/>
  </p:transition>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4265936" y="2789082"/>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1681977" y="-6625880"/>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2">
              <a:alphaModFix amt="65999"/>
            </a:blip>
            <a:stretch>
              <a:fillRect l="0" t="0" r="0" b="0"/>
            </a:stretch>
          </a:blipFill>
        </p:spPr>
      </p:sp>
      <p:sp>
        <p:nvSpPr>
          <p:cNvPr name="TextBox 4" id="4"/>
          <p:cNvSpPr txBox="true"/>
          <p:nvPr/>
        </p:nvSpPr>
        <p:spPr>
          <a:xfrm rot="0">
            <a:off x="5594929" y="2310103"/>
            <a:ext cx="17843728" cy="967106"/>
          </a:xfrm>
          <a:prstGeom prst="rect">
            <a:avLst/>
          </a:prstGeom>
        </p:spPr>
        <p:txBody>
          <a:bodyPr anchor="t" rtlCol="false" tIns="0" lIns="0" bIns="0" rIns="0">
            <a:spAutoFit/>
          </a:bodyPr>
          <a:lstStyle/>
          <a:p>
            <a:pPr algn="l">
              <a:lnSpc>
                <a:spcPts val="7069"/>
              </a:lnSpc>
            </a:pPr>
            <a:r>
              <a:rPr lang="en-US" sz="5049" b="true">
                <a:solidFill>
                  <a:srgbClr val="36FF00"/>
                </a:solidFill>
                <a:latin typeface="Arial MT Pro Bold"/>
                <a:ea typeface="Arial MT Pro Bold"/>
                <a:cs typeface="Arial MT Pro Bold"/>
                <a:sym typeface="Arial MT Pro Bold"/>
              </a:rPr>
              <a:t>It’s why we are there...</a:t>
            </a:r>
          </a:p>
        </p:txBody>
      </p:sp>
      <p:sp>
        <p:nvSpPr>
          <p:cNvPr name="TextBox 5" id="5"/>
          <p:cNvSpPr txBox="true"/>
          <p:nvPr/>
        </p:nvSpPr>
        <p:spPr>
          <a:xfrm rot="0">
            <a:off x="3038834" y="3745719"/>
            <a:ext cx="11943299" cy="4030726"/>
          </a:xfrm>
          <a:prstGeom prst="rect">
            <a:avLst/>
          </a:prstGeom>
        </p:spPr>
        <p:txBody>
          <a:bodyPr anchor="t" rtlCol="false" tIns="0" lIns="0" bIns="0" rIns="0">
            <a:spAutoFit/>
          </a:bodyPr>
          <a:lstStyle/>
          <a:p>
            <a:pPr algn="ctr">
              <a:lnSpc>
                <a:spcPts val="5191"/>
              </a:lnSpc>
              <a:spcBef>
                <a:spcPct val="0"/>
              </a:spcBef>
            </a:pPr>
            <a:r>
              <a:rPr lang="en-US" sz="4399">
                <a:solidFill>
                  <a:srgbClr val="FFFFFF"/>
                </a:solidFill>
                <a:latin typeface="Arial MT Pro"/>
                <a:ea typeface="Arial MT Pro"/>
                <a:cs typeface="Arial MT Pro"/>
                <a:sym typeface="Arial MT Pro"/>
              </a:rPr>
              <a:t>“The phra</a:t>
            </a:r>
            <a:r>
              <a:rPr lang="en-US" sz="4399">
                <a:solidFill>
                  <a:srgbClr val="FFFFFF"/>
                </a:solidFill>
                <a:latin typeface="Arial MT Pro"/>
                <a:ea typeface="Arial MT Pro"/>
                <a:cs typeface="Arial MT Pro"/>
                <a:sym typeface="Arial MT Pro"/>
              </a:rPr>
              <a:t>se “The Patient is ALWAYS on the team!” highlights a vital philosophy in crisis response and healthcare: the individual receiving care is not just a subject of treatment, but an active and valued member of the support team.”</a:t>
            </a:r>
          </a:p>
        </p:txBody>
      </p:sp>
      <p:sp>
        <p:nvSpPr>
          <p:cNvPr name="TextBox 6" id="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7" id="7"/>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Tree>
  </p:cSld>
  <p:clrMapOvr>
    <a:masterClrMapping/>
  </p:clrMapOvr>
  <p:transition spd="fast">
    <p:circle/>
  </p:transition>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2801454"/>
            <a:ext cx="18387706" cy="4492859"/>
            <a:chOff x="0" y="0"/>
            <a:chExt cx="3783479" cy="924457"/>
          </a:xfrm>
        </p:grpSpPr>
        <p:sp>
          <p:nvSpPr>
            <p:cNvPr name="Freeform 3" id="3"/>
            <p:cNvSpPr/>
            <p:nvPr/>
          </p:nvSpPr>
          <p:spPr>
            <a:xfrm flipH="false" flipV="false" rot="0">
              <a:off x="0" y="0"/>
              <a:ext cx="3783478" cy="924457"/>
            </a:xfrm>
            <a:custGeom>
              <a:avLst/>
              <a:gdLst/>
              <a:ahLst/>
              <a:cxnLst/>
              <a:rect r="r" b="b" t="t" l="l"/>
              <a:pathLst>
                <a:path h="924457" w="3783478">
                  <a:moveTo>
                    <a:pt x="0" y="0"/>
                  </a:moveTo>
                  <a:lnTo>
                    <a:pt x="3783478" y="0"/>
                  </a:lnTo>
                  <a:lnTo>
                    <a:pt x="3783478" y="924457"/>
                  </a:lnTo>
                  <a:lnTo>
                    <a:pt x="0" y="924457"/>
                  </a:lnTo>
                  <a:close/>
                </a:path>
              </a:pathLst>
            </a:custGeom>
            <a:solidFill>
              <a:srgbClr val="0E06E5"/>
            </a:solidFill>
          </p:spPr>
        </p:sp>
        <p:sp>
          <p:nvSpPr>
            <p:cNvPr name="TextBox 4" id="4"/>
            <p:cNvSpPr txBox="true"/>
            <p:nvPr/>
          </p:nvSpPr>
          <p:spPr>
            <a:xfrm>
              <a:off x="0" y="-57150"/>
              <a:ext cx="3783479" cy="981607"/>
            </a:xfrm>
            <a:prstGeom prst="rect">
              <a:avLst/>
            </a:prstGeom>
          </p:spPr>
          <p:txBody>
            <a:bodyPr anchor="ctr" rtlCol="false" tIns="50800" lIns="50800" bIns="50800" rIns="50800"/>
            <a:lstStyle/>
            <a:p>
              <a:pPr algn="ctr">
                <a:lnSpc>
                  <a:spcPts val="2380"/>
                </a:lnSpc>
              </a:pPr>
            </a:p>
          </p:txBody>
        </p:sp>
      </p:grpSp>
      <p:sp>
        <p:nvSpPr>
          <p:cNvPr name="Freeform 5" id="5"/>
          <p:cNvSpPr/>
          <p:nvPr/>
        </p:nvSpPr>
        <p:spPr>
          <a:xfrm flipH="false" flipV="false" rot="1794495">
            <a:off x="-6317311" y="-4026464"/>
            <a:ext cx="10589272" cy="11265182"/>
          </a:xfrm>
          <a:custGeom>
            <a:avLst/>
            <a:gdLst/>
            <a:ahLst/>
            <a:cxnLst/>
            <a:rect r="r" b="b" t="t" l="l"/>
            <a:pathLst>
              <a:path h="11265182" w="10589272">
                <a:moveTo>
                  <a:pt x="0" y="0"/>
                </a:moveTo>
                <a:lnTo>
                  <a:pt x="10589272" y="0"/>
                </a:lnTo>
                <a:lnTo>
                  <a:pt x="10589272" y="11265182"/>
                </a:lnTo>
                <a:lnTo>
                  <a:pt x="0" y="11265182"/>
                </a:lnTo>
                <a:lnTo>
                  <a:pt x="0" y="0"/>
                </a:lnTo>
                <a:close/>
              </a:path>
            </a:pathLst>
          </a:custGeom>
          <a:blipFill>
            <a:blip r:embed="rId2">
              <a:alphaModFix amt="55000"/>
            </a:blip>
            <a:stretch>
              <a:fillRect l="0" t="0" r="0" b="0"/>
            </a:stretch>
          </a:blipFill>
        </p:spPr>
      </p:sp>
      <p:sp>
        <p:nvSpPr>
          <p:cNvPr name="Freeform 6" id="6"/>
          <p:cNvSpPr/>
          <p:nvPr/>
        </p:nvSpPr>
        <p:spPr>
          <a:xfrm flipH="false" flipV="false" rot="-9088373">
            <a:off x="13019635" y="722772"/>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7" id="7"/>
          <p:cNvSpPr/>
          <p:nvPr/>
        </p:nvSpPr>
        <p:spPr>
          <a:xfrm flipH="false" flipV="false" rot="0">
            <a:off x="621310" y="774690"/>
            <a:ext cx="1617520" cy="1399829"/>
          </a:xfrm>
          <a:custGeom>
            <a:avLst/>
            <a:gdLst/>
            <a:ahLst/>
            <a:cxnLst/>
            <a:rect r="r" b="b" t="t" l="l"/>
            <a:pathLst>
              <a:path h="1399829" w="1617520">
                <a:moveTo>
                  <a:pt x="0" y="0"/>
                </a:moveTo>
                <a:lnTo>
                  <a:pt x="1617520" y="0"/>
                </a:lnTo>
                <a:lnTo>
                  <a:pt x="1617520" y="1399829"/>
                </a:lnTo>
                <a:lnTo>
                  <a:pt x="0" y="1399829"/>
                </a:lnTo>
                <a:lnTo>
                  <a:pt x="0" y="0"/>
                </a:lnTo>
                <a:close/>
              </a:path>
            </a:pathLst>
          </a:custGeom>
          <a:blipFill>
            <a:blip r:embed="rId3"/>
            <a:stretch>
              <a:fillRect l="0" t="0" r="0" b="0"/>
            </a:stretch>
          </a:blipFill>
        </p:spPr>
      </p:sp>
      <p:sp>
        <p:nvSpPr>
          <p:cNvPr name="TextBox 8" id="8"/>
          <p:cNvSpPr txBox="true"/>
          <p:nvPr/>
        </p:nvSpPr>
        <p:spPr>
          <a:xfrm rot="0">
            <a:off x="2387865" y="1101606"/>
            <a:ext cx="16494529" cy="688848"/>
          </a:xfrm>
          <a:prstGeom prst="rect">
            <a:avLst/>
          </a:prstGeom>
        </p:spPr>
        <p:txBody>
          <a:bodyPr anchor="t" rtlCol="false" tIns="0" lIns="0" bIns="0" rIns="0">
            <a:spAutoFit/>
          </a:bodyPr>
          <a:lstStyle/>
          <a:p>
            <a:pPr algn="l">
              <a:lnSpc>
                <a:spcPts val="4730"/>
              </a:lnSpc>
            </a:pPr>
            <a:r>
              <a:rPr lang="en-US" sz="4149" b="true">
                <a:solidFill>
                  <a:srgbClr val="FDFF0E"/>
                </a:solidFill>
                <a:latin typeface="Arial MT Pro Bold"/>
                <a:ea typeface="Arial MT Pro Bold"/>
                <a:cs typeface="Arial MT Pro Bold"/>
                <a:sym typeface="Arial MT Pro Bold"/>
              </a:rPr>
              <a:t>The value of teamwork in crisis response...</a:t>
            </a:r>
          </a:p>
        </p:txBody>
      </p:sp>
      <p:sp>
        <p:nvSpPr>
          <p:cNvPr name="TextBox 9" id="9"/>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10" id="10"/>
          <p:cNvSpPr/>
          <p:nvPr/>
        </p:nvSpPr>
        <p:spPr>
          <a:xfrm flipH="false" flipV="false" rot="0">
            <a:off x="11846056" y="3342395"/>
            <a:ext cx="5513691" cy="3332922"/>
          </a:xfrm>
          <a:custGeom>
            <a:avLst/>
            <a:gdLst/>
            <a:ahLst/>
            <a:cxnLst/>
            <a:rect r="r" b="b" t="t" l="l"/>
            <a:pathLst>
              <a:path h="3332922" w="5513691">
                <a:moveTo>
                  <a:pt x="0" y="0"/>
                </a:moveTo>
                <a:lnTo>
                  <a:pt x="5513691" y="0"/>
                </a:lnTo>
                <a:lnTo>
                  <a:pt x="5513691" y="3332922"/>
                </a:lnTo>
                <a:lnTo>
                  <a:pt x="0" y="3332922"/>
                </a:lnTo>
                <a:lnTo>
                  <a:pt x="0" y="0"/>
                </a:lnTo>
                <a:close/>
              </a:path>
            </a:pathLst>
          </a:custGeom>
          <a:blipFill>
            <a:blip r:embed="rId4"/>
            <a:stretch>
              <a:fillRect l="-3612" t="0" r="-3612" b="0"/>
            </a:stretch>
          </a:blipFill>
        </p:spPr>
      </p:sp>
      <p:grpSp>
        <p:nvGrpSpPr>
          <p:cNvPr name="Group 11" id="11"/>
          <p:cNvGrpSpPr/>
          <p:nvPr/>
        </p:nvGrpSpPr>
        <p:grpSpPr>
          <a:xfrm rot="0">
            <a:off x="621310" y="3393352"/>
            <a:ext cx="16738437" cy="3332922"/>
            <a:chOff x="0" y="0"/>
            <a:chExt cx="2319341" cy="461822"/>
          </a:xfrm>
        </p:grpSpPr>
        <p:sp>
          <p:nvSpPr>
            <p:cNvPr name="Freeform 12" id="12"/>
            <p:cNvSpPr/>
            <p:nvPr/>
          </p:nvSpPr>
          <p:spPr>
            <a:xfrm flipH="false" flipV="false" rot="0">
              <a:off x="0" y="0"/>
              <a:ext cx="2319341" cy="461822"/>
            </a:xfrm>
            <a:custGeom>
              <a:avLst/>
              <a:gdLst/>
              <a:ahLst/>
              <a:cxnLst/>
              <a:rect r="r" b="b" t="t" l="l"/>
              <a:pathLst>
                <a:path h="461822" w="2319341">
                  <a:moveTo>
                    <a:pt x="0" y="0"/>
                  </a:moveTo>
                  <a:lnTo>
                    <a:pt x="2319341" y="0"/>
                  </a:lnTo>
                  <a:lnTo>
                    <a:pt x="2319341" y="461822"/>
                  </a:lnTo>
                  <a:lnTo>
                    <a:pt x="0" y="461822"/>
                  </a:lnTo>
                  <a:close/>
                </a:path>
              </a:pathLst>
            </a:custGeom>
            <a:solidFill>
              <a:srgbClr val="000000">
                <a:alpha val="0"/>
              </a:srgbClr>
            </a:solidFill>
            <a:ln w="9525" cap="sq">
              <a:solidFill>
                <a:srgbClr val="FFFFFF"/>
              </a:solidFill>
              <a:prstDash val="solid"/>
              <a:miter/>
            </a:ln>
          </p:spPr>
        </p:sp>
        <p:sp>
          <p:nvSpPr>
            <p:cNvPr name="TextBox 13" id="13"/>
            <p:cNvSpPr txBox="true"/>
            <p:nvPr/>
          </p:nvSpPr>
          <p:spPr>
            <a:xfrm>
              <a:off x="0" y="0"/>
              <a:ext cx="2319341" cy="461822"/>
            </a:xfrm>
            <a:prstGeom prst="rect">
              <a:avLst/>
            </a:prstGeom>
          </p:spPr>
          <p:txBody>
            <a:bodyPr anchor="ctr" rtlCol="false" tIns="50800" lIns="50800" bIns="50800" rIns="50800"/>
            <a:lstStyle/>
            <a:p>
              <a:pPr algn="ctr">
                <a:lnSpc>
                  <a:spcPts val="2378"/>
                </a:lnSpc>
              </a:pPr>
            </a:p>
          </p:txBody>
        </p:sp>
      </p:grpSp>
      <p:sp>
        <p:nvSpPr>
          <p:cNvPr name="TextBox 14" id="14"/>
          <p:cNvSpPr txBox="true"/>
          <p:nvPr/>
        </p:nvSpPr>
        <p:spPr>
          <a:xfrm rot="0">
            <a:off x="1149135" y="3307627"/>
            <a:ext cx="10564696" cy="3316733"/>
          </a:xfrm>
          <a:prstGeom prst="rect">
            <a:avLst/>
          </a:prstGeom>
        </p:spPr>
        <p:txBody>
          <a:bodyPr anchor="t" rtlCol="false" tIns="0" lIns="0" bIns="0" rIns="0">
            <a:spAutoFit/>
          </a:bodyPr>
          <a:lstStyle/>
          <a:p>
            <a:pPr algn="l">
              <a:lnSpc>
                <a:spcPts val="3691"/>
              </a:lnSpc>
            </a:pPr>
            <a:r>
              <a:rPr lang="en-US" sz="2839" b="true">
                <a:solidFill>
                  <a:srgbClr val="FFFFFF"/>
                </a:solidFill>
                <a:latin typeface="Arial MT Pro Bold"/>
                <a:ea typeface="Arial MT Pro Bold"/>
                <a:cs typeface="Arial MT Pro Bold"/>
                <a:sym typeface="Arial MT Pro Bold"/>
              </a:rPr>
              <a:t>When team members feel valued, their morale and confidence increase, leading to greater commitment.</a:t>
            </a:r>
          </a:p>
          <a:p>
            <a:pPr algn="l">
              <a:lnSpc>
                <a:spcPts val="3691"/>
              </a:lnSpc>
            </a:pPr>
          </a:p>
          <a:p>
            <a:pPr algn="l" marL="613145" indent="-306573" lvl="1">
              <a:lnSpc>
                <a:spcPts val="3691"/>
              </a:lnSpc>
              <a:buFont typeface="Arial"/>
              <a:buChar char="•"/>
            </a:pPr>
            <a:r>
              <a:rPr lang="en-US" sz="2839">
                <a:solidFill>
                  <a:srgbClr val="FFFFFF"/>
                </a:solidFill>
                <a:latin typeface="Arial MT Pro"/>
                <a:ea typeface="Arial MT Pro"/>
                <a:cs typeface="Arial MT Pro"/>
                <a:sym typeface="Arial MT Pro"/>
              </a:rPr>
              <a:t>P</a:t>
            </a:r>
            <a:r>
              <a:rPr lang="en-US" sz="2839">
                <a:solidFill>
                  <a:srgbClr val="FFFFFF"/>
                </a:solidFill>
                <a:latin typeface="Arial MT Pro"/>
                <a:ea typeface="Arial MT Pro"/>
                <a:cs typeface="Arial MT Pro"/>
                <a:sym typeface="Arial MT Pro"/>
              </a:rPr>
              <a:t>roactive teams experience less conflict, and leaders who recognize and enhance individual strengths foster a cohesive environment.</a:t>
            </a:r>
          </a:p>
          <a:p>
            <a:pPr algn="l">
              <a:lnSpc>
                <a:spcPts val="3691"/>
              </a:lnSpc>
            </a:pPr>
          </a:p>
        </p:txBody>
      </p:sp>
    </p:spTree>
  </p:cSld>
  <p:clrMapOvr>
    <a:masterClrMapping/>
  </p:clrMapOvr>
  <p:transition spd="fast">
    <p:circle/>
  </p:transition>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2801454"/>
            <a:ext cx="18387706" cy="4492859"/>
            <a:chOff x="0" y="0"/>
            <a:chExt cx="3783479" cy="924457"/>
          </a:xfrm>
        </p:grpSpPr>
        <p:sp>
          <p:nvSpPr>
            <p:cNvPr name="Freeform 3" id="3"/>
            <p:cNvSpPr/>
            <p:nvPr/>
          </p:nvSpPr>
          <p:spPr>
            <a:xfrm flipH="false" flipV="false" rot="0">
              <a:off x="0" y="0"/>
              <a:ext cx="3783478" cy="924457"/>
            </a:xfrm>
            <a:custGeom>
              <a:avLst/>
              <a:gdLst/>
              <a:ahLst/>
              <a:cxnLst/>
              <a:rect r="r" b="b" t="t" l="l"/>
              <a:pathLst>
                <a:path h="924457" w="3783478">
                  <a:moveTo>
                    <a:pt x="0" y="0"/>
                  </a:moveTo>
                  <a:lnTo>
                    <a:pt x="3783478" y="0"/>
                  </a:lnTo>
                  <a:lnTo>
                    <a:pt x="3783478" y="924457"/>
                  </a:lnTo>
                  <a:lnTo>
                    <a:pt x="0" y="924457"/>
                  </a:lnTo>
                  <a:close/>
                </a:path>
              </a:pathLst>
            </a:custGeom>
            <a:solidFill>
              <a:srgbClr val="0E06E5"/>
            </a:solidFill>
          </p:spPr>
        </p:sp>
        <p:sp>
          <p:nvSpPr>
            <p:cNvPr name="TextBox 4" id="4"/>
            <p:cNvSpPr txBox="true"/>
            <p:nvPr/>
          </p:nvSpPr>
          <p:spPr>
            <a:xfrm>
              <a:off x="0" y="-57150"/>
              <a:ext cx="3783479" cy="981607"/>
            </a:xfrm>
            <a:prstGeom prst="rect">
              <a:avLst/>
            </a:prstGeom>
          </p:spPr>
          <p:txBody>
            <a:bodyPr anchor="ctr" rtlCol="false" tIns="50800" lIns="50800" bIns="50800" rIns="50800"/>
            <a:lstStyle/>
            <a:p>
              <a:pPr algn="ctr">
                <a:lnSpc>
                  <a:spcPts val="2380"/>
                </a:lnSpc>
              </a:pPr>
            </a:p>
          </p:txBody>
        </p:sp>
      </p:grpSp>
      <p:sp>
        <p:nvSpPr>
          <p:cNvPr name="Freeform 5" id="5"/>
          <p:cNvSpPr/>
          <p:nvPr/>
        </p:nvSpPr>
        <p:spPr>
          <a:xfrm flipH="false" flipV="false" rot="1794495">
            <a:off x="-6317311" y="-4026464"/>
            <a:ext cx="10589272" cy="11265182"/>
          </a:xfrm>
          <a:custGeom>
            <a:avLst/>
            <a:gdLst/>
            <a:ahLst/>
            <a:cxnLst/>
            <a:rect r="r" b="b" t="t" l="l"/>
            <a:pathLst>
              <a:path h="11265182" w="10589272">
                <a:moveTo>
                  <a:pt x="0" y="0"/>
                </a:moveTo>
                <a:lnTo>
                  <a:pt x="10589272" y="0"/>
                </a:lnTo>
                <a:lnTo>
                  <a:pt x="10589272" y="11265182"/>
                </a:lnTo>
                <a:lnTo>
                  <a:pt x="0" y="11265182"/>
                </a:lnTo>
                <a:lnTo>
                  <a:pt x="0" y="0"/>
                </a:lnTo>
                <a:close/>
              </a:path>
            </a:pathLst>
          </a:custGeom>
          <a:blipFill>
            <a:blip r:embed="rId2">
              <a:alphaModFix amt="55000"/>
            </a:blip>
            <a:stretch>
              <a:fillRect l="0" t="0" r="0" b="0"/>
            </a:stretch>
          </a:blipFill>
        </p:spPr>
      </p:sp>
      <p:sp>
        <p:nvSpPr>
          <p:cNvPr name="Freeform 6" id="6"/>
          <p:cNvSpPr/>
          <p:nvPr/>
        </p:nvSpPr>
        <p:spPr>
          <a:xfrm flipH="false" flipV="false" rot="-9088373">
            <a:off x="13019635" y="722772"/>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7" id="7"/>
          <p:cNvSpPr/>
          <p:nvPr/>
        </p:nvSpPr>
        <p:spPr>
          <a:xfrm flipH="false" flipV="false" rot="0">
            <a:off x="621310" y="774690"/>
            <a:ext cx="1617520" cy="1399829"/>
          </a:xfrm>
          <a:custGeom>
            <a:avLst/>
            <a:gdLst/>
            <a:ahLst/>
            <a:cxnLst/>
            <a:rect r="r" b="b" t="t" l="l"/>
            <a:pathLst>
              <a:path h="1399829" w="1617520">
                <a:moveTo>
                  <a:pt x="0" y="0"/>
                </a:moveTo>
                <a:lnTo>
                  <a:pt x="1617520" y="0"/>
                </a:lnTo>
                <a:lnTo>
                  <a:pt x="1617520" y="1399829"/>
                </a:lnTo>
                <a:lnTo>
                  <a:pt x="0" y="1399829"/>
                </a:lnTo>
                <a:lnTo>
                  <a:pt x="0" y="0"/>
                </a:lnTo>
                <a:close/>
              </a:path>
            </a:pathLst>
          </a:custGeom>
          <a:blipFill>
            <a:blip r:embed="rId3"/>
            <a:stretch>
              <a:fillRect l="0" t="0" r="0" b="0"/>
            </a:stretch>
          </a:blipFill>
        </p:spPr>
      </p:sp>
      <p:sp>
        <p:nvSpPr>
          <p:cNvPr name="TextBox 8" id="8"/>
          <p:cNvSpPr txBox="true"/>
          <p:nvPr/>
        </p:nvSpPr>
        <p:spPr>
          <a:xfrm rot="0">
            <a:off x="2387865" y="1101606"/>
            <a:ext cx="16494529" cy="688848"/>
          </a:xfrm>
          <a:prstGeom prst="rect">
            <a:avLst/>
          </a:prstGeom>
        </p:spPr>
        <p:txBody>
          <a:bodyPr anchor="t" rtlCol="false" tIns="0" lIns="0" bIns="0" rIns="0">
            <a:spAutoFit/>
          </a:bodyPr>
          <a:lstStyle/>
          <a:p>
            <a:pPr algn="l">
              <a:lnSpc>
                <a:spcPts val="4730"/>
              </a:lnSpc>
            </a:pPr>
            <a:r>
              <a:rPr lang="en-US" sz="4149" b="true">
                <a:solidFill>
                  <a:srgbClr val="FDFF0E"/>
                </a:solidFill>
                <a:latin typeface="Arial MT Pro Bold"/>
                <a:ea typeface="Arial MT Pro Bold"/>
                <a:cs typeface="Arial MT Pro Bold"/>
                <a:sym typeface="Arial MT Pro Bold"/>
              </a:rPr>
              <a:t>The value of teamwork in crisis response...</a:t>
            </a:r>
          </a:p>
        </p:txBody>
      </p:sp>
      <p:sp>
        <p:nvSpPr>
          <p:cNvPr name="TextBox 9" id="9"/>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10" id="10"/>
          <p:cNvSpPr/>
          <p:nvPr/>
        </p:nvSpPr>
        <p:spPr>
          <a:xfrm flipH="false" flipV="false" rot="0">
            <a:off x="12048752" y="3445504"/>
            <a:ext cx="5553309" cy="3414959"/>
          </a:xfrm>
          <a:custGeom>
            <a:avLst/>
            <a:gdLst/>
            <a:ahLst/>
            <a:cxnLst/>
            <a:rect r="r" b="b" t="t" l="l"/>
            <a:pathLst>
              <a:path h="3414959" w="5553309">
                <a:moveTo>
                  <a:pt x="0" y="0"/>
                </a:moveTo>
                <a:lnTo>
                  <a:pt x="5553309" y="0"/>
                </a:lnTo>
                <a:lnTo>
                  <a:pt x="5553309" y="3414958"/>
                </a:lnTo>
                <a:lnTo>
                  <a:pt x="0" y="3414958"/>
                </a:lnTo>
                <a:lnTo>
                  <a:pt x="0" y="0"/>
                </a:lnTo>
                <a:close/>
              </a:path>
            </a:pathLst>
          </a:custGeom>
          <a:blipFill>
            <a:blip r:embed="rId4"/>
            <a:stretch>
              <a:fillRect l="-3824" t="0" r="-3824" b="0"/>
            </a:stretch>
          </a:blipFill>
        </p:spPr>
      </p:sp>
      <p:sp>
        <p:nvSpPr>
          <p:cNvPr name="TextBox 11" id="11"/>
          <p:cNvSpPr txBox="true"/>
          <p:nvPr/>
        </p:nvSpPr>
        <p:spPr>
          <a:xfrm rot="0">
            <a:off x="1062020" y="3747496"/>
            <a:ext cx="9947577" cy="2859079"/>
          </a:xfrm>
          <a:prstGeom prst="rect">
            <a:avLst/>
          </a:prstGeom>
        </p:spPr>
        <p:txBody>
          <a:bodyPr anchor="t" rtlCol="false" tIns="0" lIns="0" bIns="0" rIns="0">
            <a:spAutoFit/>
          </a:bodyPr>
          <a:lstStyle/>
          <a:p>
            <a:pPr algn="l">
              <a:lnSpc>
                <a:spcPts val="3738"/>
              </a:lnSpc>
            </a:pPr>
            <a:r>
              <a:rPr lang="en-US" sz="2875">
                <a:solidFill>
                  <a:srgbClr val="FFFFFF"/>
                </a:solidFill>
                <a:latin typeface="Arial MT Pro"/>
                <a:ea typeface="Arial MT Pro"/>
                <a:cs typeface="Arial MT Pro"/>
                <a:sym typeface="Arial MT Pro"/>
              </a:rPr>
              <a:t>L</a:t>
            </a:r>
            <a:r>
              <a:rPr lang="en-US" sz="2875" b="true">
                <a:solidFill>
                  <a:srgbClr val="FFFFFF"/>
                </a:solidFill>
                <a:latin typeface="Arial MT Pro Bold"/>
                <a:ea typeface="Arial MT Pro Bold"/>
                <a:cs typeface="Arial MT Pro Bold"/>
                <a:sym typeface="Arial MT Pro Bold"/>
              </a:rPr>
              <a:t>eadership reinforces the importance of making each team member feel valued.</a:t>
            </a:r>
          </a:p>
          <a:p>
            <a:pPr algn="l">
              <a:lnSpc>
                <a:spcPts val="3738"/>
              </a:lnSpc>
            </a:pPr>
          </a:p>
          <a:p>
            <a:pPr algn="l" marL="620850" indent="-310425" lvl="1">
              <a:lnSpc>
                <a:spcPts val="3738"/>
              </a:lnSpc>
              <a:buFont typeface="Arial"/>
              <a:buChar char="•"/>
            </a:pPr>
            <a:r>
              <a:rPr lang="en-US" sz="2875">
                <a:solidFill>
                  <a:srgbClr val="FFFFFF"/>
                </a:solidFill>
                <a:latin typeface="Arial MT Pro"/>
                <a:ea typeface="Arial MT Pro"/>
                <a:cs typeface="Arial MT Pro"/>
                <a:sym typeface="Arial MT Pro"/>
              </a:rPr>
              <a:t>Wh</a:t>
            </a:r>
            <a:r>
              <a:rPr lang="en-US" sz="2875">
                <a:solidFill>
                  <a:srgbClr val="FFFFFF"/>
                </a:solidFill>
                <a:latin typeface="Arial MT Pro"/>
                <a:ea typeface="Arial MT Pro"/>
                <a:cs typeface="Arial MT Pro"/>
                <a:sym typeface="Arial MT Pro"/>
              </a:rPr>
              <a:t>en a team member feels valued by the Captain and other team members, their morale and confidence go up!</a:t>
            </a:r>
          </a:p>
          <a:p>
            <a:pPr algn="l">
              <a:lnSpc>
                <a:spcPts val="3738"/>
              </a:lnSpc>
            </a:pPr>
          </a:p>
        </p:txBody>
      </p:sp>
      <p:grpSp>
        <p:nvGrpSpPr>
          <p:cNvPr name="Group 12" id="12"/>
          <p:cNvGrpSpPr/>
          <p:nvPr/>
        </p:nvGrpSpPr>
        <p:grpSpPr>
          <a:xfrm rot="0">
            <a:off x="593191" y="3465582"/>
            <a:ext cx="17008870" cy="3374802"/>
            <a:chOff x="0" y="0"/>
            <a:chExt cx="2327566" cy="461822"/>
          </a:xfrm>
        </p:grpSpPr>
        <p:sp>
          <p:nvSpPr>
            <p:cNvPr name="Freeform 13" id="13"/>
            <p:cNvSpPr/>
            <p:nvPr/>
          </p:nvSpPr>
          <p:spPr>
            <a:xfrm flipH="false" flipV="false" rot="0">
              <a:off x="0" y="0"/>
              <a:ext cx="2327566" cy="461822"/>
            </a:xfrm>
            <a:custGeom>
              <a:avLst/>
              <a:gdLst/>
              <a:ahLst/>
              <a:cxnLst/>
              <a:rect r="r" b="b" t="t" l="l"/>
              <a:pathLst>
                <a:path h="461822" w="2327566">
                  <a:moveTo>
                    <a:pt x="0" y="0"/>
                  </a:moveTo>
                  <a:lnTo>
                    <a:pt x="2327566" y="0"/>
                  </a:lnTo>
                  <a:lnTo>
                    <a:pt x="2327566" y="461822"/>
                  </a:lnTo>
                  <a:lnTo>
                    <a:pt x="0" y="461822"/>
                  </a:lnTo>
                  <a:close/>
                </a:path>
              </a:pathLst>
            </a:custGeom>
            <a:solidFill>
              <a:srgbClr val="000000">
                <a:alpha val="0"/>
              </a:srgbClr>
            </a:solidFill>
            <a:ln w="9525" cap="sq">
              <a:solidFill>
                <a:srgbClr val="FFFFFF"/>
              </a:solidFill>
              <a:prstDash val="solid"/>
              <a:miter/>
            </a:ln>
          </p:spPr>
        </p:sp>
        <p:sp>
          <p:nvSpPr>
            <p:cNvPr name="TextBox 14" id="14"/>
            <p:cNvSpPr txBox="true"/>
            <p:nvPr/>
          </p:nvSpPr>
          <p:spPr>
            <a:xfrm>
              <a:off x="0" y="-38100"/>
              <a:ext cx="2327566" cy="499922"/>
            </a:xfrm>
            <a:prstGeom prst="rect">
              <a:avLst/>
            </a:prstGeom>
          </p:spPr>
          <p:txBody>
            <a:bodyPr anchor="ctr" rtlCol="false" tIns="50800" lIns="50800" bIns="50800" rIns="50800"/>
            <a:lstStyle/>
            <a:p>
              <a:pPr algn="ctr">
                <a:lnSpc>
                  <a:spcPts val="2378"/>
                </a:lnSpc>
              </a:pPr>
            </a:p>
          </p:txBody>
        </p:sp>
      </p:grpSp>
    </p:spTree>
  </p:cSld>
  <p:clrMapOvr>
    <a:masterClrMapping/>
  </p:clrMapOvr>
  <p:transition spd="fast">
    <p:circle/>
  </p:transition>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2801454"/>
            <a:ext cx="18387706" cy="4492859"/>
            <a:chOff x="0" y="0"/>
            <a:chExt cx="3783479" cy="924457"/>
          </a:xfrm>
        </p:grpSpPr>
        <p:sp>
          <p:nvSpPr>
            <p:cNvPr name="Freeform 3" id="3"/>
            <p:cNvSpPr/>
            <p:nvPr/>
          </p:nvSpPr>
          <p:spPr>
            <a:xfrm flipH="false" flipV="false" rot="0">
              <a:off x="0" y="0"/>
              <a:ext cx="3783478" cy="924457"/>
            </a:xfrm>
            <a:custGeom>
              <a:avLst/>
              <a:gdLst/>
              <a:ahLst/>
              <a:cxnLst/>
              <a:rect r="r" b="b" t="t" l="l"/>
              <a:pathLst>
                <a:path h="924457" w="3783478">
                  <a:moveTo>
                    <a:pt x="0" y="0"/>
                  </a:moveTo>
                  <a:lnTo>
                    <a:pt x="3783478" y="0"/>
                  </a:lnTo>
                  <a:lnTo>
                    <a:pt x="3783478" y="924457"/>
                  </a:lnTo>
                  <a:lnTo>
                    <a:pt x="0" y="924457"/>
                  </a:lnTo>
                  <a:close/>
                </a:path>
              </a:pathLst>
            </a:custGeom>
            <a:solidFill>
              <a:srgbClr val="0E06E5"/>
            </a:solidFill>
          </p:spPr>
        </p:sp>
        <p:sp>
          <p:nvSpPr>
            <p:cNvPr name="TextBox 4" id="4"/>
            <p:cNvSpPr txBox="true"/>
            <p:nvPr/>
          </p:nvSpPr>
          <p:spPr>
            <a:xfrm>
              <a:off x="0" y="-57150"/>
              <a:ext cx="3783479" cy="981607"/>
            </a:xfrm>
            <a:prstGeom prst="rect">
              <a:avLst/>
            </a:prstGeom>
          </p:spPr>
          <p:txBody>
            <a:bodyPr anchor="ctr" rtlCol="false" tIns="50800" lIns="50800" bIns="50800" rIns="50800"/>
            <a:lstStyle/>
            <a:p>
              <a:pPr algn="ctr">
                <a:lnSpc>
                  <a:spcPts val="2380"/>
                </a:lnSpc>
              </a:pPr>
            </a:p>
          </p:txBody>
        </p:sp>
      </p:grpSp>
      <p:sp>
        <p:nvSpPr>
          <p:cNvPr name="Freeform 5" id="5"/>
          <p:cNvSpPr/>
          <p:nvPr/>
        </p:nvSpPr>
        <p:spPr>
          <a:xfrm flipH="false" flipV="false" rot="1794495">
            <a:off x="-6317311" y="-4026464"/>
            <a:ext cx="10589272" cy="11265182"/>
          </a:xfrm>
          <a:custGeom>
            <a:avLst/>
            <a:gdLst/>
            <a:ahLst/>
            <a:cxnLst/>
            <a:rect r="r" b="b" t="t" l="l"/>
            <a:pathLst>
              <a:path h="11265182" w="10589272">
                <a:moveTo>
                  <a:pt x="0" y="0"/>
                </a:moveTo>
                <a:lnTo>
                  <a:pt x="10589272" y="0"/>
                </a:lnTo>
                <a:lnTo>
                  <a:pt x="10589272" y="11265182"/>
                </a:lnTo>
                <a:lnTo>
                  <a:pt x="0" y="11265182"/>
                </a:lnTo>
                <a:lnTo>
                  <a:pt x="0" y="0"/>
                </a:lnTo>
                <a:close/>
              </a:path>
            </a:pathLst>
          </a:custGeom>
          <a:blipFill>
            <a:blip r:embed="rId2">
              <a:alphaModFix amt="55000"/>
            </a:blip>
            <a:stretch>
              <a:fillRect l="0" t="0" r="0" b="0"/>
            </a:stretch>
          </a:blipFill>
        </p:spPr>
      </p:sp>
      <p:sp>
        <p:nvSpPr>
          <p:cNvPr name="Freeform 6" id="6"/>
          <p:cNvSpPr/>
          <p:nvPr/>
        </p:nvSpPr>
        <p:spPr>
          <a:xfrm flipH="false" flipV="false" rot="-9088373">
            <a:off x="13019635" y="722772"/>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7" id="7"/>
          <p:cNvSpPr/>
          <p:nvPr/>
        </p:nvSpPr>
        <p:spPr>
          <a:xfrm flipH="false" flipV="false" rot="0">
            <a:off x="621310" y="774690"/>
            <a:ext cx="1617520" cy="1399829"/>
          </a:xfrm>
          <a:custGeom>
            <a:avLst/>
            <a:gdLst/>
            <a:ahLst/>
            <a:cxnLst/>
            <a:rect r="r" b="b" t="t" l="l"/>
            <a:pathLst>
              <a:path h="1399829" w="1617520">
                <a:moveTo>
                  <a:pt x="0" y="0"/>
                </a:moveTo>
                <a:lnTo>
                  <a:pt x="1617520" y="0"/>
                </a:lnTo>
                <a:lnTo>
                  <a:pt x="1617520" y="1399829"/>
                </a:lnTo>
                <a:lnTo>
                  <a:pt x="0" y="1399829"/>
                </a:lnTo>
                <a:lnTo>
                  <a:pt x="0" y="0"/>
                </a:lnTo>
                <a:close/>
              </a:path>
            </a:pathLst>
          </a:custGeom>
          <a:blipFill>
            <a:blip r:embed="rId3"/>
            <a:stretch>
              <a:fillRect l="0" t="0" r="0" b="0"/>
            </a:stretch>
          </a:blipFill>
        </p:spPr>
      </p:sp>
      <p:sp>
        <p:nvSpPr>
          <p:cNvPr name="TextBox 8" id="8"/>
          <p:cNvSpPr txBox="true"/>
          <p:nvPr/>
        </p:nvSpPr>
        <p:spPr>
          <a:xfrm rot="0">
            <a:off x="2387865" y="1101606"/>
            <a:ext cx="16494529" cy="688848"/>
          </a:xfrm>
          <a:prstGeom prst="rect">
            <a:avLst/>
          </a:prstGeom>
        </p:spPr>
        <p:txBody>
          <a:bodyPr anchor="t" rtlCol="false" tIns="0" lIns="0" bIns="0" rIns="0">
            <a:spAutoFit/>
          </a:bodyPr>
          <a:lstStyle/>
          <a:p>
            <a:pPr algn="l">
              <a:lnSpc>
                <a:spcPts val="4730"/>
              </a:lnSpc>
            </a:pPr>
            <a:r>
              <a:rPr lang="en-US" sz="4149" b="true">
                <a:solidFill>
                  <a:srgbClr val="FDFF0E"/>
                </a:solidFill>
                <a:latin typeface="Arial MT Pro Bold"/>
                <a:ea typeface="Arial MT Pro Bold"/>
                <a:cs typeface="Arial MT Pro Bold"/>
                <a:sym typeface="Arial MT Pro Bold"/>
              </a:rPr>
              <a:t>The value of teamwork in crisis response...</a:t>
            </a:r>
          </a:p>
        </p:txBody>
      </p:sp>
      <p:sp>
        <p:nvSpPr>
          <p:cNvPr name="TextBox 9" id="9"/>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10" id="10"/>
          <p:cNvSpPr/>
          <p:nvPr/>
        </p:nvSpPr>
        <p:spPr>
          <a:xfrm flipH="false" flipV="false" rot="0">
            <a:off x="11991741" y="3381322"/>
            <a:ext cx="5512041" cy="3349722"/>
          </a:xfrm>
          <a:custGeom>
            <a:avLst/>
            <a:gdLst/>
            <a:ahLst/>
            <a:cxnLst/>
            <a:rect r="r" b="b" t="t" l="l"/>
            <a:pathLst>
              <a:path h="3349722" w="5512041">
                <a:moveTo>
                  <a:pt x="0" y="0"/>
                </a:moveTo>
                <a:lnTo>
                  <a:pt x="5512041" y="0"/>
                </a:lnTo>
                <a:lnTo>
                  <a:pt x="5512041" y="3349722"/>
                </a:lnTo>
                <a:lnTo>
                  <a:pt x="0" y="3349722"/>
                </a:lnTo>
                <a:lnTo>
                  <a:pt x="0" y="0"/>
                </a:lnTo>
                <a:close/>
              </a:path>
            </a:pathLst>
          </a:custGeom>
          <a:blipFill>
            <a:blip r:embed="rId4"/>
            <a:stretch>
              <a:fillRect l="-3898" t="0" r="-3898" b="0"/>
            </a:stretch>
          </a:blipFill>
        </p:spPr>
      </p:sp>
      <p:sp>
        <p:nvSpPr>
          <p:cNvPr name="TextBox 11" id="11"/>
          <p:cNvSpPr txBox="true"/>
          <p:nvPr/>
        </p:nvSpPr>
        <p:spPr>
          <a:xfrm rot="0">
            <a:off x="1086655" y="3452438"/>
            <a:ext cx="9873653" cy="3326076"/>
          </a:xfrm>
          <a:prstGeom prst="rect">
            <a:avLst/>
          </a:prstGeom>
        </p:spPr>
        <p:txBody>
          <a:bodyPr anchor="t" rtlCol="false" tIns="0" lIns="0" bIns="0" rIns="0">
            <a:spAutoFit/>
          </a:bodyPr>
          <a:lstStyle/>
          <a:p>
            <a:pPr algn="l">
              <a:lnSpc>
                <a:spcPts val="3710"/>
              </a:lnSpc>
            </a:pPr>
            <a:r>
              <a:rPr lang="en-US" sz="2854">
                <a:solidFill>
                  <a:srgbClr val="FFFFFF"/>
                </a:solidFill>
                <a:latin typeface="Arial MT Pro"/>
                <a:ea typeface="Arial MT Pro"/>
                <a:cs typeface="Arial MT Pro"/>
                <a:sym typeface="Arial MT Pro"/>
              </a:rPr>
              <a:t>L</a:t>
            </a:r>
            <a:r>
              <a:rPr lang="en-US" b="true" sz="2854">
                <a:solidFill>
                  <a:srgbClr val="FFFFFF"/>
                </a:solidFill>
                <a:latin typeface="Arial MT Pro Bold"/>
                <a:ea typeface="Arial MT Pro Bold"/>
                <a:cs typeface="Arial MT Pro Bold"/>
                <a:sym typeface="Arial MT Pro Bold"/>
              </a:rPr>
              <a:t>eade</a:t>
            </a:r>
            <a:r>
              <a:rPr lang="en-US" b="true" sz="2854">
                <a:solidFill>
                  <a:srgbClr val="FFFFFF"/>
                </a:solidFill>
                <a:latin typeface="Arial MT Pro Bold"/>
                <a:ea typeface="Arial MT Pro Bold"/>
                <a:cs typeface="Arial MT Pro Bold"/>
                <a:sym typeface="Arial MT Pro Bold"/>
              </a:rPr>
              <a:t>rs who understand and leverage the strengths of their team members enable cohesive functioning.</a:t>
            </a:r>
          </a:p>
          <a:p>
            <a:pPr algn="l">
              <a:lnSpc>
                <a:spcPts val="3710"/>
              </a:lnSpc>
            </a:pPr>
          </a:p>
          <a:p>
            <a:pPr algn="l" marL="616235" indent="-308117" lvl="1">
              <a:lnSpc>
                <a:spcPts val="3710"/>
              </a:lnSpc>
              <a:buFont typeface="Arial"/>
              <a:buChar char="•"/>
            </a:pPr>
            <a:r>
              <a:rPr lang="en-US" sz="2854">
                <a:solidFill>
                  <a:srgbClr val="FFFFFF"/>
                </a:solidFill>
                <a:latin typeface="Arial MT Pro"/>
                <a:ea typeface="Arial MT Pro"/>
                <a:cs typeface="Arial MT Pro"/>
                <a:sym typeface="Arial MT Pro"/>
              </a:rPr>
              <a:t>Creating an environment where employees can thrive without conflict requires a continuous focus on improving the group dynamic.</a:t>
            </a:r>
          </a:p>
          <a:p>
            <a:pPr algn="l">
              <a:lnSpc>
                <a:spcPts val="3710"/>
              </a:lnSpc>
            </a:pPr>
          </a:p>
        </p:txBody>
      </p:sp>
      <p:grpSp>
        <p:nvGrpSpPr>
          <p:cNvPr name="Group 12" id="12"/>
          <p:cNvGrpSpPr/>
          <p:nvPr/>
        </p:nvGrpSpPr>
        <p:grpSpPr>
          <a:xfrm rot="0">
            <a:off x="621310" y="3364724"/>
            <a:ext cx="16882471" cy="3349722"/>
            <a:chOff x="0" y="0"/>
            <a:chExt cx="2327566" cy="461822"/>
          </a:xfrm>
        </p:grpSpPr>
        <p:sp>
          <p:nvSpPr>
            <p:cNvPr name="Freeform 13" id="13"/>
            <p:cNvSpPr/>
            <p:nvPr/>
          </p:nvSpPr>
          <p:spPr>
            <a:xfrm flipH="false" flipV="false" rot="0">
              <a:off x="0" y="0"/>
              <a:ext cx="2327566" cy="461822"/>
            </a:xfrm>
            <a:custGeom>
              <a:avLst/>
              <a:gdLst/>
              <a:ahLst/>
              <a:cxnLst/>
              <a:rect r="r" b="b" t="t" l="l"/>
              <a:pathLst>
                <a:path h="461822" w="2327566">
                  <a:moveTo>
                    <a:pt x="0" y="0"/>
                  </a:moveTo>
                  <a:lnTo>
                    <a:pt x="2327566" y="0"/>
                  </a:lnTo>
                  <a:lnTo>
                    <a:pt x="2327566" y="461822"/>
                  </a:lnTo>
                  <a:lnTo>
                    <a:pt x="0" y="461822"/>
                  </a:lnTo>
                  <a:close/>
                </a:path>
              </a:pathLst>
            </a:custGeom>
            <a:solidFill>
              <a:srgbClr val="000000">
                <a:alpha val="0"/>
              </a:srgbClr>
            </a:solidFill>
            <a:ln w="9525" cap="sq">
              <a:solidFill>
                <a:srgbClr val="FFFFFF"/>
              </a:solidFill>
              <a:prstDash val="solid"/>
              <a:miter/>
            </a:ln>
          </p:spPr>
        </p:sp>
        <p:sp>
          <p:nvSpPr>
            <p:cNvPr name="TextBox 14" id="14"/>
            <p:cNvSpPr txBox="true"/>
            <p:nvPr/>
          </p:nvSpPr>
          <p:spPr>
            <a:xfrm>
              <a:off x="0" y="-38100"/>
              <a:ext cx="2327566" cy="499922"/>
            </a:xfrm>
            <a:prstGeom prst="rect">
              <a:avLst/>
            </a:prstGeom>
          </p:spPr>
          <p:txBody>
            <a:bodyPr anchor="ctr" rtlCol="false" tIns="50800" lIns="50800" bIns="50800" rIns="50800"/>
            <a:lstStyle/>
            <a:p>
              <a:pPr algn="ctr">
                <a:lnSpc>
                  <a:spcPts val="2378"/>
                </a:lnSpc>
              </a:pPr>
            </a:p>
          </p:txBody>
        </p:sp>
      </p:grpSp>
    </p:spTree>
  </p:cSld>
  <p:clrMapOvr>
    <a:masterClrMapping/>
  </p:clrMapOvr>
  <p:transition spd="fast">
    <p:circle/>
  </p:transition>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2801454"/>
            <a:ext cx="18387706" cy="4492859"/>
            <a:chOff x="0" y="0"/>
            <a:chExt cx="3783479" cy="924457"/>
          </a:xfrm>
        </p:grpSpPr>
        <p:sp>
          <p:nvSpPr>
            <p:cNvPr name="Freeform 3" id="3"/>
            <p:cNvSpPr/>
            <p:nvPr/>
          </p:nvSpPr>
          <p:spPr>
            <a:xfrm flipH="false" flipV="false" rot="0">
              <a:off x="0" y="0"/>
              <a:ext cx="3783478" cy="924457"/>
            </a:xfrm>
            <a:custGeom>
              <a:avLst/>
              <a:gdLst/>
              <a:ahLst/>
              <a:cxnLst/>
              <a:rect r="r" b="b" t="t" l="l"/>
              <a:pathLst>
                <a:path h="924457" w="3783478">
                  <a:moveTo>
                    <a:pt x="0" y="0"/>
                  </a:moveTo>
                  <a:lnTo>
                    <a:pt x="3783478" y="0"/>
                  </a:lnTo>
                  <a:lnTo>
                    <a:pt x="3783478" y="924457"/>
                  </a:lnTo>
                  <a:lnTo>
                    <a:pt x="0" y="924457"/>
                  </a:lnTo>
                  <a:close/>
                </a:path>
              </a:pathLst>
            </a:custGeom>
            <a:solidFill>
              <a:srgbClr val="0E06E5"/>
            </a:solidFill>
          </p:spPr>
        </p:sp>
        <p:sp>
          <p:nvSpPr>
            <p:cNvPr name="TextBox 4" id="4"/>
            <p:cNvSpPr txBox="true"/>
            <p:nvPr/>
          </p:nvSpPr>
          <p:spPr>
            <a:xfrm>
              <a:off x="0" y="-57150"/>
              <a:ext cx="3783479" cy="981607"/>
            </a:xfrm>
            <a:prstGeom prst="rect">
              <a:avLst/>
            </a:prstGeom>
          </p:spPr>
          <p:txBody>
            <a:bodyPr anchor="ctr" rtlCol="false" tIns="50800" lIns="50800" bIns="50800" rIns="50800"/>
            <a:lstStyle/>
            <a:p>
              <a:pPr algn="ctr">
                <a:lnSpc>
                  <a:spcPts val="2380"/>
                </a:lnSpc>
              </a:pPr>
            </a:p>
          </p:txBody>
        </p:sp>
      </p:grpSp>
      <p:sp>
        <p:nvSpPr>
          <p:cNvPr name="Freeform 5" id="5"/>
          <p:cNvSpPr/>
          <p:nvPr/>
        </p:nvSpPr>
        <p:spPr>
          <a:xfrm flipH="false" flipV="false" rot="1794495">
            <a:off x="-6317311" y="-4026464"/>
            <a:ext cx="10589272" cy="11265182"/>
          </a:xfrm>
          <a:custGeom>
            <a:avLst/>
            <a:gdLst/>
            <a:ahLst/>
            <a:cxnLst/>
            <a:rect r="r" b="b" t="t" l="l"/>
            <a:pathLst>
              <a:path h="11265182" w="10589272">
                <a:moveTo>
                  <a:pt x="0" y="0"/>
                </a:moveTo>
                <a:lnTo>
                  <a:pt x="10589272" y="0"/>
                </a:lnTo>
                <a:lnTo>
                  <a:pt x="10589272" y="11265182"/>
                </a:lnTo>
                <a:lnTo>
                  <a:pt x="0" y="11265182"/>
                </a:lnTo>
                <a:lnTo>
                  <a:pt x="0" y="0"/>
                </a:lnTo>
                <a:close/>
              </a:path>
            </a:pathLst>
          </a:custGeom>
          <a:blipFill>
            <a:blip r:embed="rId2">
              <a:alphaModFix amt="55000"/>
            </a:blip>
            <a:stretch>
              <a:fillRect l="0" t="0" r="0" b="0"/>
            </a:stretch>
          </a:blipFill>
        </p:spPr>
      </p:sp>
      <p:sp>
        <p:nvSpPr>
          <p:cNvPr name="Freeform 6" id="6"/>
          <p:cNvSpPr/>
          <p:nvPr/>
        </p:nvSpPr>
        <p:spPr>
          <a:xfrm flipH="false" flipV="false" rot="-9088373">
            <a:off x="13019635" y="722772"/>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7" id="7"/>
          <p:cNvSpPr/>
          <p:nvPr/>
        </p:nvSpPr>
        <p:spPr>
          <a:xfrm flipH="false" flipV="false" rot="0">
            <a:off x="621310" y="774690"/>
            <a:ext cx="1617520" cy="1399829"/>
          </a:xfrm>
          <a:custGeom>
            <a:avLst/>
            <a:gdLst/>
            <a:ahLst/>
            <a:cxnLst/>
            <a:rect r="r" b="b" t="t" l="l"/>
            <a:pathLst>
              <a:path h="1399829" w="1617520">
                <a:moveTo>
                  <a:pt x="0" y="0"/>
                </a:moveTo>
                <a:lnTo>
                  <a:pt x="1617520" y="0"/>
                </a:lnTo>
                <a:lnTo>
                  <a:pt x="1617520" y="1399829"/>
                </a:lnTo>
                <a:lnTo>
                  <a:pt x="0" y="1399829"/>
                </a:lnTo>
                <a:lnTo>
                  <a:pt x="0" y="0"/>
                </a:lnTo>
                <a:close/>
              </a:path>
            </a:pathLst>
          </a:custGeom>
          <a:blipFill>
            <a:blip r:embed="rId3"/>
            <a:stretch>
              <a:fillRect l="0" t="0" r="0" b="0"/>
            </a:stretch>
          </a:blipFill>
        </p:spPr>
      </p:sp>
      <p:sp>
        <p:nvSpPr>
          <p:cNvPr name="TextBox 8" id="8"/>
          <p:cNvSpPr txBox="true"/>
          <p:nvPr/>
        </p:nvSpPr>
        <p:spPr>
          <a:xfrm rot="0">
            <a:off x="2387865" y="1101606"/>
            <a:ext cx="16494529" cy="688848"/>
          </a:xfrm>
          <a:prstGeom prst="rect">
            <a:avLst/>
          </a:prstGeom>
        </p:spPr>
        <p:txBody>
          <a:bodyPr anchor="t" rtlCol="false" tIns="0" lIns="0" bIns="0" rIns="0">
            <a:spAutoFit/>
          </a:bodyPr>
          <a:lstStyle/>
          <a:p>
            <a:pPr algn="l">
              <a:lnSpc>
                <a:spcPts val="4730"/>
              </a:lnSpc>
            </a:pPr>
            <a:r>
              <a:rPr lang="en-US" sz="4149" b="true">
                <a:solidFill>
                  <a:srgbClr val="FDFF0E"/>
                </a:solidFill>
                <a:latin typeface="Arial MT Pro Bold"/>
                <a:ea typeface="Arial MT Pro Bold"/>
                <a:cs typeface="Arial MT Pro Bold"/>
                <a:sym typeface="Arial MT Pro Bold"/>
              </a:rPr>
              <a:t>The value of teamwork in crisis response...</a:t>
            </a:r>
          </a:p>
        </p:txBody>
      </p:sp>
      <p:sp>
        <p:nvSpPr>
          <p:cNvPr name="TextBox 9" id="9"/>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10" id="10"/>
          <p:cNvSpPr/>
          <p:nvPr/>
        </p:nvSpPr>
        <p:spPr>
          <a:xfrm flipH="false" flipV="false" rot="0">
            <a:off x="12050652" y="3192452"/>
            <a:ext cx="5389573" cy="3296823"/>
          </a:xfrm>
          <a:custGeom>
            <a:avLst/>
            <a:gdLst/>
            <a:ahLst/>
            <a:cxnLst/>
            <a:rect r="r" b="b" t="t" l="l"/>
            <a:pathLst>
              <a:path h="3296823" w="5389573">
                <a:moveTo>
                  <a:pt x="0" y="0"/>
                </a:moveTo>
                <a:lnTo>
                  <a:pt x="5389572" y="0"/>
                </a:lnTo>
                <a:lnTo>
                  <a:pt x="5389572" y="3296823"/>
                </a:lnTo>
                <a:lnTo>
                  <a:pt x="0" y="3296823"/>
                </a:lnTo>
                <a:lnTo>
                  <a:pt x="0" y="0"/>
                </a:lnTo>
                <a:close/>
              </a:path>
            </a:pathLst>
          </a:custGeom>
          <a:blipFill>
            <a:blip r:embed="rId4"/>
            <a:stretch>
              <a:fillRect l="-4253" t="0" r="-4253" b="0"/>
            </a:stretch>
          </a:blipFill>
        </p:spPr>
      </p:sp>
      <p:grpSp>
        <p:nvGrpSpPr>
          <p:cNvPr name="Group 11" id="11"/>
          <p:cNvGrpSpPr/>
          <p:nvPr/>
        </p:nvGrpSpPr>
        <p:grpSpPr>
          <a:xfrm rot="0">
            <a:off x="947481" y="3217613"/>
            <a:ext cx="16492743" cy="3296823"/>
            <a:chOff x="0" y="0"/>
            <a:chExt cx="2310320" cy="461822"/>
          </a:xfrm>
        </p:grpSpPr>
        <p:sp>
          <p:nvSpPr>
            <p:cNvPr name="Freeform 12" id="12"/>
            <p:cNvSpPr/>
            <p:nvPr/>
          </p:nvSpPr>
          <p:spPr>
            <a:xfrm flipH="false" flipV="false" rot="0">
              <a:off x="0" y="0"/>
              <a:ext cx="2310320" cy="461822"/>
            </a:xfrm>
            <a:custGeom>
              <a:avLst/>
              <a:gdLst/>
              <a:ahLst/>
              <a:cxnLst/>
              <a:rect r="r" b="b" t="t" l="l"/>
              <a:pathLst>
                <a:path h="461822" w="2310320">
                  <a:moveTo>
                    <a:pt x="0" y="0"/>
                  </a:moveTo>
                  <a:lnTo>
                    <a:pt x="2310320" y="0"/>
                  </a:lnTo>
                  <a:lnTo>
                    <a:pt x="2310320" y="461822"/>
                  </a:lnTo>
                  <a:lnTo>
                    <a:pt x="0" y="461822"/>
                  </a:lnTo>
                  <a:close/>
                </a:path>
              </a:pathLst>
            </a:custGeom>
            <a:solidFill>
              <a:srgbClr val="000000">
                <a:alpha val="0"/>
              </a:srgbClr>
            </a:solidFill>
            <a:ln w="9525" cap="sq">
              <a:solidFill>
                <a:srgbClr val="FFFFFF"/>
              </a:solidFill>
              <a:prstDash val="solid"/>
              <a:miter/>
            </a:ln>
          </p:spPr>
        </p:sp>
        <p:sp>
          <p:nvSpPr>
            <p:cNvPr name="TextBox 13" id="13"/>
            <p:cNvSpPr txBox="true"/>
            <p:nvPr/>
          </p:nvSpPr>
          <p:spPr>
            <a:xfrm>
              <a:off x="0" y="0"/>
              <a:ext cx="2310320" cy="461822"/>
            </a:xfrm>
            <a:prstGeom prst="rect">
              <a:avLst/>
            </a:prstGeom>
          </p:spPr>
          <p:txBody>
            <a:bodyPr anchor="ctr" rtlCol="false" tIns="50800" lIns="50800" bIns="50800" rIns="50800"/>
            <a:lstStyle/>
            <a:p>
              <a:pPr algn="ctr">
                <a:lnSpc>
                  <a:spcPts val="2378"/>
                </a:lnSpc>
              </a:pPr>
            </a:p>
          </p:txBody>
        </p:sp>
      </p:grpSp>
      <p:sp>
        <p:nvSpPr>
          <p:cNvPr name="TextBox 14" id="14"/>
          <p:cNvSpPr txBox="true"/>
          <p:nvPr/>
        </p:nvSpPr>
        <p:spPr>
          <a:xfrm rot="0">
            <a:off x="1317780" y="3250497"/>
            <a:ext cx="9717727" cy="3652819"/>
          </a:xfrm>
          <a:prstGeom prst="rect">
            <a:avLst/>
          </a:prstGeom>
        </p:spPr>
        <p:txBody>
          <a:bodyPr anchor="t" rtlCol="false" tIns="0" lIns="0" bIns="0" rIns="0">
            <a:spAutoFit/>
          </a:bodyPr>
          <a:lstStyle/>
          <a:p>
            <a:pPr algn="l">
              <a:lnSpc>
                <a:spcPts val="3651"/>
              </a:lnSpc>
            </a:pPr>
            <a:r>
              <a:rPr lang="en-US" b="true" sz="2809">
                <a:solidFill>
                  <a:srgbClr val="FFFFFF"/>
                </a:solidFill>
                <a:latin typeface="Arial MT Pro Bold"/>
                <a:ea typeface="Arial MT Pro Bold"/>
                <a:cs typeface="Arial MT Pro Bold"/>
                <a:sym typeface="Arial MT Pro Bold"/>
              </a:rPr>
              <a:t>To devel</a:t>
            </a:r>
            <a:r>
              <a:rPr lang="en-US" b="true" sz="2809">
                <a:solidFill>
                  <a:srgbClr val="FFFFFF"/>
                </a:solidFill>
                <a:latin typeface="Arial MT Pro Bold"/>
                <a:ea typeface="Arial MT Pro Bold"/>
                <a:cs typeface="Arial MT Pro Bold"/>
                <a:sym typeface="Arial MT Pro Bold"/>
              </a:rPr>
              <a:t>op better team response traits, we must be technically competent, remember our work ethic supports those we serve, and maintain flexibility.</a:t>
            </a:r>
          </a:p>
          <a:p>
            <a:pPr algn="l">
              <a:lnSpc>
                <a:spcPts val="3651"/>
              </a:lnSpc>
            </a:pPr>
          </a:p>
          <a:p>
            <a:pPr algn="l">
              <a:lnSpc>
                <a:spcPts val="3651"/>
              </a:lnSpc>
            </a:pPr>
            <a:r>
              <a:rPr lang="en-US" sz="2809">
                <a:solidFill>
                  <a:srgbClr val="FFFFFF"/>
                </a:solidFill>
                <a:latin typeface="Arial MT Pro"/>
                <a:ea typeface="Arial MT Pro"/>
                <a:cs typeface="Arial MT Pro"/>
                <a:sym typeface="Arial MT Pro"/>
              </a:rPr>
              <a:t>We also need to support conflict management through patience, enhance team dynamics, develop problem-solving skills, and maintain loyalty to patient rights. </a:t>
            </a:r>
          </a:p>
          <a:p>
            <a:pPr algn="l">
              <a:lnSpc>
                <a:spcPts val="3651"/>
              </a:lnSpc>
            </a:pPr>
          </a:p>
        </p:txBody>
      </p:sp>
    </p:spTree>
  </p:cSld>
  <p:clrMapOvr>
    <a:masterClrMapping/>
  </p:clrMapOvr>
  <p:transition spd="fast">
    <p:circle/>
  </p:transition>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4265936" y="2789082"/>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1681977" y="-6625880"/>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2">
              <a:alphaModFix amt="65999"/>
            </a:blip>
            <a:stretch>
              <a:fillRect l="0" t="0" r="0" b="0"/>
            </a:stretch>
          </a:blipFill>
        </p:spPr>
      </p:sp>
      <p:sp>
        <p:nvSpPr>
          <p:cNvPr name="TextBox 4" id="4"/>
          <p:cNvSpPr txBox="true"/>
          <p:nvPr/>
        </p:nvSpPr>
        <p:spPr>
          <a:xfrm rot="0">
            <a:off x="1629700" y="1354059"/>
            <a:ext cx="17843728" cy="967106"/>
          </a:xfrm>
          <a:prstGeom prst="rect">
            <a:avLst/>
          </a:prstGeom>
        </p:spPr>
        <p:txBody>
          <a:bodyPr anchor="t" rtlCol="false" tIns="0" lIns="0" bIns="0" rIns="0">
            <a:spAutoFit/>
          </a:bodyPr>
          <a:lstStyle/>
          <a:p>
            <a:pPr algn="l">
              <a:lnSpc>
                <a:spcPts val="7069"/>
              </a:lnSpc>
            </a:pPr>
            <a:r>
              <a:rPr lang="en-US" sz="5049" b="true">
                <a:solidFill>
                  <a:srgbClr val="36FF00"/>
                </a:solidFill>
                <a:latin typeface="Arial MT Pro Bold"/>
                <a:ea typeface="Arial MT Pro Bold"/>
                <a:cs typeface="Arial MT Pro Bold"/>
                <a:sym typeface="Arial MT Pro Bold"/>
              </a:rPr>
              <a:t>One of the most powerful tools in crisis negotiation:</a:t>
            </a:r>
          </a:p>
        </p:txBody>
      </p:sp>
      <p:sp>
        <p:nvSpPr>
          <p:cNvPr name="TextBox 5" id="5"/>
          <p:cNvSpPr txBox="true"/>
          <p:nvPr/>
        </p:nvSpPr>
        <p:spPr>
          <a:xfrm rot="0">
            <a:off x="3172350" y="2993422"/>
            <a:ext cx="11943299" cy="4687951"/>
          </a:xfrm>
          <a:prstGeom prst="rect">
            <a:avLst/>
          </a:prstGeom>
        </p:spPr>
        <p:txBody>
          <a:bodyPr anchor="t" rtlCol="false" tIns="0" lIns="0" bIns="0" rIns="0">
            <a:spAutoFit/>
          </a:bodyPr>
          <a:lstStyle/>
          <a:p>
            <a:pPr algn="ctr">
              <a:lnSpc>
                <a:spcPts val="5191"/>
              </a:lnSpc>
              <a:spcBef>
                <a:spcPct val="0"/>
              </a:spcBef>
            </a:pPr>
            <a:r>
              <a:rPr lang="en-US" sz="4399">
                <a:solidFill>
                  <a:srgbClr val="FFFFFF"/>
                </a:solidFill>
                <a:latin typeface="Arial MT Pro"/>
                <a:ea typeface="Arial MT Pro"/>
                <a:cs typeface="Arial MT Pro"/>
                <a:sym typeface="Arial MT Pro"/>
              </a:rPr>
              <a:t>“One of the mo</a:t>
            </a:r>
            <a:r>
              <a:rPr lang="en-US" sz="4399">
                <a:solidFill>
                  <a:srgbClr val="FFFFFF"/>
                </a:solidFill>
                <a:latin typeface="Arial MT Pro"/>
                <a:ea typeface="Arial MT Pro"/>
                <a:cs typeface="Arial MT Pro"/>
                <a:sym typeface="Arial MT Pro"/>
              </a:rPr>
              <a:t>st powerful tools in crisis negotiation: creating psychological safety through inclusion. When someone in crisis feels like they’re part of a team, they’re more likely to trust, cooperate, and move toward resolution. Good negotiators don’t just talk to someone in crisis—they talk with them, as allies.”</a:t>
            </a:r>
          </a:p>
        </p:txBody>
      </p:sp>
      <p:sp>
        <p:nvSpPr>
          <p:cNvPr name="TextBox 6" id="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7" id="7"/>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Tree>
  </p:cSld>
  <p:clrMapOvr>
    <a:masterClrMapping/>
  </p:clrMapOvr>
  <p:transition spd="fast">
    <p:circle/>
  </p:transition>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9088373">
            <a:off x="12807736" y="-7125800"/>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3" id="3"/>
          <p:cNvSpPr/>
          <p:nvPr/>
        </p:nvSpPr>
        <p:spPr>
          <a:xfrm flipH="false" flipV="false" rot="-9088373">
            <a:off x="-1032001" y="-33975"/>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3">
              <a:alphaModFix amt="65999"/>
            </a:blip>
            <a:stretch>
              <a:fillRect l="0" t="0" r="0" b="0"/>
            </a:stretch>
          </a:blipFill>
        </p:spPr>
      </p:sp>
      <p:pic>
        <p:nvPicPr>
          <p:cNvPr name="Picture 4" id="4"/>
          <p:cNvPicPr>
            <a:picLocks noChangeAspect="true"/>
          </p:cNvPicPr>
          <p:nvPr/>
        </p:nvPicPr>
        <p:blipFill>
          <a:blip r:embed="rId4"/>
          <a:stretch>
            <a:fillRect/>
          </a:stretch>
        </p:blipFill>
        <p:spPr>
          <a:xfrm rot="0">
            <a:off x="1200170" y="9180544"/>
            <a:ext cx="933068" cy="933068"/>
          </a:xfrm>
          <a:prstGeom prst="rect">
            <a:avLst/>
          </a:prstGeom>
        </p:spPr>
      </p:pic>
      <p:grpSp>
        <p:nvGrpSpPr>
          <p:cNvPr name="Group 5" id="5"/>
          <p:cNvGrpSpPr/>
          <p:nvPr/>
        </p:nvGrpSpPr>
        <p:grpSpPr>
          <a:xfrm rot="0">
            <a:off x="373113" y="8939845"/>
            <a:ext cx="2299056" cy="1096012"/>
            <a:chOff x="0" y="0"/>
            <a:chExt cx="3065408" cy="1461350"/>
          </a:xfrm>
        </p:grpSpPr>
        <p:sp>
          <p:nvSpPr>
            <p:cNvPr name="Freeform 6" id="6"/>
            <p:cNvSpPr/>
            <p:nvPr/>
          </p:nvSpPr>
          <p:spPr>
            <a:xfrm flipH="false" flipV="false" rot="0">
              <a:off x="0" y="428039"/>
              <a:ext cx="2246327" cy="1033311"/>
            </a:xfrm>
            <a:custGeom>
              <a:avLst/>
              <a:gdLst/>
              <a:ahLst/>
              <a:cxnLst/>
              <a:rect r="r" b="b" t="t" l="l"/>
              <a:pathLst>
                <a:path h="1033311" w="2246327">
                  <a:moveTo>
                    <a:pt x="0" y="0"/>
                  </a:moveTo>
                  <a:lnTo>
                    <a:pt x="2246327" y="0"/>
                  </a:lnTo>
                  <a:lnTo>
                    <a:pt x="2246327" y="1033311"/>
                  </a:lnTo>
                  <a:lnTo>
                    <a:pt x="0" y="103331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0" y="-38100"/>
              <a:ext cx="3065408" cy="301984"/>
            </a:xfrm>
            <a:prstGeom prst="rect">
              <a:avLst/>
            </a:prstGeom>
          </p:spPr>
          <p:txBody>
            <a:bodyPr anchor="t" rtlCol="false" tIns="0" lIns="0" bIns="0" rIns="0">
              <a:spAutoFit/>
            </a:bodyPr>
            <a:lstStyle/>
            <a:p>
              <a:pPr algn="l">
                <a:lnSpc>
                  <a:spcPts val="1821"/>
                </a:lnSpc>
              </a:pPr>
              <a:r>
                <a:rPr lang="en-US" sz="1300" i="true" spc="222">
                  <a:solidFill>
                    <a:srgbClr val="F6F6F6"/>
                  </a:solidFill>
                  <a:latin typeface="Poppins Italics"/>
                  <a:ea typeface="Poppins Italics"/>
                  <a:cs typeface="Poppins Italics"/>
                  <a:sym typeface="Poppins Italics"/>
                </a:rPr>
                <a:t>Topic Handouts</a:t>
              </a:r>
            </a:p>
          </p:txBody>
        </p:sp>
      </p:grpSp>
      <p:pic>
        <p:nvPicPr>
          <p:cNvPr name="Picture 8" id="8"/>
          <p:cNvPicPr>
            <a:picLocks noChangeAspect="true"/>
          </p:cNvPicPr>
          <p:nvPr/>
        </p:nvPicPr>
        <p:blipFill>
          <a:blip r:embed="rId7"/>
          <a:srcRect l="0" t="0" r="0" b="0"/>
          <a:stretch>
            <a:fillRect/>
          </a:stretch>
        </p:blipFill>
        <p:spPr>
          <a:xfrm flipH="false" flipV="false" rot="0">
            <a:off x="16853809" y="9461239"/>
            <a:ext cx="278501" cy="278501"/>
          </a:xfrm>
          <a:prstGeom prst="rect">
            <a:avLst/>
          </a:prstGeom>
        </p:spPr>
      </p:pic>
      <p:pic>
        <p:nvPicPr>
          <p:cNvPr name="Picture 9" id="9"/>
          <p:cNvPicPr>
            <a:picLocks noChangeAspect="true"/>
          </p:cNvPicPr>
          <p:nvPr/>
        </p:nvPicPr>
        <p:blipFill>
          <a:blip r:embed="rId7"/>
          <a:srcRect l="0" t="0" r="0" b="0"/>
          <a:stretch>
            <a:fillRect/>
          </a:stretch>
        </p:blipFill>
        <p:spPr>
          <a:xfrm flipH="false" flipV="false" rot="0">
            <a:off x="16318190" y="9461239"/>
            <a:ext cx="278501" cy="278501"/>
          </a:xfrm>
          <a:prstGeom prst="rect">
            <a:avLst/>
          </a:prstGeom>
        </p:spPr>
      </p:pic>
      <p:pic>
        <p:nvPicPr>
          <p:cNvPr name="Picture 10" id="10"/>
          <p:cNvPicPr>
            <a:picLocks noChangeAspect="true"/>
          </p:cNvPicPr>
          <p:nvPr/>
        </p:nvPicPr>
        <p:blipFill>
          <a:blip r:embed="rId7"/>
          <a:srcRect l="0" t="0" r="0" b="0"/>
          <a:stretch>
            <a:fillRect/>
          </a:stretch>
        </p:blipFill>
        <p:spPr>
          <a:xfrm flipH="false" flipV="false" rot="0">
            <a:off x="17389485" y="9461239"/>
            <a:ext cx="278501" cy="278501"/>
          </a:xfrm>
          <a:prstGeom prst="rect">
            <a:avLst/>
          </a:prstGeom>
        </p:spPr>
      </p:pic>
      <p:sp>
        <p:nvSpPr>
          <p:cNvPr name="Freeform 11" id="11"/>
          <p:cNvSpPr/>
          <p:nvPr/>
        </p:nvSpPr>
        <p:spPr>
          <a:xfrm flipH="false" flipV="false" rot="0">
            <a:off x="2349978" y="20199"/>
            <a:ext cx="13058195" cy="10266801"/>
          </a:xfrm>
          <a:custGeom>
            <a:avLst/>
            <a:gdLst/>
            <a:ahLst/>
            <a:cxnLst/>
            <a:rect r="r" b="b" t="t" l="l"/>
            <a:pathLst>
              <a:path h="10266801" w="13058195">
                <a:moveTo>
                  <a:pt x="0" y="0"/>
                </a:moveTo>
                <a:lnTo>
                  <a:pt x="13058195" y="0"/>
                </a:lnTo>
                <a:lnTo>
                  <a:pt x="13058195" y="10266801"/>
                </a:lnTo>
                <a:lnTo>
                  <a:pt x="0" y="10266801"/>
                </a:lnTo>
                <a:lnTo>
                  <a:pt x="0" y="0"/>
                </a:lnTo>
                <a:close/>
              </a:path>
            </a:pathLst>
          </a:custGeom>
          <a:blipFill>
            <a:blip r:embed="rId8"/>
            <a:stretch>
              <a:fillRect l="0" t="-1149" r="-2947" b="0"/>
            </a:stretch>
          </a:blipFill>
        </p:spPr>
      </p:sp>
      <p:sp>
        <p:nvSpPr>
          <p:cNvPr name="TextBox 12" id="12"/>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transition spd="fast">
    <p:circle/>
  </p:transition>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Freeform 5" id="5"/>
          <p:cNvSpPr/>
          <p:nvPr/>
        </p:nvSpPr>
        <p:spPr>
          <a:xfrm flipH="false" flipV="false" rot="0">
            <a:off x="764771" y="2411634"/>
            <a:ext cx="9123322" cy="6078413"/>
          </a:xfrm>
          <a:custGeom>
            <a:avLst/>
            <a:gdLst/>
            <a:ahLst/>
            <a:cxnLst/>
            <a:rect r="r" b="b" t="t" l="l"/>
            <a:pathLst>
              <a:path h="6078413" w="9123322">
                <a:moveTo>
                  <a:pt x="0" y="0"/>
                </a:moveTo>
                <a:lnTo>
                  <a:pt x="9123322" y="0"/>
                </a:lnTo>
                <a:lnTo>
                  <a:pt x="9123322" y="6078413"/>
                </a:lnTo>
                <a:lnTo>
                  <a:pt x="0" y="6078413"/>
                </a:lnTo>
                <a:lnTo>
                  <a:pt x="0" y="0"/>
                </a:lnTo>
                <a:close/>
              </a:path>
            </a:pathLst>
          </a:custGeom>
          <a:blipFill>
            <a:blip r:embed="rId4"/>
            <a:stretch>
              <a:fillRect l="0" t="0" r="0" b="0"/>
            </a:stretch>
          </a:blipFill>
        </p:spPr>
      </p:sp>
      <p:sp>
        <p:nvSpPr>
          <p:cNvPr name="TextBox 6" id="6"/>
          <p:cNvSpPr txBox="true"/>
          <p:nvPr/>
        </p:nvSpPr>
        <p:spPr>
          <a:xfrm rot="0">
            <a:off x="764771" y="1165261"/>
            <a:ext cx="14695123"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Conflict resolution mistakes to AVOID...</a:t>
            </a: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8" id="8"/>
          <p:cNvSpPr txBox="true"/>
          <p:nvPr/>
        </p:nvSpPr>
        <p:spPr>
          <a:xfrm rot="0">
            <a:off x="10484253" y="2344959"/>
            <a:ext cx="6775047" cy="3499753"/>
          </a:xfrm>
          <a:prstGeom prst="rect">
            <a:avLst/>
          </a:prstGeom>
        </p:spPr>
        <p:txBody>
          <a:bodyPr anchor="t" rtlCol="false" tIns="0" lIns="0" bIns="0" rIns="0">
            <a:spAutoFit/>
          </a:bodyPr>
          <a:lstStyle/>
          <a:p>
            <a:pPr algn="l">
              <a:lnSpc>
                <a:spcPts val="2507"/>
              </a:lnSpc>
            </a:pPr>
            <a:r>
              <a:rPr lang="en-US" sz="1928">
                <a:solidFill>
                  <a:srgbClr val="FFFFFF"/>
                </a:solidFill>
                <a:latin typeface="Arial MT Pro"/>
                <a:ea typeface="Arial MT Pro"/>
                <a:cs typeface="Arial MT Pro"/>
                <a:sym typeface="Arial MT Pro"/>
              </a:rPr>
              <a:t>W</a:t>
            </a:r>
            <a:r>
              <a:rPr lang="en-US" sz="1928">
                <a:solidFill>
                  <a:srgbClr val="FFFFFF"/>
                </a:solidFill>
                <a:latin typeface="Arial MT Pro"/>
                <a:ea typeface="Arial MT Pro"/>
                <a:cs typeface="Arial MT Pro"/>
                <a:sym typeface="Arial MT Pro"/>
              </a:rPr>
              <a:t>elcome. In this modul</a:t>
            </a:r>
            <a:r>
              <a:rPr lang="en-US" sz="1928">
                <a:solidFill>
                  <a:srgbClr val="FFFFFF"/>
                </a:solidFill>
                <a:latin typeface="Arial MT Pro"/>
                <a:ea typeface="Arial MT Pro"/>
                <a:cs typeface="Arial MT Pro"/>
                <a:sym typeface="Arial MT Pro"/>
              </a:rPr>
              <a:t>e, we will review some common conflict resolution mistakes and discuss how to avoid them.</a:t>
            </a:r>
          </a:p>
          <a:p>
            <a:pPr algn="l">
              <a:lnSpc>
                <a:spcPts val="2507"/>
              </a:lnSpc>
            </a:pPr>
          </a:p>
          <a:p>
            <a:pPr algn="l">
              <a:lnSpc>
                <a:spcPts val="2507"/>
              </a:lnSpc>
            </a:pPr>
            <a:r>
              <a:rPr lang="en-US" sz="1928">
                <a:solidFill>
                  <a:srgbClr val="FFFFFF"/>
                </a:solidFill>
                <a:latin typeface="Arial MT Pro"/>
                <a:ea typeface="Arial MT Pro"/>
                <a:cs typeface="Arial MT Pro"/>
                <a:sym typeface="Arial MT Pro"/>
              </a:rPr>
              <a:t>Conflict resolution mistakes can turn a manageable disagreement into a full-blown breakdown in trust, communication, and collaboration. Whether in personal relationships, workplaces, or crisis situations, effective communication is crucial.</a:t>
            </a:r>
          </a:p>
          <a:p>
            <a:pPr algn="l">
              <a:lnSpc>
                <a:spcPts val="2507"/>
              </a:lnSpc>
            </a:pPr>
          </a:p>
          <a:p>
            <a:pPr algn="l">
              <a:lnSpc>
                <a:spcPts val="2507"/>
              </a:lnSpc>
            </a:pPr>
            <a:r>
              <a:rPr lang="en-US" sz="1928">
                <a:solidFill>
                  <a:srgbClr val="FFFFFF"/>
                </a:solidFill>
                <a:latin typeface="Arial MT Pro"/>
                <a:ea typeface="Arial MT Pro"/>
                <a:cs typeface="Arial MT Pro"/>
                <a:sym typeface="Arial MT Pro"/>
              </a:rPr>
              <a:t>Missteps in resolving conflict can intensify tension, damage relationships, and shut down progress.</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5061751">
            <a:off x="5141467" y="-4175422"/>
            <a:ext cx="14220834" cy="14203058"/>
          </a:xfrm>
          <a:custGeom>
            <a:avLst/>
            <a:gdLst/>
            <a:ahLst/>
            <a:cxnLst/>
            <a:rect r="r" b="b" t="t" l="l"/>
            <a:pathLst>
              <a:path h="14203058" w="14220834">
                <a:moveTo>
                  <a:pt x="0" y="0"/>
                </a:moveTo>
                <a:lnTo>
                  <a:pt x="14220834" y="0"/>
                </a:lnTo>
                <a:lnTo>
                  <a:pt x="14220834" y="14203058"/>
                </a:lnTo>
                <a:lnTo>
                  <a:pt x="0" y="14203058"/>
                </a:lnTo>
                <a:lnTo>
                  <a:pt x="0" y="0"/>
                </a:lnTo>
                <a:close/>
              </a:path>
            </a:pathLst>
          </a:custGeom>
          <a:blipFill>
            <a:blip r:embed="rId2"/>
            <a:stretch>
              <a:fillRect l="0" t="0" r="0" b="0"/>
            </a:stretch>
          </a:blipFill>
        </p:spPr>
      </p:sp>
      <p:sp>
        <p:nvSpPr>
          <p:cNvPr name="Freeform 3" id="3"/>
          <p:cNvSpPr/>
          <p:nvPr/>
        </p:nvSpPr>
        <p:spPr>
          <a:xfrm flipH="false" flipV="false" rot="-7047732">
            <a:off x="9284280" y="-4393138"/>
            <a:ext cx="10589272" cy="11265182"/>
          </a:xfrm>
          <a:custGeom>
            <a:avLst/>
            <a:gdLst/>
            <a:ahLst/>
            <a:cxnLst/>
            <a:rect r="r" b="b" t="t" l="l"/>
            <a:pathLst>
              <a:path h="11265182" w="10589272">
                <a:moveTo>
                  <a:pt x="0" y="0"/>
                </a:moveTo>
                <a:lnTo>
                  <a:pt x="10589271" y="0"/>
                </a:lnTo>
                <a:lnTo>
                  <a:pt x="10589271" y="11265182"/>
                </a:lnTo>
                <a:lnTo>
                  <a:pt x="0" y="11265182"/>
                </a:lnTo>
                <a:lnTo>
                  <a:pt x="0" y="0"/>
                </a:lnTo>
                <a:close/>
              </a:path>
            </a:pathLst>
          </a:custGeom>
          <a:blipFill>
            <a:blip r:embed="rId3">
              <a:alphaModFix amt="55000"/>
            </a:blip>
            <a:stretch>
              <a:fillRect l="0" t="0" r="0" b="0"/>
            </a:stretch>
          </a:blipFill>
        </p:spPr>
      </p:sp>
      <p:sp>
        <p:nvSpPr>
          <p:cNvPr name="Freeform 4" id="4"/>
          <p:cNvSpPr/>
          <p:nvPr/>
        </p:nvSpPr>
        <p:spPr>
          <a:xfrm flipH="false" flipV="false" rot="-7047732">
            <a:off x="-797091" y="4879235"/>
            <a:ext cx="10589272" cy="11265182"/>
          </a:xfrm>
          <a:custGeom>
            <a:avLst/>
            <a:gdLst/>
            <a:ahLst/>
            <a:cxnLst/>
            <a:rect r="r" b="b" t="t" l="l"/>
            <a:pathLst>
              <a:path h="11265182" w="10589272">
                <a:moveTo>
                  <a:pt x="0" y="0"/>
                </a:moveTo>
                <a:lnTo>
                  <a:pt x="10589271" y="0"/>
                </a:lnTo>
                <a:lnTo>
                  <a:pt x="10589271" y="11265182"/>
                </a:lnTo>
                <a:lnTo>
                  <a:pt x="0" y="11265182"/>
                </a:lnTo>
                <a:lnTo>
                  <a:pt x="0" y="0"/>
                </a:lnTo>
                <a:close/>
              </a:path>
            </a:pathLst>
          </a:custGeom>
          <a:blipFill>
            <a:blip r:embed="rId3">
              <a:alphaModFix amt="55000"/>
            </a:blip>
            <a:stretch>
              <a:fillRect l="0" t="0" r="0" b="0"/>
            </a:stretch>
          </a:blipFill>
        </p:spPr>
      </p:sp>
      <p:grpSp>
        <p:nvGrpSpPr>
          <p:cNvPr name="Group 5" id="5"/>
          <p:cNvGrpSpPr/>
          <p:nvPr/>
        </p:nvGrpSpPr>
        <p:grpSpPr>
          <a:xfrm rot="0">
            <a:off x="806060" y="4106087"/>
            <a:ext cx="4789078" cy="5067699"/>
            <a:chOff x="0" y="0"/>
            <a:chExt cx="1261321" cy="1334703"/>
          </a:xfrm>
        </p:grpSpPr>
        <p:sp>
          <p:nvSpPr>
            <p:cNvPr name="Freeform 6" id="6"/>
            <p:cNvSpPr/>
            <p:nvPr/>
          </p:nvSpPr>
          <p:spPr>
            <a:xfrm flipH="false" flipV="false" rot="0">
              <a:off x="0" y="0"/>
              <a:ext cx="1261321" cy="1334703"/>
            </a:xfrm>
            <a:custGeom>
              <a:avLst/>
              <a:gdLst/>
              <a:ahLst/>
              <a:cxnLst/>
              <a:rect r="r" b="b" t="t" l="l"/>
              <a:pathLst>
                <a:path h="1334703" w="1261321">
                  <a:moveTo>
                    <a:pt x="40414" y="0"/>
                  </a:moveTo>
                  <a:lnTo>
                    <a:pt x="1220906" y="0"/>
                  </a:lnTo>
                  <a:cubicBezTo>
                    <a:pt x="1243227" y="0"/>
                    <a:pt x="1261321" y="18094"/>
                    <a:pt x="1261321" y="40414"/>
                  </a:cubicBezTo>
                  <a:lnTo>
                    <a:pt x="1261321" y="1294288"/>
                  </a:lnTo>
                  <a:cubicBezTo>
                    <a:pt x="1261321" y="1316608"/>
                    <a:pt x="1243227" y="1334703"/>
                    <a:pt x="1220906" y="1334703"/>
                  </a:cubicBezTo>
                  <a:lnTo>
                    <a:pt x="40414" y="1334703"/>
                  </a:lnTo>
                  <a:cubicBezTo>
                    <a:pt x="18094" y="1334703"/>
                    <a:pt x="0" y="1316608"/>
                    <a:pt x="0" y="1294288"/>
                  </a:cubicBezTo>
                  <a:lnTo>
                    <a:pt x="0" y="40414"/>
                  </a:lnTo>
                  <a:cubicBezTo>
                    <a:pt x="0" y="18094"/>
                    <a:pt x="18094" y="0"/>
                    <a:pt x="40414" y="0"/>
                  </a:cubicBezTo>
                  <a:close/>
                </a:path>
              </a:pathLst>
            </a:custGeom>
            <a:gradFill rotWithShape="true">
              <a:gsLst>
                <a:gs pos="0">
                  <a:srgbClr val="37B594">
                    <a:alpha val="100000"/>
                  </a:srgbClr>
                </a:gs>
                <a:gs pos="100000">
                  <a:srgbClr val="62DFBF">
                    <a:alpha val="100000"/>
                  </a:srgbClr>
                </a:gs>
              </a:gsLst>
              <a:lin ang="0"/>
            </a:gradFill>
          </p:spPr>
        </p:sp>
        <p:sp>
          <p:nvSpPr>
            <p:cNvPr name="TextBox 7" id="7"/>
            <p:cNvSpPr txBox="true"/>
            <p:nvPr/>
          </p:nvSpPr>
          <p:spPr>
            <a:xfrm>
              <a:off x="0" y="-57150"/>
              <a:ext cx="1261321" cy="1391853"/>
            </a:xfrm>
            <a:prstGeom prst="rect">
              <a:avLst/>
            </a:prstGeom>
          </p:spPr>
          <p:txBody>
            <a:bodyPr anchor="ctr" rtlCol="false" tIns="50800" lIns="50800" bIns="50800" rIns="50800"/>
            <a:lstStyle/>
            <a:p>
              <a:pPr algn="ctr">
                <a:lnSpc>
                  <a:spcPts val="2660"/>
                </a:lnSpc>
              </a:pPr>
            </a:p>
          </p:txBody>
        </p:sp>
      </p:grpSp>
      <p:grpSp>
        <p:nvGrpSpPr>
          <p:cNvPr name="Group 8" id="8"/>
          <p:cNvGrpSpPr/>
          <p:nvPr/>
        </p:nvGrpSpPr>
        <p:grpSpPr>
          <a:xfrm rot="0">
            <a:off x="6831124" y="4152480"/>
            <a:ext cx="4537894" cy="5021306"/>
            <a:chOff x="0" y="0"/>
            <a:chExt cx="1195166" cy="1322484"/>
          </a:xfrm>
        </p:grpSpPr>
        <p:sp>
          <p:nvSpPr>
            <p:cNvPr name="Freeform 9" id="9"/>
            <p:cNvSpPr/>
            <p:nvPr/>
          </p:nvSpPr>
          <p:spPr>
            <a:xfrm flipH="false" flipV="false" rot="0">
              <a:off x="0" y="0"/>
              <a:ext cx="1195166" cy="1322484"/>
            </a:xfrm>
            <a:custGeom>
              <a:avLst/>
              <a:gdLst/>
              <a:ahLst/>
              <a:cxnLst/>
              <a:rect r="r" b="b" t="t" l="l"/>
              <a:pathLst>
                <a:path h="1322484" w="1195166">
                  <a:moveTo>
                    <a:pt x="42651" y="0"/>
                  </a:moveTo>
                  <a:lnTo>
                    <a:pt x="1152514" y="0"/>
                  </a:lnTo>
                  <a:cubicBezTo>
                    <a:pt x="1163826" y="0"/>
                    <a:pt x="1174675" y="4494"/>
                    <a:pt x="1182673" y="12492"/>
                  </a:cubicBezTo>
                  <a:cubicBezTo>
                    <a:pt x="1190672" y="20491"/>
                    <a:pt x="1195166" y="31340"/>
                    <a:pt x="1195166" y="42651"/>
                  </a:cubicBezTo>
                  <a:lnTo>
                    <a:pt x="1195166" y="1279832"/>
                  </a:lnTo>
                  <a:cubicBezTo>
                    <a:pt x="1195166" y="1303388"/>
                    <a:pt x="1176070" y="1322484"/>
                    <a:pt x="1152514" y="1322484"/>
                  </a:cubicBezTo>
                  <a:lnTo>
                    <a:pt x="42651" y="1322484"/>
                  </a:lnTo>
                  <a:cubicBezTo>
                    <a:pt x="19096" y="1322484"/>
                    <a:pt x="0" y="1303388"/>
                    <a:pt x="0" y="1279832"/>
                  </a:cubicBezTo>
                  <a:lnTo>
                    <a:pt x="0" y="42651"/>
                  </a:lnTo>
                  <a:cubicBezTo>
                    <a:pt x="0" y="19096"/>
                    <a:pt x="19096" y="0"/>
                    <a:pt x="42651" y="0"/>
                  </a:cubicBezTo>
                  <a:close/>
                </a:path>
              </a:pathLst>
            </a:custGeom>
            <a:gradFill rotWithShape="true">
              <a:gsLst>
                <a:gs pos="0">
                  <a:srgbClr val="37B594">
                    <a:alpha val="100000"/>
                  </a:srgbClr>
                </a:gs>
                <a:gs pos="100000">
                  <a:srgbClr val="62DFBF">
                    <a:alpha val="100000"/>
                  </a:srgbClr>
                </a:gs>
              </a:gsLst>
              <a:lin ang="0"/>
            </a:gradFill>
            <a:ln cap="rnd">
              <a:noFill/>
              <a:prstDash val="solid"/>
              <a:round/>
            </a:ln>
          </p:spPr>
        </p:sp>
        <p:sp>
          <p:nvSpPr>
            <p:cNvPr name="TextBox 10" id="10"/>
            <p:cNvSpPr txBox="true"/>
            <p:nvPr/>
          </p:nvSpPr>
          <p:spPr>
            <a:xfrm>
              <a:off x="0" y="-57150"/>
              <a:ext cx="1195166" cy="1379634"/>
            </a:xfrm>
            <a:prstGeom prst="rect">
              <a:avLst/>
            </a:prstGeom>
          </p:spPr>
          <p:txBody>
            <a:bodyPr anchor="ctr" rtlCol="false" tIns="50800" lIns="50800" bIns="50800" rIns="50800"/>
            <a:lstStyle/>
            <a:p>
              <a:pPr algn="ctr" marL="0" indent="0" lvl="0">
                <a:lnSpc>
                  <a:spcPts val="2660"/>
                </a:lnSpc>
                <a:spcBef>
                  <a:spcPct val="0"/>
                </a:spcBef>
              </a:pPr>
            </a:p>
          </p:txBody>
        </p:sp>
      </p:grpSp>
      <p:grpSp>
        <p:nvGrpSpPr>
          <p:cNvPr name="Group 11" id="11"/>
          <p:cNvGrpSpPr/>
          <p:nvPr/>
        </p:nvGrpSpPr>
        <p:grpSpPr>
          <a:xfrm rot="0">
            <a:off x="12569846" y="4106087"/>
            <a:ext cx="4864003" cy="5067699"/>
            <a:chOff x="0" y="0"/>
            <a:chExt cx="1281054" cy="1334703"/>
          </a:xfrm>
        </p:grpSpPr>
        <p:sp>
          <p:nvSpPr>
            <p:cNvPr name="Freeform 12" id="12"/>
            <p:cNvSpPr/>
            <p:nvPr/>
          </p:nvSpPr>
          <p:spPr>
            <a:xfrm flipH="false" flipV="false" rot="0">
              <a:off x="0" y="0"/>
              <a:ext cx="1281054" cy="1334703"/>
            </a:xfrm>
            <a:custGeom>
              <a:avLst/>
              <a:gdLst/>
              <a:ahLst/>
              <a:cxnLst/>
              <a:rect r="r" b="b" t="t" l="l"/>
              <a:pathLst>
                <a:path h="1334703" w="1281054">
                  <a:moveTo>
                    <a:pt x="39792" y="0"/>
                  </a:moveTo>
                  <a:lnTo>
                    <a:pt x="1241262" y="0"/>
                  </a:lnTo>
                  <a:cubicBezTo>
                    <a:pt x="1263239" y="0"/>
                    <a:pt x="1281054" y="17815"/>
                    <a:pt x="1281054" y="39792"/>
                  </a:cubicBezTo>
                  <a:lnTo>
                    <a:pt x="1281054" y="1294911"/>
                  </a:lnTo>
                  <a:cubicBezTo>
                    <a:pt x="1281054" y="1305464"/>
                    <a:pt x="1276862" y="1315585"/>
                    <a:pt x="1269400" y="1323048"/>
                  </a:cubicBezTo>
                  <a:cubicBezTo>
                    <a:pt x="1261937" y="1330510"/>
                    <a:pt x="1251816" y="1334703"/>
                    <a:pt x="1241262" y="1334703"/>
                  </a:cubicBezTo>
                  <a:lnTo>
                    <a:pt x="39792" y="1334703"/>
                  </a:lnTo>
                  <a:cubicBezTo>
                    <a:pt x="29238" y="1334703"/>
                    <a:pt x="19117" y="1330510"/>
                    <a:pt x="11655" y="1323048"/>
                  </a:cubicBezTo>
                  <a:cubicBezTo>
                    <a:pt x="4192" y="1315585"/>
                    <a:pt x="0" y="1305464"/>
                    <a:pt x="0" y="1294911"/>
                  </a:cubicBezTo>
                  <a:lnTo>
                    <a:pt x="0" y="39792"/>
                  </a:lnTo>
                  <a:cubicBezTo>
                    <a:pt x="0" y="29238"/>
                    <a:pt x="4192" y="19117"/>
                    <a:pt x="11655" y="11655"/>
                  </a:cubicBezTo>
                  <a:cubicBezTo>
                    <a:pt x="19117" y="4192"/>
                    <a:pt x="29238" y="0"/>
                    <a:pt x="39792" y="0"/>
                  </a:cubicBezTo>
                  <a:close/>
                </a:path>
              </a:pathLst>
            </a:custGeom>
            <a:gradFill rotWithShape="true">
              <a:gsLst>
                <a:gs pos="0">
                  <a:srgbClr val="37B594">
                    <a:alpha val="100000"/>
                  </a:srgbClr>
                </a:gs>
                <a:gs pos="100000">
                  <a:srgbClr val="62DFBF">
                    <a:alpha val="100000"/>
                  </a:srgbClr>
                </a:gs>
              </a:gsLst>
              <a:lin ang="0"/>
            </a:gradFill>
            <a:ln cap="rnd">
              <a:noFill/>
              <a:prstDash val="solid"/>
              <a:round/>
            </a:ln>
          </p:spPr>
        </p:sp>
        <p:sp>
          <p:nvSpPr>
            <p:cNvPr name="TextBox 13" id="13"/>
            <p:cNvSpPr txBox="true"/>
            <p:nvPr/>
          </p:nvSpPr>
          <p:spPr>
            <a:xfrm>
              <a:off x="0" y="-57150"/>
              <a:ext cx="1281054" cy="1391853"/>
            </a:xfrm>
            <a:prstGeom prst="rect">
              <a:avLst/>
            </a:prstGeom>
          </p:spPr>
          <p:txBody>
            <a:bodyPr anchor="ctr" rtlCol="false" tIns="50800" lIns="50800" bIns="50800" rIns="50800"/>
            <a:lstStyle/>
            <a:p>
              <a:pPr algn="ctr" marL="0" indent="0" lvl="0">
                <a:lnSpc>
                  <a:spcPts val="2660"/>
                </a:lnSpc>
                <a:spcBef>
                  <a:spcPct val="0"/>
                </a:spcBef>
              </a:pPr>
            </a:p>
          </p:txBody>
        </p:sp>
      </p:grpSp>
      <p:pic>
        <p:nvPicPr>
          <p:cNvPr name="Picture 14" id="14"/>
          <p:cNvPicPr>
            <a:picLocks noChangeAspect="true"/>
          </p:cNvPicPr>
          <p:nvPr/>
        </p:nvPicPr>
        <p:blipFill>
          <a:blip r:embed="rId4"/>
          <a:srcRect l="0" t="0" r="0" b="0"/>
          <a:stretch>
            <a:fillRect/>
          </a:stretch>
        </p:blipFill>
        <p:spPr>
          <a:xfrm flipH="false" flipV="false" rot="0">
            <a:off x="984772" y="3430932"/>
            <a:ext cx="278501" cy="278501"/>
          </a:xfrm>
          <a:prstGeom prst="rect">
            <a:avLst/>
          </a:prstGeom>
        </p:spPr>
      </p:pic>
      <p:pic>
        <p:nvPicPr>
          <p:cNvPr name="Picture 15" id="15"/>
          <p:cNvPicPr>
            <a:picLocks noChangeAspect="true"/>
          </p:cNvPicPr>
          <p:nvPr/>
        </p:nvPicPr>
        <p:blipFill>
          <a:blip r:embed="rId4"/>
          <a:srcRect l="0" t="0" r="0" b="0"/>
          <a:stretch>
            <a:fillRect/>
          </a:stretch>
        </p:blipFill>
        <p:spPr>
          <a:xfrm flipH="false" flipV="false" rot="0">
            <a:off x="6831124" y="3430932"/>
            <a:ext cx="278501" cy="278501"/>
          </a:xfrm>
          <a:prstGeom prst="rect">
            <a:avLst/>
          </a:prstGeom>
        </p:spPr>
      </p:pic>
      <p:pic>
        <p:nvPicPr>
          <p:cNvPr name="Picture 16" id="16"/>
          <p:cNvPicPr>
            <a:picLocks noChangeAspect="true"/>
          </p:cNvPicPr>
          <p:nvPr/>
        </p:nvPicPr>
        <p:blipFill>
          <a:blip r:embed="rId4"/>
          <a:srcRect l="0" t="0" r="0" b="0"/>
          <a:stretch>
            <a:fillRect/>
          </a:stretch>
        </p:blipFill>
        <p:spPr>
          <a:xfrm flipH="false" flipV="false" rot="0">
            <a:off x="12430595" y="3430932"/>
            <a:ext cx="278501" cy="278501"/>
          </a:xfrm>
          <a:prstGeom prst="rect">
            <a:avLst/>
          </a:prstGeom>
        </p:spPr>
      </p:pic>
      <p:sp>
        <p:nvSpPr>
          <p:cNvPr name="TextBox 17" id="17"/>
          <p:cNvSpPr txBox="true"/>
          <p:nvPr/>
        </p:nvSpPr>
        <p:spPr>
          <a:xfrm rot="0">
            <a:off x="1443254" y="3210586"/>
            <a:ext cx="3901971" cy="516907"/>
          </a:xfrm>
          <a:prstGeom prst="rect">
            <a:avLst/>
          </a:prstGeom>
        </p:spPr>
        <p:txBody>
          <a:bodyPr anchor="t" rtlCol="false" tIns="0" lIns="0" bIns="0" rIns="0">
            <a:spAutoFit/>
          </a:bodyPr>
          <a:lstStyle/>
          <a:p>
            <a:pPr algn="l">
              <a:lnSpc>
                <a:spcPts val="4059"/>
              </a:lnSpc>
            </a:pPr>
            <a:r>
              <a:rPr lang="en-US" sz="2899" spc="-115">
                <a:solidFill>
                  <a:srgbClr val="F3DD52"/>
                </a:solidFill>
                <a:latin typeface="Poppins"/>
                <a:ea typeface="Poppins"/>
                <a:cs typeface="Poppins"/>
                <a:sym typeface="Poppins"/>
              </a:rPr>
              <a:t>Avoiding Conflict</a:t>
            </a:r>
          </a:p>
        </p:txBody>
      </p:sp>
      <p:sp>
        <p:nvSpPr>
          <p:cNvPr name="TextBox 18" id="18"/>
          <p:cNvSpPr txBox="true"/>
          <p:nvPr/>
        </p:nvSpPr>
        <p:spPr>
          <a:xfrm rot="0">
            <a:off x="7288337" y="3309647"/>
            <a:ext cx="4112575" cy="516907"/>
          </a:xfrm>
          <a:prstGeom prst="rect">
            <a:avLst/>
          </a:prstGeom>
        </p:spPr>
        <p:txBody>
          <a:bodyPr anchor="t" rtlCol="false" tIns="0" lIns="0" bIns="0" rIns="0">
            <a:spAutoFit/>
          </a:bodyPr>
          <a:lstStyle/>
          <a:p>
            <a:pPr algn="l">
              <a:lnSpc>
                <a:spcPts val="4059"/>
              </a:lnSpc>
            </a:pPr>
            <a:r>
              <a:rPr lang="en-US" sz="2899" spc="-115">
                <a:solidFill>
                  <a:srgbClr val="F3DD52"/>
                </a:solidFill>
                <a:latin typeface="Poppins"/>
                <a:ea typeface="Poppins"/>
                <a:cs typeface="Poppins"/>
                <a:sym typeface="Poppins"/>
              </a:rPr>
              <a:t>Avoid Being Defensive</a:t>
            </a:r>
          </a:p>
        </p:txBody>
      </p:sp>
      <p:sp>
        <p:nvSpPr>
          <p:cNvPr name="TextBox 19" id="19"/>
          <p:cNvSpPr txBox="true"/>
          <p:nvPr/>
        </p:nvSpPr>
        <p:spPr>
          <a:xfrm rot="0">
            <a:off x="12887808" y="3309647"/>
            <a:ext cx="4419712" cy="516907"/>
          </a:xfrm>
          <a:prstGeom prst="rect">
            <a:avLst/>
          </a:prstGeom>
        </p:spPr>
        <p:txBody>
          <a:bodyPr anchor="t" rtlCol="false" tIns="0" lIns="0" bIns="0" rIns="0">
            <a:spAutoFit/>
          </a:bodyPr>
          <a:lstStyle/>
          <a:p>
            <a:pPr algn="l">
              <a:lnSpc>
                <a:spcPts val="4059"/>
              </a:lnSpc>
            </a:pPr>
            <a:r>
              <a:rPr lang="en-US" sz="2899" spc="-115">
                <a:solidFill>
                  <a:srgbClr val="F3DD52"/>
                </a:solidFill>
                <a:latin typeface="Poppins"/>
                <a:ea typeface="Poppins"/>
                <a:cs typeface="Poppins"/>
                <a:sym typeface="Poppins"/>
              </a:rPr>
              <a:t>Avoid Overgeneralization.</a:t>
            </a:r>
          </a:p>
        </p:txBody>
      </p:sp>
      <p:sp>
        <p:nvSpPr>
          <p:cNvPr name="TextBox 20" id="20"/>
          <p:cNvSpPr txBox="true"/>
          <p:nvPr/>
        </p:nvSpPr>
        <p:spPr>
          <a:xfrm rot="0">
            <a:off x="1263273" y="4340801"/>
            <a:ext cx="3963398" cy="3347085"/>
          </a:xfrm>
          <a:prstGeom prst="rect">
            <a:avLst/>
          </a:prstGeom>
        </p:spPr>
        <p:txBody>
          <a:bodyPr anchor="t" rtlCol="false" tIns="0" lIns="0" bIns="0" rIns="0">
            <a:spAutoFit/>
          </a:bodyPr>
          <a:lstStyle/>
          <a:p>
            <a:pPr algn="l">
              <a:lnSpc>
                <a:spcPts val="2940"/>
              </a:lnSpc>
            </a:pPr>
            <a:r>
              <a:rPr lang="en-US" sz="2100" spc="-84">
                <a:solidFill>
                  <a:srgbClr val="040606"/>
                </a:solidFill>
                <a:latin typeface="Poppins"/>
                <a:ea typeface="Poppins"/>
                <a:cs typeface="Poppins"/>
                <a:sym typeface="Poppins"/>
              </a:rPr>
              <a:t>Some people avoid discussing building frustrations calmly and respectfully, waiting to say anything until they’re ready to explode. This may seem less stressful, but it usually causes more stress to both parties. It’s much healthier to address and resolve conflict.</a:t>
            </a:r>
          </a:p>
        </p:txBody>
      </p:sp>
      <p:sp>
        <p:nvSpPr>
          <p:cNvPr name="TextBox 21" id="21"/>
          <p:cNvSpPr txBox="true"/>
          <p:nvPr/>
        </p:nvSpPr>
        <p:spPr>
          <a:xfrm rot="0">
            <a:off x="7109626" y="4340801"/>
            <a:ext cx="3970738" cy="4832985"/>
          </a:xfrm>
          <a:prstGeom prst="rect">
            <a:avLst/>
          </a:prstGeom>
        </p:spPr>
        <p:txBody>
          <a:bodyPr anchor="t" rtlCol="false" tIns="0" lIns="0" bIns="0" rIns="0">
            <a:spAutoFit/>
          </a:bodyPr>
          <a:lstStyle/>
          <a:p>
            <a:pPr algn="l" marL="453390" indent="-226695" lvl="1">
              <a:lnSpc>
                <a:spcPts val="2940"/>
              </a:lnSpc>
              <a:spcBef>
                <a:spcPct val="0"/>
              </a:spcBef>
              <a:buFont typeface="Arial"/>
              <a:buChar char="•"/>
            </a:pPr>
            <a:r>
              <a:rPr lang="en-US" sz="2100" spc="-84">
                <a:solidFill>
                  <a:srgbClr val="040606"/>
                </a:solidFill>
                <a:latin typeface="Poppins"/>
                <a:ea typeface="Poppins"/>
                <a:cs typeface="Poppins"/>
                <a:sym typeface="Poppins"/>
              </a:rPr>
              <a:t>Defensive pe</a:t>
            </a:r>
            <a:r>
              <a:rPr lang="en-US" sz="2100" spc="-84" strike="noStrike" u="none">
                <a:solidFill>
                  <a:srgbClr val="040606"/>
                </a:solidFill>
                <a:latin typeface="Poppins"/>
                <a:ea typeface="Poppins"/>
                <a:cs typeface="Poppins"/>
                <a:sym typeface="Poppins"/>
              </a:rPr>
              <a:t>ople steadfastly deny any wrongdoing and work hard to avoid looking at the possibility that they could be contributing to a problem.</a:t>
            </a:r>
          </a:p>
          <a:p>
            <a:pPr algn="l">
              <a:lnSpc>
                <a:spcPts val="2940"/>
              </a:lnSpc>
              <a:spcBef>
                <a:spcPct val="0"/>
              </a:spcBef>
            </a:pPr>
          </a:p>
          <a:p>
            <a:pPr algn="l" marL="453390" indent="-226695" lvl="1">
              <a:lnSpc>
                <a:spcPts val="2940"/>
              </a:lnSpc>
              <a:spcBef>
                <a:spcPct val="0"/>
              </a:spcBef>
              <a:buFont typeface="Arial"/>
              <a:buChar char="•"/>
            </a:pPr>
            <a:r>
              <a:rPr lang="en-US" sz="2100" spc="-84" strike="noStrike" u="none">
                <a:solidFill>
                  <a:srgbClr val="040606"/>
                </a:solidFill>
                <a:latin typeface="Poppins"/>
                <a:ea typeface="Poppins"/>
                <a:cs typeface="Poppins"/>
                <a:sym typeface="Poppins"/>
              </a:rPr>
              <a:t>This creates long-term problems for people who don’t feel listened to and unresolved conflicts continue to grow</a:t>
            </a:r>
          </a:p>
          <a:p>
            <a:pPr algn="l" marL="0" indent="0" lvl="1">
              <a:lnSpc>
                <a:spcPts val="2940"/>
              </a:lnSpc>
              <a:spcBef>
                <a:spcPct val="0"/>
              </a:spcBef>
            </a:pPr>
          </a:p>
        </p:txBody>
      </p:sp>
      <p:sp>
        <p:nvSpPr>
          <p:cNvPr name="TextBox 22" id="22"/>
          <p:cNvSpPr txBox="true"/>
          <p:nvPr/>
        </p:nvSpPr>
        <p:spPr>
          <a:xfrm rot="0">
            <a:off x="12887808" y="3931946"/>
            <a:ext cx="3862326" cy="5204460"/>
          </a:xfrm>
          <a:prstGeom prst="rect">
            <a:avLst/>
          </a:prstGeom>
        </p:spPr>
        <p:txBody>
          <a:bodyPr anchor="t" rtlCol="false" tIns="0" lIns="0" bIns="0" rIns="0">
            <a:spAutoFit/>
          </a:bodyPr>
          <a:lstStyle/>
          <a:p>
            <a:pPr algn="l">
              <a:lnSpc>
                <a:spcPts val="2940"/>
              </a:lnSpc>
            </a:pPr>
          </a:p>
          <a:p>
            <a:pPr algn="l" marL="453390" indent="-226695" lvl="1">
              <a:lnSpc>
                <a:spcPts val="2940"/>
              </a:lnSpc>
              <a:spcBef>
                <a:spcPct val="0"/>
              </a:spcBef>
              <a:buFont typeface="Arial"/>
              <a:buChar char="•"/>
            </a:pPr>
            <a:r>
              <a:rPr lang="en-US" sz="2100" spc="-84">
                <a:solidFill>
                  <a:srgbClr val="040606"/>
                </a:solidFill>
                <a:latin typeface="Poppins"/>
                <a:ea typeface="Poppins"/>
                <a:cs typeface="Poppins"/>
                <a:sym typeface="Poppins"/>
              </a:rPr>
              <a:t>Utilizing Ove</a:t>
            </a:r>
            <a:r>
              <a:rPr lang="en-US" sz="2100" spc="-84" strike="noStrike" u="none">
                <a:solidFill>
                  <a:srgbClr val="040606"/>
                </a:solidFill>
                <a:latin typeface="Poppins"/>
                <a:ea typeface="Poppins"/>
                <a:cs typeface="Poppins"/>
                <a:sym typeface="Poppins"/>
              </a:rPr>
              <a:t>rgeneralizations can increase the drama when you’re resolving an argument.</a:t>
            </a:r>
          </a:p>
          <a:p>
            <a:pPr algn="l">
              <a:lnSpc>
                <a:spcPts val="2940"/>
              </a:lnSpc>
              <a:spcBef>
                <a:spcPct val="0"/>
              </a:spcBef>
            </a:pPr>
          </a:p>
          <a:p>
            <a:pPr algn="l" marL="453390" indent="-226695" lvl="1">
              <a:lnSpc>
                <a:spcPts val="2940"/>
              </a:lnSpc>
              <a:spcBef>
                <a:spcPct val="0"/>
              </a:spcBef>
              <a:buFont typeface="Arial"/>
              <a:buChar char="•"/>
            </a:pPr>
            <a:r>
              <a:rPr lang="en-US" sz="2100" spc="-84" strike="noStrike" u="none">
                <a:solidFill>
                  <a:srgbClr val="040606"/>
                </a:solidFill>
                <a:latin typeface="Poppins"/>
                <a:ea typeface="Poppins"/>
                <a:cs typeface="Poppins"/>
                <a:sym typeface="Poppins"/>
              </a:rPr>
              <a:t>Avoid starting sentences with “you always” and “you never,” as in, “You always come home late!” or “You never do what I want to do!”</a:t>
            </a:r>
          </a:p>
          <a:p>
            <a:pPr algn="l" marL="0" indent="0" lvl="1">
              <a:lnSpc>
                <a:spcPts val="2940"/>
              </a:lnSpc>
              <a:spcBef>
                <a:spcPct val="0"/>
              </a:spcBef>
            </a:pPr>
          </a:p>
        </p:txBody>
      </p:sp>
      <p:sp>
        <p:nvSpPr>
          <p:cNvPr name="TextBox 23" id="23"/>
          <p:cNvSpPr txBox="true"/>
          <p:nvPr/>
        </p:nvSpPr>
        <p:spPr>
          <a:xfrm rot="0">
            <a:off x="984772" y="254975"/>
            <a:ext cx="16627789" cy="2204963"/>
          </a:xfrm>
          <a:prstGeom prst="rect">
            <a:avLst/>
          </a:prstGeom>
        </p:spPr>
        <p:txBody>
          <a:bodyPr anchor="t" rtlCol="false" tIns="0" lIns="0" bIns="0" rIns="0">
            <a:spAutoFit/>
          </a:bodyPr>
          <a:lstStyle/>
          <a:p>
            <a:pPr algn="l">
              <a:lnSpc>
                <a:spcPts val="7684"/>
              </a:lnSpc>
            </a:pPr>
            <a:r>
              <a:rPr lang="en-US" sz="7684" spc="-307">
                <a:solidFill>
                  <a:srgbClr val="F6F6F6"/>
                </a:solidFill>
                <a:latin typeface="Agrandir"/>
                <a:ea typeface="Agrandir"/>
                <a:cs typeface="Agrandir"/>
                <a:sym typeface="Agrandir"/>
              </a:rPr>
              <a:t>Conflict resolution mistakes to AVOID...</a:t>
            </a:r>
          </a:p>
          <a:p>
            <a:pPr algn="l">
              <a:lnSpc>
                <a:spcPts val="7684"/>
              </a:lnSpc>
            </a:pPr>
          </a:p>
        </p:txBody>
      </p:sp>
      <p:sp>
        <p:nvSpPr>
          <p:cNvPr name="Freeform 24" id="24"/>
          <p:cNvSpPr/>
          <p:nvPr/>
        </p:nvSpPr>
        <p:spPr>
          <a:xfrm flipH="false" flipV="false" rot="0">
            <a:off x="2478393" y="1635353"/>
            <a:ext cx="1444412" cy="1444412"/>
          </a:xfrm>
          <a:custGeom>
            <a:avLst/>
            <a:gdLst/>
            <a:ahLst/>
            <a:cxnLst/>
            <a:rect r="r" b="b" t="t" l="l"/>
            <a:pathLst>
              <a:path h="1444412" w="1444412">
                <a:moveTo>
                  <a:pt x="0" y="0"/>
                </a:moveTo>
                <a:lnTo>
                  <a:pt x="1444412" y="0"/>
                </a:lnTo>
                <a:lnTo>
                  <a:pt x="1444412" y="1444412"/>
                </a:lnTo>
                <a:lnTo>
                  <a:pt x="0" y="144441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5" id="25"/>
          <p:cNvSpPr/>
          <p:nvPr/>
        </p:nvSpPr>
        <p:spPr>
          <a:xfrm flipH="false" flipV="false" rot="0">
            <a:off x="8336478" y="1774122"/>
            <a:ext cx="1512665" cy="1512665"/>
          </a:xfrm>
          <a:custGeom>
            <a:avLst/>
            <a:gdLst/>
            <a:ahLst/>
            <a:cxnLst/>
            <a:rect r="r" b="b" t="t" l="l"/>
            <a:pathLst>
              <a:path h="1512665" w="1512665">
                <a:moveTo>
                  <a:pt x="0" y="0"/>
                </a:moveTo>
                <a:lnTo>
                  <a:pt x="1512665" y="0"/>
                </a:lnTo>
                <a:lnTo>
                  <a:pt x="1512665" y="1512664"/>
                </a:lnTo>
                <a:lnTo>
                  <a:pt x="0" y="151266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6" id="26"/>
          <p:cNvSpPr/>
          <p:nvPr/>
        </p:nvSpPr>
        <p:spPr>
          <a:xfrm flipH="false" flipV="false" rot="0">
            <a:off x="14245515" y="1703606"/>
            <a:ext cx="1512665" cy="1512665"/>
          </a:xfrm>
          <a:custGeom>
            <a:avLst/>
            <a:gdLst/>
            <a:ahLst/>
            <a:cxnLst/>
            <a:rect r="r" b="b" t="t" l="l"/>
            <a:pathLst>
              <a:path h="1512665" w="1512665">
                <a:moveTo>
                  <a:pt x="0" y="0"/>
                </a:moveTo>
                <a:lnTo>
                  <a:pt x="1512665" y="0"/>
                </a:lnTo>
                <a:lnTo>
                  <a:pt x="1512665" y="1512664"/>
                </a:lnTo>
                <a:lnTo>
                  <a:pt x="0" y="151266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transition spd="fast">
    <p:circle/>
  </p:transition>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75712" r="0" b="-75712"/>
            </a:stretch>
          </a:blipFill>
        </p:spPr>
      </p:sp>
      <p:grpSp>
        <p:nvGrpSpPr>
          <p:cNvPr name="Group 3" id="3"/>
          <p:cNvGrpSpPr/>
          <p:nvPr/>
        </p:nvGrpSpPr>
        <p:grpSpPr>
          <a:xfrm rot="0">
            <a:off x="-96836" y="-518761"/>
            <a:ext cx="4754847" cy="10805761"/>
            <a:chOff x="0" y="0"/>
            <a:chExt cx="3093720" cy="7030720"/>
          </a:xfrm>
        </p:grpSpPr>
        <p:sp>
          <p:nvSpPr>
            <p:cNvPr name="Freeform 4" id="4"/>
            <p:cNvSpPr/>
            <p:nvPr/>
          </p:nvSpPr>
          <p:spPr>
            <a:xfrm flipH="false" flipV="false" rot="0">
              <a:off x="0" y="0"/>
              <a:ext cx="3093720" cy="7030720"/>
            </a:xfrm>
            <a:custGeom>
              <a:avLst/>
              <a:gdLst/>
              <a:ahLst/>
              <a:cxnLst/>
              <a:rect r="r" b="b" t="t" l="l"/>
              <a:pathLst>
                <a:path h="7030720" w="3093720">
                  <a:moveTo>
                    <a:pt x="0" y="0"/>
                  </a:moveTo>
                  <a:lnTo>
                    <a:pt x="2293620" y="0"/>
                  </a:lnTo>
                  <a:cubicBezTo>
                    <a:pt x="2735580" y="0"/>
                    <a:pt x="3093720" y="358140"/>
                    <a:pt x="3093720" y="800100"/>
                  </a:cubicBezTo>
                  <a:lnTo>
                    <a:pt x="3093720" y="7030720"/>
                  </a:lnTo>
                  <a:lnTo>
                    <a:pt x="0" y="7030720"/>
                  </a:lnTo>
                  <a:lnTo>
                    <a:pt x="0" y="0"/>
                  </a:lnTo>
                  <a:close/>
                </a:path>
              </a:pathLst>
            </a:custGeom>
            <a:blipFill>
              <a:blip r:embed="rId3"/>
              <a:stretch>
                <a:fillRect l="-101524" t="0" r="-145597" b="-1956"/>
              </a:stretch>
            </a:blipFill>
          </p:spPr>
        </p:sp>
      </p:grpSp>
      <p:sp>
        <p:nvSpPr>
          <p:cNvPr name="Freeform 5" id="5"/>
          <p:cNvSpPr/>
          <p:nvPr/>
        </p:nvSpPr>
        <p:spPr>
          <a:xfrm flipH="false" flipV="false" rot="-9088373">
            <a:off x="9432441" y="2287014"/>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4">
              <a:alphaModFix amt="65999"/>
            </a:blip>
            <a:stretch>
              <a:fillRect l="0" t="0" r="0" b="0"/>
            </a:stretch>
          </a:blipFill>
        </p:spPr>
      </p:sp>
      <p:sp>
        <p:nvSpPr>
          <p:cNvPr name="Freeform 6" id="6"/>
          <p:cNvSpPr/>
          <p:nvPr/>
        </p:nvSpPr>
        <p:spPr>
          <a:xfrm flipH="false" flipV="false" rot="0">
            <a:off x="6894464" y="0"/>
            <a:ext cx="12098558" cy="10470294"/>
          </a:xfrm>
          <a:custGeom>
            <a:avLst/>
            <a:gdLst/>
            <a:ahLst/>
            <a:cxnLst/>
            <a:rect r="r" b="b" t="t" l="l"/>
            <a:pathLst>
              <a:path h="10470294" w="12098558">
                <a:moveTo>
                  <a:pt x="0" y="0"/>
                </a:moveTo>
                <a:lnTo>
                  <a:pt x="12098558" y="0"/>
                </a:lnTo>
                <a:lnTo>
                  <a:pt x="12098558" y="10470294"/>
                </a:lnTo>
                <a:lnTo>
                  <a:pt x="0" y="10470294"/>
                </a:lnTo>
                <a:lnTo>
                  <a:pt x="0" y="0"/>
                </a:lnTo>
                <a:close/>
              </a:path>
            </a:pathLst>
          </a:custGeom>
          <a:blipFill>
            <a:blip r:embed="rId5">
              <a:alphaModFix amt="31999"/>
            </a:blip>
            <a:stretch>
              <a:fillRect l="0" t="0" r="0" b="0"/>
            </a:stretch>
          </a:blipFill>
        </p:spPr>
      </p:sp>
      <p:sp>
        <p:nvSpPr>
          <p:cNvPr name="TextBox 7" id="7"/>
          <p:cNvSpPr txBox="true"/>
          <p:nvPr/>
        </p:nvSpPr>
        <p:spPr>
          <a:xfrm rot="0">
            <a:off x="5691436" y="3606146"/>
            <a:ext cx="10438809" cy="6179820"/>
          </a:xfrm>
          <a:prstGeom prst="rect">
            <a:avLst/>
          </a:prstGeom>
        </p:spPr>
        <p:txBody>
          <a:bodyPr anchor="t" rtlCol="false" tIns="0" lIns="0" bIns="0" rIns="0">
            <a:spAutoFit/>
          </a:bodyPr>
          <a:lstStyle/>
          <a:p>
            <a:pPr algn="l">
              <a:lnSpc>
                <a:spcPts val="8250"/>
              </a:lnSpc>
            </a:pPr>
            <a:r>
              <a:rPr lang="en-US" sz="3300" spc="-132">
                <a:solidFill>
                  <a:srgbClr val="D8D8D8"/>
                </a:solidFill>
                <a:latin typeface="Poppins"/>
                <a:ea typeface="Poppins"/>
                <a:cs typeface="Poppins"/>
                <a:sym typeface="Poppins"/>
              </a:rPr>
              <a:t>Negotiation for Success</a:t>
            </a:r>
          </a:p>
          <a:p>
            <a:pPr algn="l">
              <a:lnSpc>
                <a:spcPts val="8250"/>
              </a:lnSpc>
            </a:pPr>
            <a:r>
              <a:rPr lang="en-US" sz="3300" spc="-132">
                <a:solidFill>
                  <a:srgbClr val="D8D8D8"/>
                </a:solidFill>
                <a:latin typeface="Poppins"/>
                <a:ea typeface="Poppins"/>
                <a:cs typeface="Poppins"/>
                <a:sym typeface="Poppins"/>
              </a:rPr>
              <a:t>Team Dynamics in Workplace Violence Prevention</a:t>
            </a:r>
          </a:p>
          <a:p>
            <a:pPr algn="l">
              <a:lnSpc>
                <a:spcPts val="8250"/>
              </a:lnSpc>
            </a:pPr>
            <a:r>
              <a:rPr lang="en-US" sz="3300" spc="-132">
                <a:solidFill>
                  <a:srgbClr val="D8D8D8"/>
                </a:solidFill>
                <a:latin typeface="Poppins"/>
                <a:ea typeface="Poppins"/>
                <a:cs typeface="Poppins"/>
                <a:sym typeface="Poppins"/>
              </a:rPr>
              <a:t>Fundamental Reasons People Lose Control</a:t>
            </a:r>
          </a:p>
          <a:p>
            <a:pPr algn="l">
              <a:lnSpc>
                <a:spcPts val="8250"/>
              </a:lnSpc>
            </a:pPr>
            <a:r>
              <a:rPr lang="en-US" sz="3300" spc="-132">
                <a:solidFill>
                  <a:srgbClr val="D8D8D8"/>
                </a:solidFill>
                <a:latin typeface="Poppins"/>
                <a:ea typeface="Poppins"/>
                <a:cs typeface="Poppins"/>
                <a:sym typeface="Poppins"/>
              </a:rPr>
              <a:t>The MAB Crisis Intervention Scale</a:t>
            </a:r>
          </a:p>
          <a:p>
            <a:pPr algn="l">
              <a:lnSpc>
                <a:spcPts val="8250"/>
              </a:lnSpc>
            </a:pPr>
          </a:p>
          <a:p>
            <a:pPr algn="l">
              <a:lnSpc>
                <a:spcPts val="8250"/>
              </a:lnSpc>
            </a:pPr>
          </a:p>
        </p:txBody>
      </p:sp>
      <p:sp>
        <p:nvSpPr>
          <p:cNvPr name="TextBox 8" id="8"/>
          <p:cNvSpPr txBox="true"/>
          <p:nvPr/>
        </p:nvSpPr>
        <p:spPr>
          <a:xfrm rot="0">
            <a:off x="4929676" y="3569828"/>
            <a:ext cx="635923" cy="5132070"/>
          </a:xfrm>
          <a:prstGeom prst="rect">
            <a:avLst/>
          </a:prstGeom>
        </p:spPr>
        <p:txBody>
          <a:bodyPr anchor="t" rtlCol="false" tIns="0" lIns="0" bIns="0" rIns="0">
            <a:spAutoFit/>
          </a:bodyPr>
          <a:lstStyle/>
          <a:p>
            <a:pPr algn="l">
              <a:lnSpc>
                <a:spcPts val="8250"/>
              </a:lnSpc>
            </a:pPr>
            <a:r>
              <a:rPr lang="en-US" sz="3300" spc="-132">
                <a:solidFill>
                  <a:srgbClr val="FDFF0E"/>
                </a:solidFill>
                <a:latin typeface="Poppins"/>
                <a:ea typeface="Poppins"/>
                <a:cs typeface="Poppins"/>
                <a:sym typeface="Poppins"/>
              </a:rPr>
              <a:t>1. </a:t>
            </a:r>
          </a:p>
          <a:p>
            <a:pPr algn="l">
              <a:lnSpc>
                <a:spcPts val="8250"/>
              </a:lnSpc>
            </a:pPr>
            <a:r>
              <a:rPr lang="en-US" sz="3300" spc="-132">
                <a:solidFill>
                  <a:srgbClr val="FDFF0E"/>
                </a:solidFill>
                <a:latin typeface="Poppins"/>
                <a:ea typeface="Poppins"/>
                <a:cs typeface="Poppins"/>
                <a:sym typeface="Poppins"/>
              </a:rPr>
              <a:t>2.</a:t>
            </a:r>
          </a:p>
          <a:p>
            <a:pPr algn="l">
              <a:lnSpc>
                <a:spcPts val="8250"/>
              </a:lnSpc>
            </a:pPr>
            <a:r>
              <a:rPr lang="en-US" sz="3300" spc="-132">
                <a:solidFill>
                  <a:srgbClr val="FDFF0E"/>
                </a:solidFill>
                <a:latin typeface="Poppins"/>
                <a:ea typeface="Poppins"/>
                <a:cs typeface="Poppins"/>
                <a:sym typeface="Poppins"/>
              </a:rPr>
              <a:t>3.</a:t>
            </a:r>
          </a:p>
          <a:p>
            <a:pPr algn="l">
              <a:lnSpc>
                <a:spcPts val="8250"/>
              </a:lnSpc>
            </a:pPr>
            <a:r>
              <a:rPr lang="en-US" sz="3300" spc="-132">
                <a:solidFill>
                  <a:srgbClr val="FDFF0E"/>
                </a:solidFill>
                <a:latin typeface="Poppins"/>
                <a:ea typeface="Poppins"/>
                <a:cs typeface="Poppins"/>
                <a:sym typeface="Poppins"/>
              </a:rPr>
              <a:t>4.</a:t>
            </a:r>
          </a:p>
          <a:p>
            <a:pPr algn="l">
              <a:lnSpc>
                <a:spcPts val="8250"/>
              </a:lnSpc>
            </a:pPr>
          </a:p>
        </p:txBody>
      </p:sp>
      <p:sp>
        <p:nvSpPr>
          <p:cNvPr name="AutoShape 9" id="9"/>
          <p:cNvSpPr/>
          <p:nvPr/>
        </p:nvSpPr>
        <p:spPr>
          <a:xfrm flipV="true">
            <a:off x="4851693" y="6915130"/>
            <a:ext cx="10308634" cy="0"/>
          </a:xfrm>
          <a:prstGeom prst="line">
            <a:avLst/>
          </a:prstGeom>
          <a:ln cap="flat" w="19050">
            <a:solidFill>
              <a:srgbClr val="37B594"/>
            </a:solidFill>
            <a:prstDash val="solid"/>
            <a:headEnd type="none" len="sm" w="sm"/>
            <a:tailEnd type="none" len="sm" w="sm"/>
          </a:ln>
        </p:spPr>
      </p:sp>
      <p:sp>
        <p:nvSpPr>
          <p:cNvPr name="Freeform 10" id="10"/>
          <p:cNvSpPr/>
          <p:nvPr/>
        </p:nvSpPr>
        <p:spPr>
          <a:xfrm flipH="false" flipV="false" rot="0">
            <a:off x="16746793" y="9083930"/>
            <a:ext cx="446388" cy="348740"/>
          </a:xfrm>
          <a:custGeom>
            <a:avLst/>
            <a:gdLst/>
            <a:ahLst/>
            <a:cxnLst/>
            <a:rect r="r" b="b" t="t" l="l"/>
            <a:pathLst>
              <a:path h="348740" w="446388">
                <a:moveTo>
                  <a:pt x="0" y="0"/>
                </a:moveTo>
                <a:lnTo>
                  <a:pt x="446388" y="0"/>
                </a:lnTo>
                <a:lnTo>
                  <a:pt x="446388" y="348740"/>
                </a:lnTo>
                <a:lnTo>
                  <a:pt x="0" y="3487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9525" y="209550"/>
            <a:ext cx="2411675" cy="2087104"/>
          </a:xfrm>
          <a:custGeom>
            <a:avLst/>
            <a:gdLst/>
            <a:ahLst/>
            <a:cxnLst/>
            <a:rect r="r" b="b" t="t" l="l"/>
            <a:pathLst>
              <a:path h="2087104" w="2411675">
                <a:moveTo>
                  <a:pt x="0" y="0"/>
                </a:moveTo>
                <a:lnTo>
                  <a:pt x="2411675" y="0"/>
                </a:lnTo>
                <a:lnTo>
                  <a:pt x="2411675" y="2087104"/>
                </a:lnTo>
                <a:lnTo>
                  <a:pt x="0" y="2087104"/>
                </a:lnTo>
                <a:lnTo>
                  <a:pt x="0" y="0"/>
                </a:lnTo>
                <a:close/>
              </a:path>
            </a:pathLst>
          </a:custGeom>
          <a:blipFill>
            <a:blip r:embed="rId5"/>
            <a:stretch>
              <a:fillRect l="0" t="0" r="0" b="0"/>
            </a:stretch>
          </a:blipFill>
        </p:spPr>
      </p:sp>
      <p:sp>
        <p:nvSpPr>
          <p:cNvPr name="TextBox 12" id="12"/>
          <p:cNvSpPr txBox="true"/>
          <p:nvPr/>
        </p:nvSpPr>
        <p:spPr>
          <a:xfrm rot="0">
            <a:off x="4851693" y="1525879"/>
            <a:ext cx="12118294" cy="1547802"/>
          </a:xfrm>
          <a:prstGeom prst="rect">
            <a:avLst/>
          </a:prstGeom>
        </p:spPr>
        <p:txBody>
          <a:bodyPr anchor="t" rtlCol="false" tIns="0" lIns="0" bIns="0" rIns="0">
            <a:spAutoFit/>
          </a:bodyPr>
          <a:lstStyle/>
          <a:p>
            <a:pPr algn="l">
              <a:lnSpc>
                <a:spcPts val="9584"/>
              </a:lnSpc>
            </a:pPr>
            <a:r>
              <a:rPr lang="en-US" sz="9584" spc="-383">
                <a:solidFill>
                  <a:srgbClr val="FDFF0E"/>
                </a:solidFill>
                <a:latin typeface="Agrandir"/>
                <a:ea typeface="Agrandir"/>
                <a:cs typeface="Agrandir"/>
                <a:sym typeface="Agrandir"/>
              </a:rPr>
              <a:t>Lessons...</a:t>
            </a:r>
          </a:p>
        </p:txBody>
      </p:sp>
      <p:sp>
        <p:nvSpPr>
          <p:cNvPr name="AutoShape 13" id="13"/>
          <p:cNvSpPr/>
          <p:nvPr/>
        </p:nvSpPr>
        <p:spPr>
          <a:xfrm flipV="true">
            <a:off x="4851693" y="4817444"/>
            <a:ext cx="10308634" cy="0"/>
          </a:xfrm>
          <a:prstGeom prst="line">
            <a:avLst/>
          </a:prstGeom>
          <a:ln cap="flat" w="19050">
            <a:solidFill>
              <a:srgbClr val="37B594"/>
            </a:solidFill>
            <a:prstDash val="solid"/>
            <a:headEnd type="none" len="sm" w="sm"/>
            <a:tailEnd type="none" len="sm" w="sm"/>
          </a:ln>
        </p:spPr>
      </p:sp>
      <p:sp>
        <p:nvSpPr>
          <p:cNvPr name="AutoShape 14" id="14"/>
          <p:cNvSpPr/>
          <p:nvPr/>
        </p:nvSpPr>
        <p:spPr>
          <a:xfrm flipV="true">
            <a:off x="4851693" y="5866287"/>
            <a:ext cx="10308634" cy="0"/>
          </a:xfrm>
          <a:prstGeom prst="line">
            <a:avLst/>
          </a:prstGeom>
          <a:ln cap="flat" w="19050">
            <a:solidFill>
              <a:srgbClr val="37B594"/>
            </a:solidFill>
            <a:prstDash val="solid"/>
            <a:headEnd type="none" len="sm" w="sm"/>
            <a:tailEnd type="none" len="sm" w="sm"/>
          </a:ln>
        </p:spPr>
      </p:sp>
      <p:sp>
        <p:nvSpPr>
          <p:cNvPr name="TextBox 15" id="15"/>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5061751">
            <a:off x="5192657" y="-3936538"/>
            <a:ext cx="14220834" cy="14203058"/>
          </a:xfrm>
          <a:custGeom>
            <a:avLst/>
            <a:gdLst/>
            <a:ahLst/>
            <a:cxnLst/>
            <a:rect r="r" b="b" t="t" l="l"/>
            <a:pathLst>
              <a:path h="14203058" w="14220834">
                <a:moveTo>
                  <a:pt x="0" y="0"/>
                </a:moveTo>
                <a:lnTo>
                  <a:pt x="14220834" y="0"/>
                </a:lnTo>
                <a:lnTo>
                  <a:pt x="14220834" y="14203058"/>
                </a:lnTo>
                <a:lnTo>
                  <a:pt x="0" y="14203058"/>
                </a:lnTo>
                <a:lnTo>
                  <a:pt x="0" y="0"/>
                </a:lnTo>
                <a:close/>
              </a:path>
            </a:pathLst>
          </a:custGeom>
          <a:blipFill>
            <a:blip r:embed="rId2"/>
            <a:stretch>
              <a:fillRect l="0" t="0" r="0" b="0"/>
            </a:stretch>
          </a:blipFill>
        </p:spPr>
      </p:sp>
      <p:sp>
        <p:nvSpPr>
          <p:cNvPr name="Freeform 3" id="3"/>
          <p:cNvSpPr/>
          <p:nvPr/>
        </p:nvSpPr>
        <p:spPr>
          <a:xfrm flipH="false" flipV="false" rot="-7047732">
            <a:off x="9335469" y="-415425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3">
              <a:alphaModFix amt="55000"/>
            </a:blip>
            <a:stretch>
              <a:fillRect l="0" t="0" r="0" b="0"/>
            </a:stretch>
          </a:blipFill>
        </p:spPr>
      </p:sp>
      <p:sp>
        <p:nvSpPr>
          <p:cNvPr name="Freeform 4" id="4"/>
          <p:cNvSpPr/>
          <p:nvPr/>
        </p:nvSpPr>
        <p:spPr>
          <a:xfrm flipH="false" flipV="false" rot="-7047732">
            <a:off x="-745902" y="5118119"/>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3">
              <a:alphaModFix amt="55000"/>
            </a:blip>
            <a:stretch>
              <a:fillRect l="0" t="0" r="0" b="0"/>
            </a:stretch>
          </a:blipFill>
        </p:spPr>
      </p:sp>
      <p:grpSp>
        <p:nvGrpSpPr>
          <p:cNvPr name="Group 5" id="5"/>
          <p:cNvGrpSpPr/>
          <p:nvPr/>
        </p:nvGrpSpPr>
        <p:grpSpPr>
          <a:xfrm rot="0">
            <a:off x="1175212" y="4344971"/>
            <a:ext cx="5091425" cy="5067699"/>
            <a:chOff x="0" y="0"/>
            <a:chExt cx="1340951" cy="1334703"/>
          </a:xfrm>
        </p:grpSpPr>
        <p:sp>
          <p:nvSpPr>
            <p:cNvPr name="Freeform 6" id="6"/>
            <p:cNvSpPr/>
            <p:nvPr/>
          </p:nvSpPr>
          <p:spPr>
            <a:xfrm flipH="false" flipV="false" rot="0">
              <a:off x="0" y="0"/>
              <a:ext cx="1340951" cy="1334703"/>
            </a:xfrm>
            <a:custGeom>
              <a:avLst/>
              <a:gdLst/>
              <a:ahLst/>
              <a:cxnLst/>
              <a:rect r="r" b="b" t="t" l="l"/>
              <a:pathLst>
                <a:path h="1334703" w="1340951">
                  <a:moveTo>
                    <a:pt x="38015" y="0"/>
                  </a:moveTo>
                  <a:lnTo>
                    <a:pt x="1302937" y="0"/>
                  </a:lnTo>
                  <a:cubicBezTo>
                    <a:pt x="1323932" y="0"/>
                    <a:pt x="1340951" y="17020"/>
                    <a:pt x="1340951" y="38015"/>
                  </a:cubicBezTo>
                  <a:lnTo>
                    <a:pt x="1340951" y="1296688"/>
                  </a:lnTo>
                  <a:cubicBezTo>
                    <a:pt x="1340951" y="1317683"/>
                    <a:pt x="1323932" y="1334703"/>
                    <a:pt x="1302937" y="1334703"/>
                  </a:cubicBezTo>
                  <a:lnTo>
                    <a:pt x="38015" y="1334703"/>
                  </a:lnTo>
                  <a:cubicBezTo>
                    <a:pt x="17020" y="1334703"/>
                    <a:pt x="0" y="1317683"/>
                    <a:pt x="0" y="1296688"/>
                  </a:cubicBezTo>
                  <a:lnTo>
                    <a:pt x="0" y="38015"/>
                  </a:lnTo>
                  <a:cubicBezTo>
                    <a:pt x="0" y="17020"/>
                    <a:pt x="17020" y="0"/>
                    <a:pt x="38015" y="0"/>
                  </a:cubicBezTo>
                  <a:close/>
                </a:path>
              </a:pathLst>
            </a:custGeom>
            <a:gradFill rotWithShape="true">
              <a:gsLst>
                <a:gs pos="0">
                  <a:srgbClr val="37B594">
                    <a:alpha val="100000"/>
                  </a:srgbClr>
                </a:gs>
                <a:gs pos="100000">
                  <a:srgbClr val="62DFBF">
                    <a:alpha val="100000"/>
                  </a:srgbClr>
                </a:gs>
              </a:gsLst>
              <a:lin ang="0"/>
            </a:gradFill>
          </p:spPr>
        </p:sp>
        <p:sp>
          <p:nvSpPr>
            <p:cNvPr name="TextBox 7" id="7"/>
            <p:cNvSpPr txBox="true"/>
            <p:nvPr/>
          </p:nvSpPr>
          <p:spPr>
            <a:xfrm>
              <a:off x="0" y="-57150"/>
              <a:ext cx="1340951" cy="1391853"/>
            </a:xfrm>
            <a:prstGeom prst="rect">
              <a:avLst/>
            </a:prstGeom>
          </p:spPr>
          <p:txBody>
            <a:bodyPr anchor="ctr" rtlCol="false" tIns="50800" lIns="50800" bIns="50800" rIns="50800"/>
            <a:lstStyle/>
            <a:p>
              <a:pPr algn="ctr">
                <a:lnSpc>
                  <a:spcPts val="2660"/>
                </a:lnSpc>
              </a:pPr>
            </a:p>
          </p:txBody>
        </p:sp>
      </p:grpSp>
      <p:grpSp>
        <p:nvGrpSpPr>
          <p:cNvPr name="Group 8" id="8"/>
          <p:cNvGrpSpPr/>
          <p:nvPr/>
        </p:nvGrpSpPr>
        <p:grpSpPr>
          <a:xfrm rot="0">
            <a:off x="6882314" y="4391365"/>
            <a:ext cx="4537894" cy="5021306"/>
            <a:chOff x="0" y="0"/>
            <a:chExt cx="1195166" cy="1322484"/>
          </a:xfrm>
        </p:grpSpPr>
        <p:sp>
          <p:nvSpPr>
            <p:cNvPr name="Freeform 9" id="9"/>
            <p:cNvSpPr/>
            <p:nvPr/>
          </p:nvSpPr>
          <p:spPr>
            <a:xfrm flipH="false" flipV="false" rot="0">
              <a:off x="0" y="0"/>
              <a:ext cx="1195166" cy="1322484"/>
            </a:xfrm>
            <a:custGeom>
              <a:avLst/>
              <a:gdLst/>
              <a:ahLst/>
              <a:cxnLst/>
              <a:rect r="r" b="b" t="t" l="l"/>
              <a:pathLst>
                <a:path h="1322484" w="1195166">
                  <a:moveTo>
                    <a:pt x="42651" y="0"/>
                  </a:moveTo>
                  <a:lnTo>
                    <a:pt x="1152514" y="0"/>
                  </a:lnTo>
                  <a:cubicBezTo>
                    <a:pt x="1163826" y="0"/>
                    <a:pt x="1174675" y="4494"/>
                    <a:pt x="1182673" y="12492"/>
                  </a:cubicBezTo>
                  <a:cubicBezTo>
                    <a:pt x="1190672" y="20491"/>
                    <a:pt x="1195166" y="31340"/>
                    <a:pt x="1195166" y="42651"/>
                  </a:cubicBezTo>
                  <a:lnTo>
                    <a:pt x="1195166" y="1279832"/>
                  </a:lnTo>
                  <a:cubicBezTo>
                    <a:pt x="1195166" y="1303388"/>
                    <a:pt x="1176070" y="1322484"/>
                    <a:pt x="1152514" y="1322484"/>
                  </a:cubicBezTo>
                  <a:lnTo>
                    <a:pt x="42651" y="1322484"/>
                  </a:lnTo>
                  <a:cubicBezTo>
                    <a:pt x="19096" y="1322484"/>
                    <a:pt x="0" y="1303388"/>
                    <a:pt x="0" y="1279832"/>
                  </a:cubicBezTo>
                  <a:lnTo>
                    <a:pt x="0" y="42651"/>
                  </a:lnTo>
                  <a:cubicBezTo>
                    <a:pt x="0" y="19096"/>
                    <a:pt x="19096" y="0"/>
                    <a:pt x="42651" y="0"/>
                  </a:cubicBezTo>
                  <a:close/>
                </a:path>
              </a:pathLst>
            </a:custGeom>
            <a:gradFill rotWithShape="true">
              <a:gsLst>
                <a:gs pos="0">
                  <a:srgbClr val="37B594">
                    <a:alpha val="100000"/>
                  </a:srgbClr>
                </a:gs>
                <a:gs pos="100000">
                  <a:srgbClr val="62DFBF">
                    <a:alpha val="100000"/>
                  </a:srgbClr>
                </a:gs>
              </a:gsLst>
              <a:lin ang="0"/>
            </a:gradFill>
            <a:ln cap="rnd">
              <a:noFill/>
              <a:prstDash val="solid"/>
              <a:round/>
            </a:ln>
          </p:spPr>
        </p:sp>
        <p:sp>
          <p:nvSpPr>
            <p:cNvPr name="TextBox 10" id="10"/>
            <p:cNvSpPr txBox="true"/>
            <p:nvPr/>
          </p:nvSpPr>
          <p:spPr>
            <a:xfrm>
              <a:off x="0" y="-57150"/>
              <a:ext cx="1195166" cy="1379634"/>
            </a:xfrm>
            <a:prstGeom prst="rect">
              <a:avLst/>
            </a:prstGeom>
          </p:spPr>
          <p:txBody>
            <a:bodyPr anchor="ctr" rtlCol="false" tIns="50800" lIns="50800" bIns="50800" rIns="50800"/>
            <a:lstStyle/>
            <a:p>
              <a:pPr algn="ctr" marL="0" indent="0" lvl="0">
                <a:lnSpc>
                  <a:spcPts val="2660"/>
                </a:lnSpc>
                <a:spcBef>
                  <a:spcPct val="0"/>
                </a:spcBef>
              </a:pPr>
            </a:p>
          </p:txBody>
        </p:sp>
      </p:grpSp>
      <p:grpSp>
        <p:nvGrpSpPr>
          <p:cNvPr name="Group 11" id="11"/>
          <p:cNvGrpSpPr/>
          <p:nvPr/>
        </p:nvGrpSpPr>
        <p:grpSpPr>
          <a:xfrm rot="0">
            <a:off x="12621036" y="4344971"/>
            <a:ext cx="4864003" cy="5067699"/>
            <a:chOff x="0" y="0"/>
            <a:chExt cx="1281054" cy="1334703"/>
          </a:xfrm>
        </p:grpSpPr>
        <p:sp>
          <p:nvSpPr>
            <p:cNvPr name="Freeform 12" id="12"/>
            <p:cNvSpPr/>
            <p:nvPr/>
          </p:nvSpPr>
          <p:spPr>
            <a:xfrm flipH="false" flipV="false" rot="0">
              <a:off x="0" y="0"/>
              <a:ext cx="1281054" cy="1334703"/>
            </a:xfrm>
            <a:custGeom>
              <a:avLst/>
              <a:gdLst/>
              <a:ahLst/>
              <a:cxnLst/>
              <a:rect r="r" b="b" t="t" l="l"/>
              <a:pathLst>
                <a:path h="1334703" w="1281054">
                  <a:moveTo>
                    <a:pt x="39792" y="0"/>
                  </a:moveTo>
                  <a:lnTo>
                    <a:pt x="1241262" y="0"/>
                  </a:lnTo>
                  <a:cubicBezTo>
                    <a:pt x="1263239" y="0"/>
                    <a:pt x="1281054" y="17815"/>
                    <a:pt x="1281054" y="39792"/>
                  </a:cubicBezTo>
                  <a:lnTo>
                    <a:pt x="1281054" y="1294911"/>
                  </a:lnTo>
                  <a:cubicBezTo>
                    <a:pt x="1281054" y="1305464"/>
                    <a:pt x="1276862" y="1315585"/>
                    <a:pt x="1269400" y="1323048"/>
                  </a:cubicBezTo>
                  <a:cubicBezTo>
                    <a:pt x="1261937" y="1330510"/>
                    <a:pt x="1251816" y="1334703"/>
                    <a:pt x="1241262" y="1334703"/>
                  </a:cubicBezTo>
                  <a:lnTo>
                    <a:pt x="39792" y="1334703"/>
                  </a:lnTo>
                  <a:cubicBezTo>
                    <a:pt x="29238" y="1334703"/>
                    <a:pt x="19117" y="1330510"/>
                    <a:pt x="11655" y="1323048"/>
                  </a:cubicBezTo>
                  <a:cubicBezTo>
                    <a:pt x="4192" y="1315585"/>
                    <a:pt x="0" y="1305464"/>
                    <a:pt x="0" y="1294911"/>
                  </a:cubicBezTo>
                  <a:lnTo>
                    <a:pt x="0" y="39792"/>
                  </a:lnTo>
                  <a:cubicBezTo>
                    <a:pt x="0" y="29238"/>
                    <a:pt x="4192" y="19117"/>
                    <a:pt x="11655" y="11655"/>
                  </a:cubicBezTo>
                  <a:cubicBezTo>
                    <a:pt x="19117" y="4192"/>
                    <a:pt x="29238" y="0"/>
                    <a:pt x="39792" y="0"/>
                  </a:cubicBezTo>
                  <a:close/>
                </a:path>
              </a:pathLst>
            </a:custGeom>
            <a:gradFill rotWithShape="true">
              <a:gsLst>
                <a:gs pos="0">
                  <a:srgbClr val="37B594">
                    <a:alpha val="100000"/>
                  </a:srgbClr>
                </a:gs>
                <a:gs pos="100000">
                  <a:srgbClr val="62DFBF">
                    <a:alpha val="100000"/>
                  </a:srgbClr>
                </a:gs>
              </a:gsLst>
              <a:lin ang="0"/>
            </a:gradFill>
            <a:ln cap="rnd">
              <a:noFill/>
              <a:prstDash val="solid"/>
              <a:round/>
            </a:ln>
          </p:spPr>
        </p:sp>
        <p:sp>
          <p:nvSpPr>
            <p:cNvPr name="TextBox 13" id="13"/>
            <p:cNvSpPr txBox="true"/>
            <p:nvPr/>
          </p:nvSpPr>
          <p:spPr>
            <a:xfrm>
              <a:off x="0" y="-57150"/>
              <a:ext cx="1281054" cy="1391853"/>
            </a:xfrm>
            <a:prstGeom prst="rect">
              <a:avLst/>
            </a:prstGeom>
          </p:spPr>
          <p:txBody>
            <a:bodyPr anchor="ctr" rtlCol="false" tIns="50800" lIns="50800" bIns="50800" rIns="50800"/>
            <a:lstStyle/>
            <a:p>
              <a:pPr algn="ctr" marL="0" indent="0" lvl="0">
                <a:lnSpc>
                  <a:spcPts val="2660"/>
                </a:lnSpc>
                <a:spcBef>
                  <a:spcPct val="0"/>
                </a:spcBef>
              </a:pPr>
            </a:p>
          </p:txBody>
        </p:sp>
      </p:grpSp>
      <p:pic>
        <p:nvPicPr>
          <p:cNvPr name="Picture 14" id="14"/>
          <p:cNvPicPr>
            <a:picLocks noChangeAspect="true"/>
          </p:cNvPicPr>
          <p:nvPr/>
        </p:nvPicPr>
        <p:blipFill>
          <a:blip r:embed="rId4"/>
          <a:srcRect l="0" t="0" r="0" b="0"/>
          <a:stretch>
            <a:fillRect/>
          </a:stretch>
        </p:blipFill>
        <p:spPr>
          <a:xfrm flipH="false" flipV="false" rot="0">
            <a:off x="1035961" y="3669816"/>
            <a:ext cx="278501" cy="278501"/>
          </a:xfrm>
          <a:prstGeom prst="rect">
            <a:avLst/>
          </a:prstGeom>
        </p:spPr>
      </p:pic>
      <p:pic>
        <p:nvPicPr>
          <p:cNvPr name="Picture 15" id="15"/>
          <p:cNvPicPr>
            <a:picLocks noChangeAspect="true"/>
          </p:cNvPicPr>
          <p:nvPr/>
        </p:nvPicPr>
        <p:blipFill>
          <a:blip r:embed="rId4"/>
          <a:srcRect l="0" t="0" r="0" b="0"/>
          <a:stretch>
            <a:fillRect/>
          </a:stretch>
        </p:blipFill>
        <p:spPr>
          <a:xfrm flipH="false" flipV="false" rot="0">
            <a:off x="6882314" y="3669816"/>
            <a:ext cx="278501" cy="278501"/>
          </a:xfrm>
          <a:prstGeom prst="rect">
            <a:avLst/>
          </a:prstGeom>
        </p:spPr>
      </p:pic>
      <p:pic>
        <p:nvPicPr>
          <p:cNvPr name="Picture 16" id="16"/>
          <p:cNvPicPr>
            <a:picLocks noChangeAspect="true"/>
          </p:cNvPicPr>
          <p:nvPr/>
        </p:nvPicPr>
        <p:blipFill>
          <a:blip r:embed="rId4"/>
          <a:srcRect l="0" t="0" r="0" b="0"/>
          <a:stretch>
            <a:fillRect/>
          </a:stretch>
        </p:blipFill>
        <p:spPr>
          <a:xfrm flipH="false" flipV="false" rot="0">
            <a:off x="12481785" y="3669816"/>
            <a:ext cx="278501" cy="278501"/>
          </a:xfrm>
          <a:prstGeom prst="rect">
            <a:avLst/>
          </a:prstGeom>
        </p:spPr>
      </p:pic>
      <p:sp>
        <p:nvSpPr>
          <p:cNvPr name="TextBox 17" id="17"/>
          <p:cNvSpPr txBox="true"/>
          <p:nvPr/>
        </p:nvSpPr>
        <p:spPr>
          <a:xfrm rot="0">
            <a:off x="1494443" y="3449471"/>
            <a:ext cx="4772193" cy="516907"/>
          </a:xfrm>
          <a:prstGeom prst="rect">
            <a:avLst/>
          </a:prstGeom>
        </p:spPr>
        <p:txBody>
          <a:bodyPr anchor="t" rtlCol="false" tIns="0" lIns="0" bIns="0" rIns="0">
            <a:spAutoFit/>
          </a:bodyPr>
          <a:lstStyle/>
          <a:p>
            <a:pPr algn="l">
              <a:lnSpc>
                <a:spcPts val="4059"/>
              </a:lnSpc>
            </a:pPr>
            <a:r>
              <a:rPr lang="en-US" sz="2899" spc="-115">
                <a:solidFill>
                  <a:srgbClr val="F3DD52"/>
                </a:solidFill>
                <a:latin typeface="Poppins"/>
                <a:ea typeface="Poppins"/>
                <a:cs typeface="Poppins"/>
                <a:sym typeface="Poppins"/>
              </a:rPr>
              <a:t>Avoid the "Need" to be Right</a:t>
            </a:r>
          </a:p>
        </p:txBody>
      </p:sp>
      <p:sp>
        <p:nvSpPr>
          <p:cNvPr name="TextBox 18" id="18"/>
          <p:cNvSpPr txBox="true"/>
          <p:nvPr/>
        </p:nvSpPr>
        <p:spPr>
          <a:xfrm rot="0">
            <a:off x="7339526" y="3548531"/>
            <a:ext cx="4112575" cy="516907"/>
          </a:xfrm>
          <a:prstGeom prst="rect">
            <a:avLst/>
          </a:prstGeom>
        </p:spPr>
        <p:txBody>
          <a:bodyPr anchor="t" rtlCol="false" tIns="0" lIns="0" bIns="0" rIns="0">
            <a:spAutoFit/>
          </a:bodyPr>
          <a:lstStyle/>
          <a:p>
            <a:pPr algn="l">
              <a:lnSpc>
                <a:spcPts val="4059"/>
              </a:lnSpc>
            </a:pPr>
            <a:r>
              <a:rPr lang="en-US" sz="2899" spc="-115">
                <a:solidFill>
                  <a:srgbClr val="F3DD52"/>
                </a:solidFill>
                <a:latin typeface="Poppins"/>
                <a:ea typeface="Poppins"/>
                <a:cs typeface="Poppins"/>
                <a:sym typeface="Poppins"/>
              </a:rPr>
              <a:t>Avoid Psychoanalyzing.</a:t>
            </a:r>
          </a:p>
        </p:txBody>
      </p:sp>
      <p:sp>
        <p:nvSpPr>
          <p:cNvPr name="TextBox 19" id="19"/>
          <p:cNvSpPr txBox="true"/>
          <p:nvPr/>
        </p:nvSpPr>
        <p:spPr>
          <a:xfrm rot="0">
            <a:off x="13379411" y="3548531"/>
            <a:ext cx="4419712" cy="516907"/>
          </a:xfrm>
          <a:prstGeom prst="rect">
            <a:avLst/>
          </a:prstGeom>
        </p:spPr>
        <p:txBody>
          <a:bodyPr anchor="t" rtlCol="false" tIns="0" lIns="0" bIns="0" rIns="0">
            <a:spAutoFit/>
          </a:bodyPr>
          <a:lstStyle/>
          <a:p>
            <a:pPr algn="l">
              <a:lnSpc>
                <a:spcPts val="4059"/>
              </a:lnSpc>
            </a:pPr>
            <a:r>
              <a:rPr lang="en-US" sz="2899" spc="-115">
                <a:solidFill>
                  <a:srgbClr val="F3DD52"/>
                </a:solidFill>
                <a:latin typeface="Poppins"/>
                <a:ea typeface="Poppins"/>
                <a:cs typeface="Poppins"/>
                <a:sym typeface="Poppins"/>
              </a:rPr>
              <a:t>Avoid Interrupting </a:t>
            </a:r>
          </a:p>
        </p:txBody>
      </p:sp>
      <p:sp>
        <p:nvSpPr>
          <p:cNvPr name="TextBox 20" id="20"/>
          <p:cNvSpPr txBox="true"/>
          <p:nvPr/>
        </p:nvSpPr>
        <p:spPr>
          <a:xfrm rot="0">
            <a:off x="1466647" y="4619491"/>
            <a:ext cx="4697114" cy="4461510"/>
          </a:xfrm>
          <a:prstGeom prst="rect">
            <a:avLst/>
          </a:prstGeom>
        </p:spPr>
        <p:txBody>
          <a:bodyPr anchor="t" rtlCol="false" tIns="0" lIns="0" bIns="0" rIns="0">
            <a:spAutoFit/>
          </a:bodyPr>
          <a:lstStyle/>
          <a:p>
            <a:pPr algn="l">
              <a:lnSpc>
                <a:spcPts val="2940"/>
              </a:lnSpc>
            </a:pPr>
            <a:r>
              <a:rPr lang="en-US" sz="2100" spc="-84">
                <a:solidFill>
                  <a:srgbClr val="040606"/>
                </a:solidFill>
                <a:latin typeface="Poppins"/>
                <a:ea typeface="Poppins"/>
                <a:cs typeface="Poppins"/>
                <a:sym typeface="Poppins"/>
              </a:rPr>
              <a:t>The need to be “right” can prolong and intensify conflicts.</a:t>
            </a:r>
          </a:p>
          <a:p>
            <a:pPr algn="l">
              <a:lnSpc>
                <a:spcPts val="2940"/>
              </a:lnSpc>
            </a:pPr>
          </a:p>
          <a:p>
            <a:pPr algn="l">
              <a:lnSpc>
                <a:spcPts val="2940"/>
              </a:lnSpc>
            </a:pPr>
            <a:r>
              <a:rPr lang="en-US" sz="2100" spc="-84">
                <a:solidFill>
                  <a:srgbClr val="040606"/>
                </a:solidFill>
                <a:latin typeface="Poppins"/>
                <a:ea typeface="Poppins"/>
                <a:cs typeface="Poppins"/>
                <a:sym typeface="Poppins"/>
              </a:rPr>
              <a:t>It’s damaging to decide that there’s a “right” and a “wrong” way to look at things.</a:t>
            </a:r>
          </a:p>
          <a:p>
            <a:pPr algn="l">
              <a:lnSpc>
                <a:spcPts val="2940"/>
              </a:lnSpc>
            </a:pPr>
          </a:p>
          <a:p>
            <a:pPr algn="l">
              <a:lnSpc>
                <a:spcPts val="2940"/>
              </a:lnSpc>
            </a:pPr>
            <a:r>
              <a:rPr lang="en-US" sz="2100" spc="-84">
                <a:solidFill>
                  <a:srgbClr val="040606"/>
                </a:solidFill>
                <a:latin typeface="Poppins"/>
                <a:ea typeface="Poppins"/>
                <a:cs typeface="Poppins"/>
                <a:sym typeface="Poppins"/>
              </a:rPr>
              <a:t>Look for a compromise or agree to disagree, and remember that there’s not always a “right” or a “wrong” and that two points of view can be valid.</a:t>
            </a:r>
          </a:p>
          <a:p>
            <a:pPr algn="l">
              <a:lnSpc>
                <a:spcPts val="2940"/>
              </a:lnSpc>
            </a:pPr>
          </a:p>
        </p:txBody>
      </p:sp>
      <p:sp>
        <p:nvSpPr>
          <p:cNvPr name="TextBox 21" id="21"/>
          <p:cNvSpPr txBox="true"/>
          <p:nvPr/>
        </p:nvSpPr>
        <p:spPr>
          <a:xfrm rot="0">
            <a:off x="7160815" y="4579685"/>
            <a:ext cx="3970738" cy="4832985"/>
          </a:xfrm>
          <a:prstGeom prst="rect">
            <a:avLst/>
          </a:prstGeom>
        </p:spPr>
        <p:txBody>
          <a:bodyPr anchor="t" rtlCol="false" tIns="0" lIns="0" bIns="0" rIns="0">
            <a:spAutoFit/>
          </a:bodyPr>
          <a:lstStyle/>
          <a:p>
            <a:pPr algn="l" marL="453390" indent="-226695" lvl="1">
              <a:lnSpc>
                <a:spcPts val="2940"/>
              </a:lnSpc>
              <a:spcBef>
                <a:spcPct val="0"/>
              </a:spcBef>
              <a:buFont typeface="Arial"/>
              <a:buChar char="•"/>
            </a:pPr>
            <a:r>
              <a:rPr lang="en-US" sz="2100" spc="-84">
                <a:solidFill>
                  <a:srgbClr val="040606"/>
                </a:solidFill>
                <a:latin typeface="Poppins"/>
                <a:ea typeface="Poppins"/>
                <a:cs typeface="Poppins"/>
                <a:sym typeface="Poppins"/>
              </a:rPr>
              <a:t>Try not t</a:t>
            </a:r>
            <a:r>
              <a:rPr lang="en-US" sz="2100" spc="-84" strike="noStrike" u="none">
                <a:solidFill>
                  <a:srgbClr val="040606"/>
                </a:solidFill>
                <a:latin typeface="Poppins"/>
                <a:ea typeface="Poppins"/>
                <a:cs typeface="Poppins"/>
                <a:sym typeface="Poppins"/>
              </a:rPr>
              <a:t>o “Psychoanalyze” or Mind-Read.</a:t>
            </a:r>
          </a:p>
          <a:p>
            <a:pPr algn="l">
              <a:lnSpc>
                <a:spcPts val="2940"/>
              </a:lnSpc>
              <a:spcBef>
                <a:spcPct val="0"/>
              </a:spcBef>
            </a:pPr>
          </a:p>
          <a:p>
            <a:pPr algn="l" marL="453390" indent="-226695" lvl="1">
              <a:lnSpc>
                <a:spcPts val="2940"/>
              </a:lnSpc>
              <a:spcBef>
                <a:spcPct val="0"/>
              </a:spcBef>
              <a:buFont typeface="Arial"/>
              <a:buChar char="•"/>
            </a:pPr>
            <a:r>
              <a:rPr lang="en-US" sz="2100" spc="-84" strike="noStrike" u="none">
                <a:solidFill>
                  <a:srgbClr val="040606"/>
                </a:solidFill>
                <a:latin typeface="Poppins"/>
                <a:ea typeface="Poppins"/>
                <a:cs typeface="Poppins"/>
                <a:sym typeface="Poppins"/>
              </a:rPr>
              <a:t>“Psychoanalyzing” the other person is something to avoid in a conflict. This creates hostility and misunderstandings.</a:t>
            </a:r>
          </a:p>
          <a:p>
            <a:pPr algn="l">
              <a:lnSpc>
                <a:spcPts val="2940"/>
              </a:lnSpc>
              <a:spcBef>
                <a:spcPct val="0"/>
              </a:spcBef>
            </a:pPr>
          </a:p>
          <a:p>
            <a:pPr algn="l" marL="453390" indent="-226695" lvl="1">
              <a:lnSpc>
                <a:spcPts val="2940"/>
              </a:lnSpc>
              <a:spcBef>
                <a:spcPct val="0"/>
              </a:spcBef>
              <a:buFont typeface="Arial"/>
              <a:buChar char="•"/>
            </a:pPr>
            <a:r>
              <a:rPr lang="en-US" sz="2100" spc="-84" strike="noStrike" u="none">
                <a:solidFill>
                  <a:srgbClr val="040606"/>
                </a:solidFill>
                <a:latin typeface="Poppins"/>
                <a:ea typeface="Poppins"/>
                <a:cs typeface="Poppins"/>
                <a:sym typeface="Poppins"/>
              </a:rPr>
              <a:t>Don't assume information. Where possible, always try to trust but verify.</a:t>
            </a:r>
          </a:p>
          <a:p>
            <a:pPr algn="l" marL="0" indent="0" lvl="1">
              <a:lnSpc>
                <a:spcPts val="2940"/>
              </a:lnSpc>
              <a:spcBef>
                <a:spcPct val="0"/>
              </a:spcBef>
            </a:pPr>
          </a:p>
        </p:txBody>
      </p:sp>
      <p:sp>
        <p:nvSpPr>
          <p:cNvPr name="TextBox 22" id="22"/>
          <p:cNvSpPr txBox="true"/>
          <p:nvPr/>
        </p:nvSpPr>
        <p:spPr>
          <a:xfrm rot="0">
            <a:off x="13121874" y="4619491"/>
            <a:ext cx="3862326" cy="1861185"/>
          </a:xfrm>
          <a:prstGeom prst="rect">
            <a:avLst/>
          </a:prstGeom>
        </p:spPr>
        <p:txBody>
          <a:bodyPr anchor="t" rtlCol="false" tIns="0" lIns="0" bIns="0" rIns="0">
            <a:spAutoFit/>
          </a:bodyPr>
          <a:lstStyle/>
          <a:p>
            <a:pPr algn="l" marL="0" indent="0" lvl="1">
              <a:lnSpc>
                <a:spcPts val="2940"/>
              </a:lnSpc>
              <a:spcBef>
                <a:spcPct val="0"/>
              </a:spcBef>
            </a:pPr>
            <a:r>
              <a:rPr lang="en-US" sz="2100" spc="-84">
                <a:solidFill>
                  <a:srgbClr val="040606"/>
                </a:solidFill>
                <a:latin typeface="Poppins"/>
                <a:ea typeface="Poppins"/>
                <a:cs typeface="Poppins"/>
                <a:sym typeface="Poppins"/>
              </a:rPr>
              <a:t>Th</a:t>
            </a:r>
            <a:r>
              <a:rPr lang="en-US" sz="2100" spc="-84">
                <a:solidFill>
                  <a:srgbClr val="040606"/>
                </a:solidFill>
                <a:latin typeface="Poppins"/>
                <a:ea typeface="Poppins"/>
                <a:cs typeface="Poppins"/>
                <a:sym typeface="Poppins"/>
              </a:rPr>
              <a:t>is sig</a:t>
            </a:r>
            <a:r>
              <a:rPr lang="en-US" sz="2100" spc="-84" strike="noStrike" u="none">
                <a:solidFill>
                  <a:srgbClr val="040606"/>
                </a:solidFill>
                <a:latin typeface="Poppins"/>
                <a:ea typeface="Poppins"/>
                <a:cs typeface="Poppins"/>
                <a:sym typeface="Poppins"/>
              </a:rPr>
              <a:t>nals disrespect and shuts down dialogue. It prevents you from hearing the full story and escalates frustration.</a:t>
            </a:r>
          </a:p>
        </p:txBody>
      </p:sp>
      <p:sp>
        <p:nvSpPr>
          <p:cNvPr name="TextBox 23" id="23"/>
          <p:cNvSpPr txBox="true"/>
          <p:nvPr/>
        </p:nvSpPr>
        <p:spPr>
          <a:xfrm rot="0">
            <a:off x="1028700" y="226400"/>
            <a:ext cx="16627789" cy="2204963"/>
          </a:xfrm>
          <a:prstGeom prst="rect">
            <a:avLst/>
          </a:prstGeom>
        </p:spPr>
        <p:txBody>
          <a:bodyPr anchor="t" rtlCol="false" tIns="0" lIns="0" bIns="0" rIns="0">
            <a:spAutoFit/>
          </a:bodyPr>
          <a:lstStyle/>
          <a:p>
            <a:pPr algn="l">
              <a:lnSpc>
                <a:spcPts val="7684"/>
              </a:lnSpc>
            </a:pPr>
            <a:r>
              <a:rPr lang="en-US" sz="7684" spc="-307">
                <a:solidFill>
                  <a:srgbClr val="F6F6F6"/>
                </a:solidFill>
                <a:latin typeface="Agrandir"/>
                <a:ea typeface="Agrandir"/>
                <a:cs typeface="Agrandir"/>
                <a:sym typeface="Agrandir"/>
              </a:rPr>
              <a:t>Conflict resolution mistakes to AVOID...</a:t>
            </a:r>
          </a:p>
          <a:p>
            <a:pPr algn="l">
              <a:lnSpc>
                <a:spcPts val="7684"/>
              </a:lnSpc>
            </a:pPr>
          </a:p>
        </p:txBody>
      </p:sp>
      <p:sp>
        <p:nvSpPr>
          <p:cNvPr name="Freeform 24" id="24"/>
          <p:cNvSpPr/>
          <p:nvPr/>
        </p:nvSpPr>
        <p:spPr>
          <a:xfrm flipH="false" flipV="false" rot="0">
            <a:off x="2990613" y="1942490"/>
            <a:ext cx="1460621" cy="1460621"/>
          </a:xfrm>
          <a:custGeom>
            <a:avLst/>
            <a:gdLst/>
            <a:ahLst/>
            <a:cxnLst/>
            <a:rect r="r" b="b" t="t" l="l"/>
            <a:pathLst>
              <a:path h="1460621" w="1460621">
                <a:moveTo>
                  <a:pt x="0" y="0"/>
                </a:moveTo>
                <a:lnTo>
                  <a:pt x="1460622" y="0"/>
                </a:lnTo>
                <a:lnTo>
                  <a:pt x="1460622" y="1460621"/>
                </a:lnTo>
                <a:lnTo>
                  <a:pt x="0" y="146062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5" id="25"/>
          <p:cNvSpPr/>
          <p:nvPr/>
        </p:nvSpPr>
        <p:spPr>
          <a:xfrm flipH="false" flipV="false" rot="0">
            <a:off x="8396199" y="2030069"/>
            <a:ext cx="1495601" cy="1495601"/>
          </a:xfrm>
          <a:custGeom>
            <a:avLst/>
            <a:gdLst/>
            <a:ahLst/>
            <a:cxnLst/>
            <a:rect r="r" b="b" t="t" l="l"/>
            <a:pathLst>
              <a:path h="1495601" w="1495601">
                <a:moveTo>
                  <a:pt x="0" y="0"/>
                </a:moveTo>
                <a:lnTo>
                  <a:pt x="1495602" y="0"/>
                </a:lnTo>
                <a:lnTo>
                  <a:pt x="1495602" y="1495602"/>
                </a:lnTo>
                <a:lnTo>
                  <a:pt x="0" y="149560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6" id="26"/>
          <p:cNvSpPr/>
          <p:nvPr/>
        </p:nvSpPr>
        <p:spPr>
          <a:xfrm flipH="false" flipV="false" rot="0">
            <a:off x="14296705" y="2013006"/>
            <a:ext cx="1512665" cy="1512665"/>
          </a:xfrm>
          <a:custGeom>
            <a:avLst/>
            <a:gdLst/>
            <a:ahLst/>
            <a:cxnLst/>
            <a:rect r="r" b="b" t="t" l="l"/>
            <a:pathLst>
              <a:path h="1512665" w="1512665">
                <a:moveTo>
                  <a:pt x="0" y="0"/>
                </a:moveTo>
                <a:lnTo>
                  <a:pt x="1512664" y="0"/>
                </a:lnTo>
                <a:lnTo>
                  <a:pt x="1512664" y="1512665"/>
                </a:lnTo>
                <a:lnTo>
                  <a:pt x="0" y="15126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transition spd="fast">
    <p:push dir="l"/>
  </p:transition>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5061751">
            <a:off x="5192657" y="-3936538"/>
            <a:ext cx="14220834" cy="14203058"/>
          </a:xfrm>
          <a:custGeom>
            <a:avLst/>
            <a:gdLst/>
            <a:ahLst/>
            <a:cxnLst/>
            <a:rect r="r" b="b" t="t" l="l"/>
            <a:pathLst>
              <a:path h="14203058" w="14220834">
                <a:moveTo>
                  <a:pt x="0" y="0"/>
                </a:moveTo>
                <a:lnTo>
                  <a:pt x="14220834" y="0"/>
                </a:lnTo>
                <a:lnTo>
                  <a:pt x="14220834" y="14203058"/>
                </a:lnTo>
                <a:lnTo>
                  <a:pt x="0" y="14203058"/>
                </a:lnTo>
                <a:lnTo>
                  <a:pt x="0" y="0"/>
                </a:lnTo>
                <a:close/>
              </a:path>
            </a:pathLst>
          </a:custGeom>
          <a:blipFill>
            <a:blip r:embed="rId2"/>
            <a:stretch>
              <a:fillRect l="0" t="0" r="0" b="0"/>
            </a:stretch>
          </a:blipFill>
        </p:spPr>
      </p:sp>
      <p:sp>
        <p:nvSpPr>
          <p:cNvPr name="Freeform 3" id="3"/>
          <p:cNvSpPr/>
          <p:nvPr/>
        </p:nvSpPr>
        <p:spPr>
          <a:xfrm flipH="false" flipV="false" rot="-7047732">
            <a:off x="9335469" y="-415425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3">
              <a:alphaModFix amt="55000"/>
            </a:blip>
            <a:stretch>
              <a:fillRect l="0" t="0" r="0" b="0"/>
            </a:stretch>
          </a:blipFill>
        </p:spPr>
      </p:sp>
      <p:sp>
        <p:nvSpPr>
          <p:cNvPr name="Freeform 4" id="4"/>
          <p:cNvSpPr/>
          <p:nvPr/>
        </p:nvSpPr>
        <p:spPr>
          <a:xfrm flipH="false" flipV="false" rot="-7047732">
            <a:off x="-745902" y="5118119"/>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3">
              <a:alphaModFix amt="55000"/>
            </a:blip>
            <a:stretch>
              <a:fillRect l="0" t="0" r="0" b="0"/>
            </a:stretch>
          </a:blipFill>
        </p:spPr>
      </p:sp>
      <p:grpSp>
        <p:nvGrpSpPr>
          <p:cNvPr name="Group 5" id="5"/>
          <p:cNvGrpSpPr/>
          <p:nvPr/>
        </p:nvGrpSpPr>
        <p:grpSpPr>
          <a:xfrm rot="0">
            <a:off x="1175212" y="4344971"/>
            <a:ext cx="4647782" cy="5067699"/>
            <a:chOff x="0" y="0"/>
            <a:chExt cx="1224107" cy="1334703"/>
          </a:xfrm>
        </p:grpSpPr>
        <p:sp>
          <p:nvSpPr>
            <p:cNvPr name="Freeform 6" id="6"/>
            <p:cNvSpPr/>
            <p:nvPr/>
          </p:nvSpPr>
          <p:spPr>
            <a:xfrm flipH="false" flipV="false" rot="0">
              <a:off x="0" y="0"/>
              <a:ext cx="1224107" cy="1334703"/>
            </a:xfrm>
            <a:custGeom>
              <a:avLst/>
              <a:gdLst/>
              <a:ahLst/>
              <a:cxnLst/>
              <a:rect r="r" b="b" t="t" l="l"/>
              <a:pathLst>
                <a:path h="1334703" w="1224107">
                  <a:moveTo>
                    <a:pt x="41643" y="0"/>
                  </a:moveTo>
                  <a:lnTo>
                    <a:pt x="1182464" y="0"/>
                  </a:lnTo>
                  <a:cubicBezTo>
                    <a:pt x="1193509" y="0"/>
                    <a:pt x="1204101" y="4387"/>
                    <a:pt x="1211910" y="12197"/>
                  </a:cubicBezTo>
                  <a:cubicBezTo>
                    <a:pt x="1219720" y="20007"/>
                    <a:pt x="1224107" y="30599"/>
                    <a:pt x="1224107" y="41643"/>
                  </a:cubicBezTo>
                  <a:lnTo>
                    <a:pt x="1224107" y="1293059"/>
                  </a:lnTo>
                  <a:cubicBezTo>
                    <a:pt x="1224107" y="1316058"/>
                    <a:pt x="1205463" y="1334703"/>
                    <a:pt x="1182464" y="1334703"/>
                  </a:cubicBezTo>
                  <a:lnTo>
                    <a:pt x="41643" y="1334703"/>
                  </a:lnTo>
                  <a:cubicBezTo>
                    <a:pt x="18644" y="1334703"/>
                    <a:pt x="0" y="1316058"/>
                    <a:pt x="0" y="1293059"/>
                  </a:cubicBezTo>
                  <a:lnTo>
                    <a:pt x="0" y="41643"/>
                  </a:lnTo>
                  <a:cubicBezTo>
                    <a:pt x="0" y="18644"/>
                    <a:pt x="18644" y="0"/>
                    <a:pt x="41643" y="0"/>
                  </a:cubicBezTo>
                  <a:close/>
                </a:path>
              </a:pathLst>
            </a:custGeom>
            <a:gradFill rotWithShape="true">
              <a:gsLst>
                <a:gs pos="0">
                  <a:srgbClr val="37B594">
                    <a:alpha val="100000"/>
                  </a:srgbClr>
                </a:gs>
                <a:gs pos="100000">
                  <a:srgbClr val="62DFBF">
                    <a:alpha val="100000"/>
                  </a:srgbClr>
                </a:gs>
              </a:gsLst>
              <a:lin ang="0"/>
            </a:gradFill>
          </p:spPr>
        </p:sp>
        <p:sp>
          <p:nvSpPr>
            <p:cNvPr name="TextBox 7" id="7"/>
            <p:cNvSpPr txBox="true"/>
            <p:nvPr/>
          </p:nvSpPr>
          <p:spPr>
            <a:xfrm>
              <a:off x="0" y="-57150"/>
              <a:ext cx="1224107" cy="1391853"/>
            </a:xfrm>
            <a:prstGeom prst="rect">
              <a:avLst/>
            </a:prstGeom>
          </p:spPr>
          <p:txBody>
            <a:bodyPr anchor="ctr" rtlCol="false" tIns="50800" lIns="50800" bIns="50800" rIns="50800"/>
            <a:lstStyle/>
            <a:p>
              <a:pPr algn="ctr">
                <a:lnSpc>
                  <a:spcPts val="2660"/>
                </a:lnSpc>
              </a:pPr>
            </a:p>
          </p:txBody>
        </p:sp>
      </p:grpSp>
      <p:grpSp>
        <p:nvGrpSpPr>
          <p:cNvPr name="Group 8" id="8"/>
          <p:cNvGrpSpPr/>
          <p:nvPr/>
        </p:nvGrpSpPr>
        <p:grpSpPr>
          <a:xfrm rot="0">
            <a:off x="6882314" y="4391365"/>
            <a:ext cx="4537894" cy="5021306"/>
            <a:chOff x="0" y="0"/>
            <a:chExt cx="1195166" cy="1322484"/>
          </a:xfrm>
        </p:grpSpPr>
        <p:sp>
          <p:nvSpPr>
            <p:cNvPr name="Freeform 9" id="9"/>
            <p:cNvSpPr/>
            <p:nvPr/>
          </p:nvSpPr>
          <p:spPr>
            <a:xfrm flipH="false" flipV="false" rot="0">
              <a:off x="0" y="0"/>
              <a:ext cx="1195166" cy="1322484"/>
            </a:xfrm>
            <a:custGeom>
              <a:avLst/>
              <a:gdLst/>
              <a:ahLst/>
              <a:cxnLst/>
              <a:rect r="r" b="b" t="t" l="l"/>
              <a:pathLst>
                <a:path h="1322484" w="1195166">
                  <a:moveTo>
                    <a:pt x="42651" y="0"/>
                  </a:moveTo>
                  <a:lnTo>
                    <a:pt x="1152514" y="0"/>
                  </a:lnTo>
                  <a:cubicBezTo>
                    <a:pt x="1163826" y="0"/>
                    <a:pt x="1174675" y="4494"/>
                    <a:pt x="1182673" y="12492"/>
                  </a:cubicBezTo>
                  <a:cubicBezTo>
                    <a:pt x="1190672" y="20491"/>
                    <a:pt x="1195166" y="31340"/>
                    <a:pt x="1195166" y="42651"/>
                  </a:cubicBezTo>
                  <a:lnTo>
                    <a:pt x="1195166" y="1279832"/>
                  </a:lnTo>
                  <a:cubicBezTo>
                    <a:pt x="1195166" y="1303388"/>
                    <a:pt x="1176070" y="1322484"/>
                    <a:pt x="1152514" y="1322484"/>
                  </a:cubicBezTo>
                  <a:lnTo>
                    <a:pt x="42651" y="1322484"/>
                  </a:lnTo>
                  <a:cubicBezTo>
                    <a:pt x="19096" y="1322484"/>
                    <a:pt x="0" y="1303388"/>
                    <a:pt x="0" y="1279832"/>
                  </a:cubicBezTo>
                  <a:lnTo>
                    <a:pt x="0" y="42651"/>
                  </a:lnTo>
                  <a:cubicBezTo>
                    <a:pt x="0" y="19096"/>
                    <a:pt x="19096" y="0"/>
                    <a:pt x="42651" y="0"/>
                  </a:cubicBezTo>
                  <a:close/>
                </a:path>
              </a:pathLst>
            </a:custGeom>
            <a:gradFill rotWithShape="true">
              <a:gsLst>
                <a:gs pos="0">
                  <a:srgbClr val="37B594">
                    <a:alpha val="100000"/>
                  </a:srgbClr>
                </a:gs>
                <a:gs pos="100000">
                  <a:srgbClr val="62DFBF">
                    <a:alpha val="100000"/>
                  </a:srgbClr>
                </a:gs>
              </a:gsLst>
              <a:lin ang="0"/>
            </a:gradFill>
            <a:ln cap="rnd">
              <a:noFill/>
              <a:prstDash val="solid"/>
              <a:round/>
            </a:ln>
          </p:spPr>
        </p:sp>
        <p:sp>
          <p:nvSpPr>
            <p:cNvPr name="TextBox 10" id="10"/>
            <p:cNvSpPr txBox="true"/>
            <p:nvPr/>
          </p:nvSpPr>
          <p:spPr>
            <a:xfrm>
              <a:off x="0" y="-57150"/>
              <a:ext cx="1195166" cy="1379634"/>
            </a:xfrm>
            <a:prstGeom prst="rect">
              <a:avLst/>
            </a:prstGeom>
          </p:spPr>
          <p:txBody>
            <a:bodyPr anchor="ctr" rtlCol="false" tIns="50800" lIns="50800" bIns="50800" rIns="50800"/>
            <a:lstStyle/>
            <a:p>
              <a:pPr algn="ctr" marL="0" indent="0" lvl="0">
                <a:lnSpc>
                  <a:spcPts val="2660"/>
                </a:lnSpc>
                <a:spcBef>
                  <a:spcPct val="0"/>
                </a:spcBef>
              </a:pPr>
            </a:p>
          </p:txBody>
        </p:sp>
      </p:grpSp>
      <p:grpSp>
        <p:nvGrpSpPr>
          <p:cNvPr name="Group 11" id="11"/>
          <p:cNvGrpSpPr/>
          <p:nvPr/>
        </p:nvGrpSpPr>
        <p:grpSpPr>
          <a:xfrm rot="0">
            <a:off x="12621036" y="4344971"/>
            <a:ext cx="4864003" cy="5067699"/>
            <a:chOff x="0" y="0"/>
            <a:chExt cx="1281054" cy="1334703"/>
          </a:xfrm>
        </p:grpSpPr>
        <p:sp>
          <p:nvSpPr>
            <p:cNvPr name="Freeform 12" id="12"/>
            <p:cNvSpPr/>
            <p:nvPr/>
          </p:nvSpPr>
          <p:spPr>
            <a:xfrm flipH="false" flipV="false" rot="0">
              <a:off x="0" y="0"/>
              <a:ext cx="1281054" cy="1334703"/>
            </a:xfrm>
            <a:custGeom>
              <a:avLst/>
              <a:gdLst/>
              <a:ahLst/>
              <a:cxnLst/>
              <a:rect r="r" b="b" t="t" l="l"/>
              <a:pathLst>
                <a:path h="1334703" w="1281054">
                  <a:moveTo>
                    <a:pt x="39792" y="0"/>
                  </a:moveTo>
                  <a:lnTo>
                    <a:pt x="1241262" y="0"/>
                  </a:lnTo>
                  <a:cubicBezTo>
                    <a:pt x="1263239" y="0"/>
                    <a:pt x="1281054" y="17815"/>
                    <a:pt x="1281054" y="39792"/>
                  </a:cubicBezTo>
                  <a:lnTo>
                    <a:pt x="1281054" y="1294911"/>
                  </a:lnTo>
                  <a:cubicBezTo>
                    <a:pt x="1281054" y="1305464"/>
                    <a:pt x="1276862" y="1315585"/>
                    <a:pt x="1269400" y="1323048"/>
                  </a:cubicBezTo>
                  <a:cubicBezTo>
                    <a:pt x="1261937" y="1330510"/>
                    <a:pt x="1251816" y="1334703"/>
                    <a:pt x="1241262" y="1334703"/>
                  </a:cubicBezTo>
                  <a:lnTo>
                    <a:pt x="39792" y="1334703"/>
                  </a:lnTo>
                  <a:cubicBezTo>
                    <a:pt x="29238" y="1334703"/>
                    <a:pt x="19117" y="1330510"/>
                    <a:pt x="11655" y="1323048"/>
                  </a:cubicBezTo>
                  <a:cubicBezTo>
                    <a:pt x="4192" y="1315585"/>
                    <a:pt x="0" y="1305464"/>
                    <a:pt x="0" y="1294911"/>
                  </a:cubicBezTo>
                  <a:lnTo>
                    <a:pt x="0" y="39792"/>
                  </a:lnTo>
                  <a:cubicBezTo>
                    <a:pt x="0" y="29238"/>
                    <a:pt x="4192" y="19117"/>
                    <a:pt x="11655" y="11655"/>
                  </a:cubicBezTo>
                  <a:cubicBezTo>
                    <a:pt x="19117" y="4192"/>
                    <a:pt x="29238" y="0"/>
                    <a:pt x="39792" y="0"/>
                  </a:cubicBezTo>
                  <a:close/>
                </a:path>
              </a:pathLst>
            </a:custGeom>
            <a:gradFill rotWithShape="true">
              <a:gsLst>
                <a:gs pos="0">
                  <a:srgbClr val="37B594">
                    <a:alpha val="100000"/>
                  </a:srgbClr>
                </a:gs>
                <a:gs pos="100000">
                  <a:srgbClr val="62DFBF">
                    <a:alpha val="100000"/>
                  </a:srgbClr>
                </a:gs>
              </a:gsLst>
              <a:lin ang="0"/>
            </a:gradFill>
            <a:ln cap="rnd">
              <a:noFill/>
              <a:prstDash val="solid"/>
              <a:round/>
            </a:ln>
          </p:spPr>
        </p:sp>
        <p:sp>
          <p:nvSpPr>
            <p:cNvPr name="TextBox 13" id="13"/>
            <p:cNvSpPr txBox="true"/>
            <p:nvPr/>
          </p:nvSpPr>
          <p:spPr>
            <a:xfrm>
              <a:off x="0" y="-57150"/>
              <a:ext cx="1281054" cy="1391853"/>
            </a:xfrm>
            <a:prstGeom prst="rect">
              <a:avLst/>
            </a:prstGeom>
          </p:spPr>
          <p:txBody>
            <a:bodyPr anchor="ctr" rtlCol="false" tIns="50800" lIns="50800" bIns="50800" rIns="50800"/>
            <a:lstStyle/>
            <a:p>
              <a:pPr algn="ctr" marL="0" indent="0" lvl="0">
                <a:lnSpc>
                  <a:spcPts val="2660"/>
                </a:lnSpc>
                <a:spcBef>
                  <a:spcPct val="0"/>
                </a:spcBef>
              </a:pPr>
            </a:p>
          </p:txBody>
        </p:sp>
      </p:grpSp>
      <p:pic>
        <p:nvPicPr>
          <p:cNvPr name="Picture 14" id="14"/>
          <p:cNvPicPr>
            <a:picLocks noChangeAspect="true"/>
          </p:cNvPicPr>
          <p:nvPr/>
        </p:nvPicPr>
        <p:blipFill>
          <a:blip r:embed="rId4"/>
          <a:srcRect l="0" t="0" r="0" b="0"/>
          <a:stretch>
            <a:fillRect/>
          </a:stretch>
        </p:blipFill>
        <p:spPr>
          <a:xfrm flipH="false" flipV="false" rot="0">
            <a:off x="1035961" y="3669816"/>
            <a:ext cx="278501" cy="278501"/>
          </a:xfrm>
          <a:prstGeom prst="rect">
            <a:avLst/>
          </a:prstGeom>
        </p:spPr>
      </p:pic>
      <p:pic>
        <p:nvPicPr>
          <p:cNvPr name="Picture 15" id="15"/>
          <p:cNvPicPr>
            <a:picLocks noChangeAspect="true"/>
          </p:cNvPicPr>
          <p:nvPr/>
        </p:nvPicPr>
        <p:blipFill>
          <a:blip r:embed="rId4"/>
          <a:srcRect l="0" t="0" r="0" b="0"/>
          <a:stretch>
            <a:fillRect/>
          </a:stretch>
        </p:blipFill>
        <p:spPr>
          <a:xfrm flipH="false" flipV="false" rot="0">
            <a:off x="6882314" y="3669816"/>
            <a:ext cx="278501" cy="278501"/>
          </a:xfrm>
          <a:prstGeom prst="rect">
            <a:avLst/>
          </a:prstGeom>
        </p:spPr>
      </p:pic>
      <p:pic>
        <p:nvPicPr>
          <p:cNvPr name="Picture 16" id="16"/>
          <p:cNvPicPr>
            <a:picLocks noChangeAspect="true"/>
          </p:cNvPicPr>
          <p:nvPr/>
        </p:nvPicPr>
        <p:blipFill>
          <a:blip r:embed="rId4"/>
          <a:srcRect l="0" t="0" r="0" b="0"/>
          <a:stretch>
            <a:fillRect/>
          </a:stretch>
        </p:blipFill>
        <p:spPr>
          <a:xfrm flipH="false" flipV="false" rot="0">
            <a:off x="12481785" y="3669816"/>
            <a:ext cx="278501" cy="278501"/>
          </a:xfrm>
          <a:prstGeom prst="rect">
            <a:avLst/>
          </a:prstGeom>
        </p:spPr>
      </p:pic>
      <p:sp>
        <p:nvSpPr>
          <p:cNvPr name="TextBox 17" id="17"/>
          <p:cNvSpPr txBox="true"/>
          <p:nvPr/>
        </p:nvSpPr>
        <p:spPr>
          <a:xfrm rot="0">
            <a:off x="1028700" y="467837"/>
            <a:ext cx="16627789" cy="2204963"/>
          </a:xfrm>
          <a:prstGeom prst="rect">
            <a:avLst/>
          </a:prstGeom>
        </p:spPr>
        <p:txBody>
          <a:bodyPr anchor="t" rtlCol="false" tIns="0" lIns="0" bIns="0" rIns="0">
            <a:spAutoFit/>
          </a:bodyPr>
          <a:lstStyle/>
          <a:p>
            <a:pPr algn="l">
              <a:lnSpc>
                <a:spcPts val="7684"/>
              </a:lnSpc>
            </a:pPr>
            <a:r>
              <a:rPr lang="en-US" sz="7684" spc="-307">
                <a:solidFill>
                  <a:srgbClr val="F6F6F6"/>
                </a:solidFill>
                <a:latin typeface="Agrandir"/>
                <a:ea typeface="Agrandir"/>
                <a:cs typeface="Agrandir"/>
                <a:sym typeface="Agrandir"/>
              </a:rPr>
              <a:t>Conflict resolution mistakes to AVOID...</a:t>
            </a:r>
          </a:p>
          <a:p>
            <a:pPr algn="l">
              <a:lnSpc>
                <a:spcPts val="7684"/>
              </a:lnSpc>
            </a:pPr>
          </a:p>
        </p:txBody>
      </p:sp>
      <p:sp>
        <p:nvSpPr>
          <p:cNvPr name="Freeform 18" id="18"/>
          <p:cNvSpPr/>
          <p:nvPr/>
        </p:nvSpPr>
        <p:spPr>
          <a:xfrm flipH="false" flipV="false" rot="0">
            <a:off x="2990613" y="1942490"/>
            <a:ext cx="1460621" cy="1460621"/>
          </a:xfrm>
          <a:custGeom>
            <a:avLst/>
            <a:gdLst/>
            <a:ahLst/>
            <a:cxnLst/>
            <a:rect r="r" b="b" t="t" l="l"/>
            <a:pathLst>
              <a:path h="1460621" w="1460621">
                <a:moveTo>
                  <a:pt x="0" y="0"/>
                </a:moveTo>
                <a:lnTo>
                  <a:pt x="1460622" y="0"/>
                </a:lnTo>
                <a:lnTo>
                  <a:pt x="1460622" y="1460621"/>
                </a:lnTo>
                <a:lnTo>
                  <a:pt x="0" y="146062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9" id="19"/>
          <p:cNvSpPr/>
          <p:nvPr/>
        </p:nvSpPr>
        <p:spPr>
          <a:xfrm flipH="false" flipV="false" rot="0">
            <a:off x="8396199" y="2030069"/>
            <a:ext cx="1495601" cy="1495601"/>
          </a:xfrm>
          <a:custGeom>
            <a:avLst/>
            <a:gdLst/>
            <a:ahLst/>
            <a:cxnLst/>
            <a:rect r="r" b="b" t="t" l="l"/>
            <a:pathLst>
              <a:path h="1495601" w="1495601">
                <a:moveTo>
                  <a:pt x="0" y="0"/>
                </a:moveTo>
                <a:lnTo>
                  <a:pt x="1495602" y="0"/>
                </a:lnTo>
                <a:lnTo>
                  <a:pt x="1495602" y="1495602"/>
                </a:lnTo>
                <a:lnTo>
                  <a:pt x="0" y="149560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0" id="20"/>
          <p:cNvSpPr/>
          <p:nvPr/>
        </p:nvSpPr>
        <p:spPr>
          <a:xfrm flipH="false" flipV="false" rot="0">
            <a:off x="2921507" y="1942490"/>
            <a:ext cx="1529728" cy="1529728"/>
          </a:xfrm>
          <a:custGeom>
            <a:avLst/>
            <a:gdLst/>
            <a:ahLst/>
            <a:cxnLst/>
            <a:rect r="r" b="b" t="t" l="l"/>
            <a:pathLst>
              <a:path h="1529728" w="1529728">
                <a:moveTo>
                  <a:pt x="0" y="0"/>
                </a:moveTo>
                <a:lnTo>
                  <a:pt x="1529728" y="0"/>
                </a:lnTo>
                <a:lnTo>
                  <a:pt x="1529728" y="1529728"/>
                </a:lnTo>
                <a:lnTo>
                  <a:pt x="0" y="152972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1" id="21"/>
          <p:cNvSpPr/>
          <p:nvPr/>
        </p:nvSpPr>
        <p:spPr>
          <a:xfrm flipH="false" flipV="false" rot="0">
            <a:off x="8352410" y="1942490"/>
            <a:ext cx="1583181" cy="1583181"/>
          </a:xfrm>
          <a:custGeom>
            <a:avLst/>
            <a:gdLst/>
            <a:ahLst/>
            <a:cxnLst/>
            <a:rect r="r" b="b" t="t" l="l"/>
            <a:pathLst>
              <a:path h="1583181" w="1583181">
                <a:moveTo>
                  <a:pt x="0" y="0"/>
                </a:moveTo>
                <a:lnTo>
                  <a:pt x="1583180" y="0"/>
                </a:lnTo>
                <a:lnTo>
                  <a:pt x="1583180" y="1583181"/>
                </a:lnTo>
                <a:lnTo>
                  <a:pt x="0" y="158318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2" id="22"/>
          <p:cNvSpPr/>
          <p:nvPr/>
        </p:nvSpPr>
        <p:spPr>
          <a:xfrm flipH="false" flipV="false" rot="0">
            <a:off x="14211917" y="1831680"/>
            <a:ext cx="1682241" cy="1682241"/>
          </a:xfrm>
          <a:custGeom>
            <a:avLst/>
            <a:gdLst/>
            <a:ahLst/>
            <a:cxnLst/>
            <a:rect r="r" b="b" t="t" l="l"/>
            <a:pathLst>
              <a:path h="1682241" w="1682241">
                <a:moveTo>
                  <a:pt x="0" y="0"/>
                </a:moveTo>
                <a:lnTo>
                  <a:pt x="1682241" y="0"/>
                </a:lnTo>
                <a:lnTo>
                  <a:pt x="1682241" y="1682241"/>
                </a:lnTo>
                <a:lnTo>
                  <a:pt x="0" y="168224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23" id="23"/>
          <p:cNvSpPr txBox="true"/>
          <p:nvPr/>
        </p:nvSpPr>
        <p:spPr>
          <a:xfrm rot="0">
            <a:off x="1490996" y="3548531"/>
            <a:ext cx="4772193" cy="516907"/>
          </a:xfrm>
          <a:prstGeom prst="rect">
            <a:avLst/>
          </a:prstGeom>
        </p:spPr>
        <p:txBody>
          <a:bodyPr anchor="t" rtlCol="false" tIns="0" lIns="0" bIns="0" rIns="0">
            <a:spAutoFit/>
          </a:bodyPr>
          <a:lstStyle/>
          <a:p>
            <a:pPr algn="l">
              <a:lnSpc>
                <a:spcPts val="4059"/>
              </a:lnSpc>
            </a:pPr>
            <a:r>
              <a:rPr lang="en-US" sz="2899" spc="-115">
                <a:solidFill>
                  <a:srgbClr val="F3DD52"/>
                </a:solidFill>
                <a:latin typeface="Poppins"/>
                <a:ea typeface="Poppins"/>
                <a:cs typeface="Poppins"/>
                <a:sym typeface="Poppins"/>
              </a:rPr>
              <a:t>Avoid Forgetting to Listen</a:t>
            </a:r>
          </a:p>
        </p:txBody>
      </p:sp>
      <p:sp>
        <p:nvSpPr>
          <p:cNvPr name="TextBox 24" id="24"/>
          <p:cNvSpPr txBox="true"/>
          <p:nvPr/>
        </p:nvSpPr>
        <p:spPr>
          <a:xfrm rot="0">
            <a:off x="7339526" y="3548531"/>
            <a:ext cx="4112575" cy="516907"/>
          </a:xfrm>
          <a:prstGeom prst="rect">
            <a:avLst/>
          </a:prstGeom>
        </p:spPr>
        <p:txBody>
          <a:bodyPr anchor="t" rtlCol="false" tIns="0" lIns="0" bIns="0" rIns="0">
            <a:spAutoFit/>
          </a:bodyPr>
          <a:lstStyle/>
          <a:p>
            <a:pPr algn="l">
              <a:lnSpc>
                <a:spcPts val="4059"/>
              </a:lnSpc>
            </a:pPr>
            <a:r>
              <a:rPr lang="en-US" sz="2899" spc="-115">
                <a:solidFill>
                  <a:srgbClr val="F3DD52"/>
                </a:solidFill>
                <a:latin typeface="Poppins"/>
                <a:ea typeface="Poppins"/>
                <a:cs typeface="Poppins"/>
                <a:sym typeface="Poppins"/>
              </a:rPr>
              <a:t>Avoid Using sarcasm</a:t>
            </a:r>
          </a:p>
        </p:txBody>
      </p:sp>
      <p:sp>
        <p:nvSpPr>
          <p:cNvPr name="TextBox 25" id="25"/>
          <p:cNvSpPr txBox="true"/>
          <p:nvPr/>
        </p:nvSpPr>
        <p:spPr>
          <a:xfrm rot="0">
            <a:off x="12941261" y="3593616"/>
            <a:ext cx="4908589" cy="516907"/>
          </a:xfrm>
          <a:prstGeom prst="rect">
            <a:avLst/>
          </a:prstGeom>
        </p:spPr>
        <p:txBody>
          <a:bodyPr anchor="t" rtlCol="false" tIns="0" lIns="0" bIns="0" rIns="0">
            <a:spAutoFit/>
          </a:bodyPr>
          <a:lstStyle/>
          <a:p>
            <a:pPr algn="l">
              <a:lnSpc>
                <a:spcPts val="4059"/>
              </a:lnSpc>
            </a:pPr>
            <a:r>
              <a:rPr lang="en-US" sz="2899" spc="-115">
                <a:solidFill>
                  <a:srgbClr val="F3DD52"/>
                </a:solidFill>
                <a:latin typeface="Poppins"/>
                <a:ea typeface="Poppins"/>
                <a:cs typeface="Poppins"/>
                <a:sym typeface="Poppins"/>
              </a:rPr>
              <a:t>Failing to validate emotions</a:t>
            </a:r>
          </a:p>
        </p:txBody>
      </p:sp>
      <p:sp>
        <p:nvSpPr>
          <p:cNvPr name="TextBox 26" id="26"/>
          <p:cNvSpPr txBox="true"/>
          <p:nvPr/>
        </p:nvSpPr>
        <p:spPr>
          <a:xfrm rot="0">
            <a:off x="1553342" y="4579685"/>
            <a:ext cx="3843072" cy="4090035"/>
          </a:xfrm>
          <a:prstGeom prst="rect">
            <a:avLst/>
          </a:prstGeom>
        </p:spPr>
        <p:txBody>
          <a:bodyPr anchor="t" rtlCol="false" tIns="0" lIns="0" bIns="0" rIns="0">
            <a:spAutoFit/>
          </a:bodyPr>
          <a:lstStyle/>
          <a:p>
            <a:pPr algn="l" marL="453390" indent="-226695" lvl="1">
              <a:lnSpc>
                <a:spcPts val="2940"/>
              </a:lnSpc>
              <a:buFont typeface="Arial"/>
              <a:buChar char="•"/>
            </a:pPr>
            <a:r>
              <a:rPr lang="en-US" sz="2100" spc="-84">
                <a:solidFill>
                  <a:srgbClr val="040606"/>
                </a:solidFill>
                <a:latin typeface="Poppins"/>
                <a:ea typeface="Poppins"/>
                <a:cs typeface="Poppins"/>
                <a:sym typeface="Poppins"/>
              </a:rPr>
              <a:t>This prevents you from seeing their viewpoint and makes your partner less likely to see yours.</a:t>
            </a:r>
          </a:p>
          <a:p>
            <a:pPr algn="l">
              <a:lnSpc>
                <a:spcPts val="2940"/>
              </a:lnSpc>
            </a:pPr>
          </a:p>
          <a:p>
            <a:pPr algn="l" marL="453390" indent="-226695" lvl="1">
              <a:lnSpc>
                <a:spcPts val="2940"/>
              </a:lnSpc>
              <a:buFont typeface="Arial"/>
              <a:buChar char="•"/>
            </a:pPr>
            <a:r>
              <a:rPr lang="en-US" sz="2100" spc="-84">
                <a:solidFill>
                  <a:srgbClr val="040606"/>
                </a:solidFill>
                <a:latin typeface="Poppins"/>
                <a:ea typeface="Poppins"/>
                <a:cs typeface="Poppins"/>
                <a:sym typeface="Poppins"/>
              </a:rPr>
              <a:t>Y</a:t>
            </a:r>
            <a:r>
              <a:rPr lang="en-US" sz="2100" spc="-84">
                <a:solidFill>
                  <a:srgbClr val="040606"/>
                </a:solidFill>
                <a:latin typeface="Poppins"/>
                <a:ea typeface="Poppins"/>
                <a:cs typeface="Poppins"/>
                <a:sym typeface="Poppins"/>
              </a:rPr>
              <a:t>ou can not effectively speak and listen at the same time. Actively listen to the views and points others are trying to make.</a:t>
            </a:r>
          </a:p>
          <a:p>
            <a:pPr algn="l">
              <a:lnSpc>
                <a:spcPts val="2940"/>
              </a:lnSpc>
            </a:pPr>
          </a:p>
        </p:txBody>
      </p:sp>
      <p:sp>
        <p:nvSpPr>
          <p:cNvPr name="TextBox 27" id="27"/>
          <p:cNvSpPr txBox="true"/>
          <p:nvPr/>
        </p:nvSpPr>
        <p:spPr>
          <a:xfrm rot="0">
            <a:off x="7160815" y="4792093"/>
            <a:ext cx="3970738" cy="1861185"/>
          </a:xfrm>
          <a:prstGeom prst="rect">
            <a:avLst/>
          </a:prstGeom>
        </p:spPr>
        <p:txBody>
          <a:bodyPr anchor="t" rtlCol="false" tIns="0" lIns="0" bIns="0" rIns="0">
            <a:spAutoFit/>
          </a:bodyPr>
          <a:lstStyle/>
          <a:p>
            <a:pPr algn="l">
              <a:lnSpc>
                <a:spcPts val="2940"/>
              </a:lnSpc>
              <a:spcBef>
                <a:spcPct val="0"/>
              </a:spcBef>
            </a:pPr>
            <a:r>
              <a:rPr lang="en-US" sz="2100" spc="-84">
                <a:solidFill>
                  <a:srgbClr val="040606"/>
                </a:solidFill>
                <a:latin typeface="Poppins"/>
                <a:ea typeface="Poppins"/>
                <a:cs typeface="Poppins"/>
                <a:sym typeface="Poppins"/>
              </a:rPr>
              <a:t>These tacti</a:t>
            </a:r>
            <a:r>
              <a:rPr lang="en-US" sz="2100" spc="-84" strike="noStrike" u="none">
                <a:solidFill>
                  <a:srgbClr val="040606"/>
                </a:solidFill>
                <a:latin typeface="Poppins"/>
                <a:ea typeface="Poppins"/>
                <a:cs typeface="Poppins"/>
                <a:sym typeface="Poppins"/>
              </a:rPr>
              <a:t>cs undermine trust and clarity. They may feel like indirect expressions of emotion, but they often confuse or provoke the other person.</a:t>
            </a:r>
          </a:p>
        </p:txBody>
      </p:sp>
      <p:sp>
        <p:nvSpPr>
          <p:cNvPr name="TextBox 28" id="28"/>
          <p:cNvSpPr txBox="true"/>
          <p:nvPr/>
        </p:nvSpPr>
        <p:spPr>
          <a:xfrm rot="0">
            <a:off x="13121874" y="4579685"/>
            <a:ext cx="3862326" cy="2975610"/>
          </a:xfrm>
          <a:prstGeom prst="rect">
            <a:avLst/>
          </a:prstGeom>
        </p:spPr>
        <p:txBody>
          <a:bodyPr anchor="t" rtlCol="false" tIns="0" lIns="0" bIns="0" rIns="0">
            <a:spAutoFit/>
          </a:bodyPr>
          <a:lstStyle/>
          <a:p>
            <a:pPr algn="l">
              <a:lnSpc>
                <a:spcPts val="2940"/>
              </a:lnSpc>
              <a:spcBef>
                <a:spcPct val="0"/>
              </a:spcBef>
            </a:pPr>
            <a:r>
              <a:rPr lang="en-US" sz="2100" spc="-84">
                <a:solidFill>
                  <a:srgbClr val="040606"/>
                </a:solidFill>
                <a:latin typeface="Poppins"/>
                <a:ea typeface="Poppins"/>
                <a:cs typeface="Poppins"/>
                <a:sym typeface="Poppins"/>
              </a:rPr>
              <a:t>Ignor</a:t>
            </a:r>
            <a:r>
              <a:rPr lang="en-US" sz="2100" spc="-84">
                <a:solidFill>
                  <a:srgbClr val="040606"/>
                </a:solidFill>
                <a:latin typeface="Poppins"/>
                <a:ea typeface="Poppins"/>
                <a:cs typeface="Poppins"/>
                <a:sym typeface="Poppins"/>
              </a:rPr>
              <a:t>ing or minimizing someo</a:t>
            </a:r>
            <a:r>
              <a:rPr lang="en-US" sz="2100" spc="-84" strike="noStrike" u="none">
                <a:solidFill>
                  <a:srgbClr val="040606"/>
                </a:solidFill>
                <a:latin typeface="Poppins"/>
                <a:ea typeface="Poppins"/>
                <a:cs typeface="Poppins"/>
                <a:sym typeface="Poppins"/>
              </a:rPr>
              <a:t>ne’s feelings—especially in crisis—can make them feel dismissed or unsafe. </a:t>
            </a:r>
          </a:p>
          <a:p>
            <a:pPr algn="l">
              <a:lnSpc>
                <a:spcPts val="2940"/>
              </a:lnSpc>
              <a:spcBef>
                <a:spcPct val="0"/>
              </a:spcBef>
            </a:pPr>
          </a:p>
          <a:p>
            <a:pPr algn="l" marL="0" indent="0" lvl="1">
              <a:lnSpc>
                <a:spcPts val="2940"/>
              </a:lnSpc>
              <a:spcBef>
                <a:spcPct val="0"/>
              </a:spcBef>
            </a:pPr>
            <a:r>
              <a:rPr lang="en-US" sz="2100" spc="-84" strike="noStrike" u="none">
                <a:solidFill>
                  <a:srgbClr val="040606"/>
                </a:solidFill>
                <a:latin typeface="Poppins"/>
                <a:ea typeface="Poppins"/>
                <a:cs typeface="Poppins"/>
                <a:sym typeface="Poppins"/>
              </a:rPr>
              <a:t>Validation doesn’t mean agreement; it means acknowledgment.</a:t>
            </a:r>
          </a:p>
        </p:txBody>
      </p:sp>
    </p:spTree>
  </p:cSld>
  <p:clrMapOvr>
    <a:masterClrMapping/>
  </p:clrMapOvr>
  <p:transition spd="fast">
    <p:push dir="l"/>
  </p:transition>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7047732">
            <a:off x="-745902" y="5118119"/>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grpSp>
        <p:nvGrpSpPr>
          <p:cNvPr name="Group 3" id="3"/>
          <p:cNvGrpSpPr/>
          <p:nvPr/>
        </p:nvGrpSpPr>
        <p:grpSpPr>
          <a:xfrm rot="0">
            <a:off x="1035961" y="4236888"/>
            <a:ext cx="5500941" cy="5067699"/>
            <a:chOff x="0" y="0"/>
            <a:chExt cx="1448808" cy="1334703"/>
          </a:xfrm>
        </p:grpSpPr>
        <p:sp>
          <p:nvSpPr>
            <p:cNvPr name="Freeform 4" id="4"/>
            <p:cNvSpPr/>
            <p:nvPr/>
          </p:nvSpPr>
          <p:spPr>
            <a:xfrm flipH="false" flipV="false" rot="0">
              <a:off x="0" y="0"/>
              <a:ext cx="1448807" cy="1334703"/>
            </a:xfrm>
            <a:custGeom>
              <a:avLst/>
              <a:gdLst/>
              <a:ahLst/>
              <a:cxnLst/>
              <a:rect r="r" b="b" t="t" l="l"/>
              <a:pathLst>
                <a:path h="1334703" w="1448807">
                  <a:moveTo>
                    <a:pt x="35185" y="0"/>
                  </a:moveTo>
                  <a:lnTo>
                    <a:pt x="1413623" y="0"/>
                  </a:lnTo>
                  <a:cubicBezTo>
                    <a:pt x="1433055" y="0"/>
                    <a:pt x="1448807" y="15753"/>
                    <a:pt x="1448807" y="35185"/>
                  </a:cubicBezTo>
                  <a:lnTo>
                    <a:pt x="1448807" y="1299518"/>
                  </a:lnTo>
                  <a:cubicBezTo>
                    <a:pt x="1448807" y="1318950"/>
                    <a:pt x="1433055" y="1334703"/>
                    <a:pt x="1413623" y="1334703"/>
                  </a:cubicBezTo>
                  <a:lnTo>
                    <a:pt x="35185" y="1334703"/>
                  </a:lnTo>
                  <a:cubicBezTo>
                    <a:pt x="15753" y="1334703"/>
                    <a:pt x="0" y="1318950"/>
                    <a:pt x="0" y="1299518"/>
                  </a:cubicBezTo>
                  <a:lnTo>
                    <a:pt x="0" y="35185"/>
                  </a:lnTo>
                  <a:cubicBezTo>
                    <a:pt x="0" y="15753"/>
                    <a:pt x="15753" y="0"/>
                    <a:pt x="35185" y="0"/>
                  </a:cubicBezTo>
                  <a:close/>
                </a:path>
              </a:pathLst>
            </a:custGeom>
            <a:gradFill rotWithShape="true">
              <a:gsLst>
                <a:gs pos="0">
                  <a:srgbClr val="37B594">
                    <a:alpha val="100000"/>
                  </a:srgbClr>
                </a:gs>
                <a:gs pos="100000">
                  <a:srgbClr val="62DFBF">
                    <a:alpha val="100000"/>
                  </a:srgbClr>
                </a:gs>
              </a:gsLst>
              <a:lin ang="0"/>
            </a:gradFill>
          </p:spPr>
        </p:sp>
        <p:sp>
          <p:nvSpPr>
            <p:cNvPr name="TextBox 5" id="5"/>
            <p:cNvSpPr txBox="true"/>
            <p:nvPr/>
          </p:nvSpPr>
          <p:spPr>
            <a:xfrm>
              <a:off x="0" y="-57150"/>
              <a:ext cx="1448808" cy="1391853"/>
            </a:xfrm>
            <a:prstGeom prst="rect">
              <a:avLst/>
            </a:prstGeom>
          </p:spPr>
          <p:txBody>
            <a:bodyPr anchor="ctr" rtlCol="false" tIns="50800" lIns="50800" bIns="50800" rIns="50800"/>
            <a:lstStyle/>
            <a:p>
              <a:pPr algn="ctr">
                <a:lnSpc>
                  <a:spcPts val="2660"/>
                </a:lnSpc>
              </a:pPr>
            </a:p>
          </p:txBody>
        </p:sp>
      </p:grpSp>
      <p:pic>
        <p:nvPicPr>
          <p:cNvPr name="Picture 6" id="6"/>
          <p:cNvPicPr>
            <a:picLocks noChangeAspect="true"/>
          </p:cNvPicPr>
          <p:nvPr/>
        </p:nvPicPr>
        <p:blipFill>
          <a:blip r:embed="rId3"/>
          <a:srcRect l="0" t="0" r="0" b="0"/>
          <a:stretch>
            <a:fillRect/>
          </a:stretch>
        </p:blipFill>
        <p:spPr>
          <a:xfrm flipH="false" flipV="false" rot="0">
            <a:off x="1035961" y="3669816"/>
            <a:ext cx="278501" cy="278501"/>
          </a:xfrm>
          <a:prstGeom prst="rect">
            <a:avLst/>
          </a:prstGeom>
        </p:spPr>
      </p:pic>
      <p:sp>
        <p:nvSpPr>
          <p:cNvPr name="TextBox 7" id="7"/>
          <p:cNvSpPr txBox="true"/>
          <p:nvPr/>
        </p:nvSpPr>
        <p:spPr>
          <a:xfrm rot="0">
            <a:off x="1028700" y="485328"/>
            <a:ext cx="16627789" cy="2204963"/>
          </a:xfrm>
          <a:prstGeom prst="rect">
            <a:avLst/>
          </a:prstGeom>
        </p:spPr>
        <p:txBody>
          <a:bodyPr anchor="t" rtlCol="false" tIns="0" lIns="0" bIns="0" rIns="0">
            <a:spAutoFit/>
          </a:bodyPr>
          <a:lstStyle/>
          <a:p>
            <a:pPr algn="l">
              <a:lnSpc>
                <a:spcPts val="7684"/>
              </a:lnSpc>
            </a:pPr>
            <a:r>
              <a:rPr lang="en-US" sz="7684" spc="-307">
                <a:solidFill>
                  <a:srgbClr val="F6F6F6"/>
                </a:solidFill>
                <a:latin typeface="Agrandir"/>
                <a:ea typeface="Agrandir"/>
                <a:cs typeface="Agrandir"/>
                <a:sym typeface="Agrandir"/>
              </a:rPr>
              <a:t>Conflict resolution mistakes to AVOID...</a:t>
            </a:r>
          </a:p>
          <a:p>
            <a:pPr algn="l">
              <a:lnSpc>
                <a:spcPts val="7684"/>
              </a:lnSpc>
            </a:pPr>
          </a:p>
        </p:txBody>
      </p:sp>
      <p:sp>
        <p:nvSpPr>
          <p:cNvPr name="Freeform 8" id="8"/>
          <p:cNvSpPr/>
          <p:nvPr/>
        </p:nvSpPr>
        <p:spPr>
          <a:xfrm flipH="false" flipV="false" rot="0">
            <a:off x="2853681" y="1925427"/>
            <a:ext cx="1529728" cy="1529728"/>
          </a:xfrm>
          <a:custGeom>
            <a:avLst/>
            <a:gdLst/>
            <a:ahLst/>
            <a:cxnLst/>
            <a:rect r="r" b="b" t="t" l="l"/>
            <a:pathLst>
              <a:path h="1529728" w="1529728">
                <a:moveTo>
                  <a:pt x="0" y="0"/>
                </a:moveTo>
                <a:lnTo>
                  <a:pt x="1529728" y="0"/>
                </a:lnTo>
                <a:lnTo>
                  <a:pt x="1529728" y="1529728"/>
                </a:lnTo>
                <a:lnTo>
                  <a:pt x="0" y="152972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7190528" y="2320937"/>
            <a:ext cx="10465960" cy="6983650"/>
          </a:xfrm>
          <a:custGeom>
            <a:avLst/>
            <a:gdLst/>
            <a:ahLst/>
            <a:cxnLst/>
            <a:rect r="r" b="b" t="t" l="l"/>
            <a:pathLst>
              <a:path h="6983650" w="10465960">
                <a:moveTo>
                  <a:pt x="0" y="0"/>
                </a:moveTo>
                <a:lnTo>
                  <a:pt x="10465961" y="0"/>
                </a:lnTo>
                <a:lnTo>
                  <a:pt x="10465961" y="6983650"/>
                </a:lnTo>
                <a:lnTo>
                  <a:pt x="0" y="6983650"/>
                </a:lnTo>
                <a:lnTo>
                  <a:pt x="0" y="0"/>
                </a:lnTo>
                <a:close/>
              </a:path>
            </a:pathLst>
          </a:custGeom>
          <a:blipFill>
            <a:blip r:embed="rId6"/>
            <a:stretch>
              <a:fillRect l="0" t="0" r="0" b="0"/>
            </a:stretch>
          </a:blipFill>
        </p:spPr>
      </p:sp>
      <p:sp>
        <p:nvSpPr>
          <p:cNvPr name="TextBox 10" id="10"/>
          <p:cNvSpPr txBox="true"/>
          <p:nvPr/>
        </p:nvSpPr>
        <p:spPr>
          <a:xfrm rot="0">
            <a:off x="1490996" y="3548531"/>
            <a:ext cx="5518558" cy="516907"/>
          </a:xfrm>
          <a:prstGeom prst="rect">
            <a:avLst/>
          </a:prstGeom>
        </p:spPr>
        <p:txBody>
          <a:bodyPr anchor="t" rtlCol="false" tIns="0" lIns="0" bIns="0" rIns="0">
            <a:spAutoFit/>
          </a:bodyPr>
          <a:lstStyle/>
          <a:p>
            <a:pPr algn="l">
              <a:lnSpc>
                <a:spcPts val="4059"/>
              </a:lnSpc>
            </a:pPr>
            <a:r>
              <a:rPr lang="en-US" sz="2899" spc="-115">
                <a:solidFill>
                  <a:srgbClr val="F3DD52"/>
                </a:solidFill>
                <a:latin typeface="Poppins"/>
                <a:ea typeface="Poppins"/>
                <a:cs typeface="Poppins"/>
                <a:sym typeface="Poppins"/>
              </a:rPr>
              <a:t>Avoid Rushing the Resolution</a:t>
            </a:r>
          </a:p>
        </p:txBody>
      </p:sp>
      <p:sp>
        <p:nvSpPr>
          <p:cNvPr name="TextBox 11" id="11"/>
          <p:cNvSpPr txBox="true"/>
          <p:nvPr/>
        </p:nvSpPr>
        <p:spPr>
          <a:xfrm rot="0">
            <a:off x="1404190" y="4533620"/>
            <a:ext cx="4559726" cy="2604135"/>
          </a:xfrm>
          <a:prstGeom prst="rect">
            <a:avLst/>
          </a:prstGeom>
        </p:spPr>
        <p:txBody>
          <a:bodyPr anchor="t" rtlCol="false" tIns="0" lIns="0" bIns="0" rIns="0">
            <a:spAutoFit/>
          </a:bodyPr>
          <a:lstStyle/>
          <a:p>
            <a:pPr algn="l">
              <a:lnSpc>
                <a:spcPts val="2940"/>
              </a:lnSpc>
            </a:pPr>
            <a:r>
              <a:rPr lang="en-US" sz="2100" spc="-84">
                <a:solidFill>
                  <a:srgbClr val="040606"/>
                </a:solidFill>
                <a:latin typeface="Poppins"/>
                <a:ea typeface="Poppins"/>
                <a:cs typeface="Poppins"/>
                <a:sym typeface="Poppins"/>
              </a:rPr>
              <a:t>Trying to “fix” things too quickly can feel dismissive. Some conflicts require time, space, and layered negotiation. Pacing matters.</a:t>
            </a:r>
          </a:p>
          <a:p>
            <a:pPr algn="l">
              <a:lnSpc>
                <a:spcPts val="2940"/>
              </a:lnSpc>
            </a:pPr>
          </a:p>
          <a:p>
            <a:pPr algn="l">
              <a:lnSpc>
                <a:spcPts val="2940"/>
              </a:lnSpc>
            </a:pPr>
            <a:r>
              <a:rPr lang="en-US" sz="2100" spc="-84">
                <a:solidFill>
                  <a:srgbClr val="040606"/>
                </a:solidFill>
                <a:latin typeface="Poppins"/>
                <a:ea typeface="Poppins"/>
                <a:cs typeface="Poppins"/>
                <a:sym typeface="Poppins"/>
              </a:rPr>
              <a:t>We resolve at the pace that they can cope...</a:t>
            </a:r>
          </a:p>
        </p:txBody>
      </p:sp>
    </p:spTree>
  </p:cSld>
  <p:clrMapOvr>
    <a:masterClrMapping/>
  </p:clrMapOvr>
  <p:transition spd="fast">
    <p:push dir="l"/>
  </p:transition>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4265936" y="2789082"/>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1681977" y="-6625880"/>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2">
              <a:alphaModFix amt="65999"/>
            </a:blip>
            <a:stretch>
              <a:fillRect l="0" t="0" r="0" b="0"/>
            </a:stretch>
          </a:blipFill>
        </p:spPr>
      </p:sp>
      <p:sp>
        <p:nvSpPr>
          <p:cNvPr name="TextBox 4" id="4"/>
          <p:cNvSpPr txBox="true"/>
          <p:nvPr/>
        </p:nvSpPr>
        <p:spPr>
          <a:xfrm rot="0">
            <a:off x="5594929" y="2310103"/>
            <a:ext cx="17843728" cy="967106"/>
          </a:xfrm>
          <a:prstGeom prst="rect">
            <a:avLst/>
          </a:prstGeom>
        </p:spPr>
        <p:txBody>
          <a:bodyPr anchor="t" rtlCol="false" tIns="0" lIns="0" bIns="0" rIns="0">
            <a:spAutoFit/>
          </a:bodyPr>
          <a:lstStyle/>
          <a:p>
            <a:pPr algn="l">
              <a:lnSpc>
                <a:spcPts val="7069"/>
              </a:lnSpc>
            </a:pPr>
            <a:r>
              <a:rPr lang="en-US" sz="5049" b="true">
                <a:solidFill>
                  <a:srgbClr val="36FF00"/>
                </a:solidFill>
                <a:latin typeface="Arial MT Pro Bold"/>
                <a:ea typeface="Arial MT Pro Bold"/>
                <a:cs typeface="Arial MT Pro Bold"/>
                <a:sym typeface="Arial MT Pro Bold"/>
              </a:rPr>
              <a:t>We eventually learn...</a:t>
            </a:r>
          </a:p>
        </p:txBody>
      </p:sp>
      <p:sp>
        <p:nvSpPr>
          <p:cNvPr name="TextBox 5" id="5"/>
          <p:cNvSpPr txBox="true"/>
          <p:nvPr/>
        </p:nvSpPr>
        <p:spPr>
          <a:xfrm rot="0">
            <a:off x="3038834" y="3745719"/>
            <a:ext cx="11943299" cy="3373501"/>
          </a:xfrm>
          <a:prstGeom prst="rect">
            <a:avLst/>
          </a:prstGeom>
        </p:spPr>
        <p:txBody>
          <a:bodyPr anchor="t" rtlCol="false" tIns="0" lIns="0" bIns="0" rIns="0">
            <a:spAutoFit/>
          </a:bodyPr>
          <a:lstStyle/>
          <a:p>
            <a:pPr algn="ctr">
              <a:lnSpc>
                <a:spcPts val="5191"/>
              </a:lnSpc>
              <a:spcBef>
                <a:spcPct val="0"/>
              </a:spcBef>
            </a:pPr>
            <a:r>
              <a:rPr lang="en-US" sz="4399">
                <a:solidFill>
                  <a:srgbClr val="FFFFFF"/>
                </a:solidFill>
                <a:latin typeface="Arial MT Pro"/>
                <a:ea typeface="Arial MT Pro"/>
                <a:cs typeface="Arial MT Pro"/>
                <a:sym typeface="Arial MT Pro"/>
              </a:rPr>
              <a:t>“</a:t>
            </a:r>
            <a:r>
              <a:rPr lang="en-US" sz="4399">
                <a:solidFill>
                  <a:srgbClr val="FFFFFF"/>
                </a:solidFill>
                <a:latin typeface="Arial MT Pro"/>
                <a:ea typeface="Arial MT Pro"/>
                <a:cs typeface="Arial MT Pro"/>
                <a:sym typeface="Arial MT Pro"/>
              </a:rPr>
              <a:t>Peace is not the absence of conflict, but the ability to cope with it.”</a:t>
            </a:r>
          </a:p>
          <a:p>
            <a:pPr algn="ctr">
              <a:lnSpc>
                <a:spcPts val="5191"/>
              </a:lnSpc>
              <a:spcBef>
                <a:spcPct val="0"/>
              </a:spcBef>
            </a:pPr>
          </a:p>
          <a:p>
            <a:pPr algn="r" marL="949943" indent="-474971" lvl="1">
              <a:lnSpc>
                <a:spcPts val="5191"/>
              </a:lnSpc>
              <a:spcBef>
                <a:spcPct val="0"/>
              </a:spcBef>
              <a:buFont typeface="Arial"/>
              <a:buChar char="•"/>
            </a:pPr>
            <a:r>
              <a:rPr lang="en-US" sz="4399" i="true">
                <a:solidFill>
                  <a:srgbClr val="FFFFFF"/>
                </a:solidFill>
                <a:latin typeface="Arial MT Pro Italics"/>
                <a:ea typeface="Arial MT Pro Italics"/>
                <a:cs typeface="Arial MT Pro Italics"/>
                <a:sym typeface="Arial MT Pro Italics"/>
              </a:rPr>
              <a:t>- Mahatma Gandhi</a:t>
            </a:r>
          </a:p>
          <a:p>
            <a:pPr algn="r">
              <a:lnSpc>
                <a:spcPts val="5191"/>
              </a:lnSpc>
              <a:spcBef>
                <a:spcPct val="0"/>
              </a:spcBef>
            </a:pPr>
          </a:p>
        </p:txBody>
      </p:sp>
      <p:sp>
        <p:nvSpPr>
          <p:cNvPr name="TextBox 6" id="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7" id="7"/>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Tree>
  </p:cSld>
  <p:clrMapOvr>
    <a:masterClrMapping/>
  </p:clrMapOvr>
  <p:transition spd="fast">
    <p:push dir="l"/>
  </p:transition>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9088373">
            <a:off x="12807736" y="-7125800"/>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3" id="3"/>
          <p:cNvSpPr/>
          <p:nvPr/>
        </p:nvSpPr>
        <p:spPr>
          <a:xfrm flipH="false" flipV="false" rot="-9088373">
            <a:off x="-1032001" y="-33975"/>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3">
              <a:alphaModFix amt="65999"/>
            </a:blip>
            <a:stretch>
              <a:fillRect l="0" t="0" r="0" b="0"/>
            </a:stretch>
          </a:blipFill>
        </p:spPr>
      </p:sp>
      <p:pic>
        <p:nvPicPr>
          <p:cNvPr name="Picture 4" id="4"/>
          <p:cNvPicPr>
            <a:picLocks noChangeAspect="true"/>
          </p:cNvPicPr>
          <p:nvPr/>
        </p:nvPicPr>
        <p:blipFill>
          <a:blip r:embed="rId4"/>
          <a:stretch>
            <a:fillRect/>
          </a:stretch>
        </p:blipFill>
        <p:spPr>
          <a:xfrm rot="0">
            <a:off x="1200170" y="9180544"/>
            <a:ext cx="933068" cy="933068"/>
          </a:xfrm>
          <a:prstGeom prst="rect">
            <a:avLst/>
          </a:prstGeom>
        </p:spPr>
      </p:pic>
      <p:grpSp>
        <p:nvGrpSpPr>
          <p:cNvPr name="Group 5" id="5"/>
          <p:cNvGrpSpPr/>
          <p:nvPr/>
        </p:nvGrpSpPr>
        <p:grpSpPr>
          <a:xfrm rot="0">
            <a:off x="373113" y="8939845"/>
            <a:ext cx="2299056" cy="1096012"/>
            <a:chOff x="0" y="0"/>
            <a:chExt cx="3065408" cy="1461350"/>
          </a:xfrm>
        </p:grpSpPr>
        <p:sp>
          <p:nvSpPr>
            <p:cNvPr name="Freeform 6" id="6"/>
            <p:cNvSpPr/>
            <p:nvPr/>
          </p:nvSpPr>
          <p:spPr>
            <a:xfrm flipH="false" flipV="false" rot="0">
              <a:off x="0" y="428039"/>
              <a:ext cx="2246327" cy="1033311"/>
            </a:xfrm>
            <a:custGeom>
              <a:avLst/>
              <a:gdLst/>
              <a:ahLst/>
              <a:cxnLst/>
              <a:rect r="r" b="b" t="t" l="l"/>
              <a:pathLst>
                <a:path h="1033311" w="2246327">
                  <a:moveTo>
                    <a:pt x="0" y="0"/>
                  </a:moveTo>
                  <a:lnTo>
                    <a:pt x="2246327" y="0"/>
                  </a:lnTo>
                  <a:lnTo>
                    <a:pt x="2246327" y="1033311"/>
                  </a:lnTo>
                  <a:lnTo>
                    <a:pt x="0" y="103331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0" y="-38100"/>
              <a:ext cx="3065408" cy="301984"/>
            </a:xfrm>
            <a:prstGeom prst="rect">
              <a:avLst/>
            </a:prstGeom>
          </p:spPr>
          <p:txBody>
            <a:bodyPr anchor="t" rtlCol="false" tIns="0" lIns="0" bIns="0" rIns="0">
              <a:spAutoFit/>
            </a:bodyPr>
            <a:lstStyle/>
            <a:p>
              <a:pPr algn="l">
                <a:lnSpc>
                  <a:spcPts val="1821"/>
                </a:lnSpc>
              </a:pPr>
              <a:r>
                <a:rPr lang="en-US" sz="1300" i="true" spc="222">
                  <a:solidFill>
                    <a:srgbClr val="F6F6F6"/>
                  </a:solidFill>
                  <a:latin typeface="Poppins Italics"/>
                  <a:ea typeface="Poppins Italics"/>
                  <a:cs typeface="Poppins Italics"/>
                  <a:sym typeface="Poppins Italics"/>
                </a:rPr>
                <a:t>Topic Handouts</a:t>
              </a:r>
            </a:p>
          </p:txBody>
        </p:sp>
      </p:grpSp>
      <p:pic>
        <p:nvPicPr>
          <p:cNvPr name="Picture 8" id="8"/>
          <p:cNvPicPr>
            <a:picLocks noChangeAspect="true"/>
          </p:cNvPicPr>
          <p:nvPr/>
        </p:nvPicPr>
        <p:blipFill>
          <a:blip r:embed="rId7"/>
          <a:srcRect l="0" t="0" r="0" b="0"/>
          <a:stretch>
            <a:fillRect/>
          </a:stretch>
        </p:blipFill>
        <p:spPr>
          <a:xfrm flipH="false" flipV="false" rot="0">
            <a:off x="16853809" y="9461239"/>
            <a:ext cx="278501" cy="278501"/>
          </a:xfrm>
          <a:prstGeom prst="rect">
            <a:avLst/>
          </a:prstGeom>
        </p:spPr>
      </p:pic>
      <p:pic>
        <p:nvPicPr>
          <p:cNvPr name="Picture 9" id="9"/>
          <p:cNvPicPr>
            <a:picLocks noChangeAspect="true"/>
          </p:cNvPicPr>
          <p:nvPr/>
        </p:nvPicPr>
        <p:blipFill>
          <a:blip r:embed="rId7"/>
          <a:srcRect l="0" t="0" r="0" b="0"/>
          <a:stretch>
            <a:fillRect/>
          </a:stretch>
        </p:blipFill>
        <p:spPr>
          <a:xfrm flipH="false" flipV="false" rot="0">
            <a:off x="16318190" y="9461239"/>
            <a:ext cx="278501" cy="278501"/>
          </a:xfrm>
          <a:prstGeom prst="rect">
            <a:avLst/>
          </a:prstGeom>
        </p:spPr>
      </p:pic>
      <p:pic>
        <p:nvPicPr>
          <p:cNvPr name="Picture 10" id="10"/>
          <p:cNvPicPr>
            <a:picLocks noChangeAspect="true"/>
          </p:cNvPicPr>
          <p:nvPr/>
        </p:nvPicPr>
        <p:blipFill>
          <a:blip r:embed="rId7"/>
          <a:srcRect l="0" t="0" r="0" b="0"/>
          <a:stretch>
            <a:fillRect/>
          </a:stretch>
        </p:blipFill>
        <p:spPr>
          <a:xfrm flipH="false" flipV="false" rot="0">
            <a:off x="17389485" y="9461239"/>
            <a:ext cx="278501" cy="278501"/>
          </a:xfrm>
          <a:prstGeom prst="rect">
            <a:avLst/>
          </a:prstGeom>
        </p:spPr>
      </p:pic>
      <p:sp>
        <p:nvSpPr>
          <p:cNvPr name="Freeform 11" id="11"/>
          <p:cNvSpPr/>
          <p:nvPr/>
        </p:nvSpPr>
        <p:spPr>
          <a:xfrm flipH="false" flipV="false" rot="0">
            <a:off x="2299611" y="0"/>
            <a:ext cx="13093010" cy="10287000"/>
          </a:xfrm>
          <a:custGeom>
            <a:avLst/>
            <a:gdLst/>
            <a:ahLst/>
            <a:cxnLst/>
            <a:rect r="r" b="b" t="t" l="l"/>
            <a:pathLst>
              <a:path h="10287000" w="13093010">
                <a:moveTo>
                  <a:pt x="0" y="0"/>
                </a:moveTo>
                <a:lnTo>
                  <a:pt x="13093010" y="0"/>
                </a:lnTo>
                <a:lnTo>
                  <a:pt x="13093010" y="10287000"/>
                </a:lnTo>
                <a:lnTo>
                  <a:pt x="0" y="10287000"/>
                </a:lnTo>
                <a:lnTo>
                  <a:pt x="0" y="0"/>
                </a:lnTo>
                <a:close/>
              </a:path>
            </a:pathLst>
          </a:custGeom>
          <a:blipFill>
            <a:blip r:embed="rId8"/>
            <a:stretch>
              <a:fillRect l="-1760" t="-3520" r="-3527" b="0"/>
            </a:stretch>
          </a:blipFill>
        </p:spPr>
      </p:sp>
      <p:sp>
        <p:nvSpPr>
          <p:cNvPr name="TextBox 12" id="12"/>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transition spd="fast">
    <p:circle/>
  </p:transition>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Freeform 5" id="5"/>
          <p:cNvSpPr/>
          <p:nvPr/>
        </p:nvSpPr>
        <p:spPr>
          <a:xfrm flipH="false" flipV="false" rot="0">
            <a:off x="764771" y="2304204"/>
            <a:ext cx="9256202" cy="6166944"/>
          </a:xfrm>
          <a:custGeom>
            <a:avLst/>
            <a:gdLst/>
            <a:ahLst/>
            <a:cxnLst/>
            <a:rect r="r" b="b" t="t" l="l"/>
            <a:pathLst>
              <a:path h="6166944" w="9256202">
                <a:moveTo>
                  <a:pt x="0" y="0"/>
                </a:moveTo>
                <a:lnTo>
                  <a:pt x="9256201" y="0"/>
                </a:lnTo>
                <a:lnTo>
                  <a:pt x="9256201" y="6166945"/>
                </a:lnTo>
                <a:lnTo>
                  <a:pt x="0" y="6166945"/>
                </a:lnTo>
                <a:lnTo>
                  <a:pt x="0" y="0"/>
                </a:lnTo>
                <a:close/>
              </a:path>
            </a:pathLst>
          </a:custGeom>
          <a:blipFill>
            <a:blip r:embed="rId4"/>
            <a:stretch>
              <a:fillRect l="0" t="0" r="0" b="0"/>
            </a:stretch>
          </a:blipFill>
        </p:spPr>
      </p:sp>
      <p:sp>
        <p:nvSpPr>
          <p:cNvPr name="TextBox 6" id="6"/>
          <p:cNvSpPr txBox="true"/>
          <p:nvPr/>
        </p:nvSpPr>
        <p:spPr>
          <a:xfrm rot="0">
            <a:off x="764771" y="1165261"/>
            <a:ext cx="14695123"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The fundamental reasons why people lose control</a:t>
            </a:r>
            <a:r>
              <a:rPr lang="en-US" sz="4149" b="true">
                <a:solidFill>
                  <a:srgbClr val="FDFF0E"/>
                </a:solidFill>
                <a:latin typeface="Arial MT Pro Bold"/>
                <a:ea typeface="Arial MT Pro Bold"/>
                <a:cs typeface="Arial MT Pro Bold"/>
                <a:sym typeface="Arial MT Pro Bold"/>
              </a:rPr>
              <a:t>...</a:t>
            </a: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8" id="8"/>
          <p:cNvSpPr txBox="true"/>
          <p:nvPr/>
        </p:nvSpPr>
        <p:spPr>
          <a:xfrm rot="0">
            <a:off x="10613828" y="2208954"/>
            <a:ext cx="7220113" cy="3028584"/>
          </a:xfrm>
          <a:prstGeom prst="rect">
            <a:avLst/>
          </a:prstGeom>
        </p:spPr>
        <p:txBody>
          <a:bodyPr anchor="t" rtlCol="false" tIns="0" lIns="0" bIns="0" rIns="0">
            <a:spAutoFit/>
          </a:bodyPr>
          <a:lstStyle/>
          <a:p>
            <a:pPr algn="l">
              <a:lnSpc>
                <a:spcPts val="3937"/>
              </a:lnSpc>
            </a:pPr>
            <a:r>
              <a:rPr lang="en-US" sz="3028">
                <a:solidFill>
                  <a:srgbClr val="FFFFFF"/>
                </a:solidFill>
                <a:latin typeface="Arial MT Pro"/>
                <a:ea typeface="Arial MT Pro"/>
                <a:cs typeface="Arial MT Pro"/>
                <a:sym typeface="Arial MT Pro"/>
              </a:rPr>
              <a:t>W</a:t>
            </a:r>
            <a:r>
              <a:rPr lang="en-US" sz="3028">
                <a:solidFill>
                  <a:srgbClr val="FFFFFF"/>
                </a:solidFill>
                <a:latin typeface="Arial MT Pro"/>
                <a:ea typeface="Arial MT Pro"/>
                <a:cs typeface="Arial MT Pro"/>
                <a:sym typeface="Arial MT Pro"/>
              </a:rPr>
              <a:t>elcome to this training on the two fundamental reasons why people lose control. Here we will learn how to recognize what is leading the escalation moments of conflict...</a:t>
            </a:r>
          </a:p>
          <a:p>
            <a:pPr algn="l">
              <a:lnSpc>
                <a:spcPts val="3937"/>
              </a:lnSpc>
            </a:pP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Freeform 5" id="5"/>
          <p:cNvSpPr/>
          <p:nvPr/>
        </p:nvSpPr>
        <p:spPr>
          <a:xfrm flipH="false" flipV="false" rot="0">
            <a:off x="764771" y="2304204"/>
            <a:ext cx="9362872" cy="6249717"/>
          </a:xfrm>
          <a:custGeom>
            <a:avLst/>
            <a:gdLst/>
            <a:ahLst/>
            <a:cxnLst/>
            <a:rect r="r" b="b" t="t" l="l"/>
            <a:pathLst>
              <a:path h="6249717" w="9362872">
                <a:moveTo>
                  <a:pt x="0" y="0"/>
                </a:moveTo>
                <a:lnTo>
                  <a:pt x="9362871" y="0"/>
                </a:lnTo>
                <a:lnTo>
                  <a:pt x="9362871" y="6249717"/>
                </a:lnTo>
                <a:lnTo>
                  <a:pt x="0" y="6249717"/>
                </a:lnTo>
                <a:lnTo>
                  <a:pt x="0" y="0"/>
                </a:lnTo>
                <a:close/>
              </a:path>
            </a:pathLst>
          </a:custGeom>
          <a:blipFill>
            <a:blip r:embed="rId4"/>
            <a:stretch>
              <a:fillRect l="0" t="0" r="0" b="0"/>
            </a:stretch>
          </a:blipFill>
        </p:spPr>
      </p:sp>
      <p:sp>
        <p:nvSpPr>
          <p:cNvPr name="TextBox 6" id="6"/>
          <p:cNvSpPr txBox="true"/>
          <p:nvPr/>
        </p:nvSpPr>
        <p:spPr>
          <a:xfrm rot="0">
            <a:off x="764771" y="1165261"/>
            <a:ext cx="14695123"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Losing Control - When Anger Becomes Rage:</a:t>
            </a: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8" id="8"/>
          <p:cNvSpPr txBox="true"/>
          <p:nvPr/>
        </p:nvSpPr>
        <p:spPr>
          <a:xfrm rot="0">
            <a:off x="10613828" y="2208954"/>
            <a:ext cx="7220113" cy="6000384"/>
          </a:xfrm>
          <a:prstGeom prst="rect">
            <a:avLst/>
          </a:prstGeom>
        </p:spPr>
        <p:txBody>
          <a:bodyPr anchor="t" rtlCol="false" tIns="0" lIns="0" bIns="0" rIns="0">
            <a:spAutoFit/>
          </a:bodyPr>
          <a:lstStyle/>
          <a:p>
            <a:pPr algn="l">
              <a:lnSpc>
                <a:spcPts val="3937"/>
              </a:lnSpc>
            </a:pPr>
            <a:r>
              <a:rPr lang="en-US" sz="3028">
                <a:solidFill>
                  <a:srgbClr val="FFFFFF"/>
                </a:solidFill>
                <a:latin typeface="Arial MT Pro"/>
                <a:ea typeface="Arial MT Pro"/>
                <a:cs typeface="Arial MT Pro"/>
                <a:sym typeface="Arial MT Pro"/>
              </a:rPr>
              <a:t>Ang</a:t>
            </a:r>
            <a:r>
              <a:rPr lang="en-US" sz="3028">
                <a:solidFill>
                  <a:srgbClr val="FFFFFF"/>
                </a:solidFill>
                <a:latin typeface="Arial MT Pro"/>
                <a:ea typeface="Arial MT Pro"/>
                <a:cs typeface="Arial MT Pro"/>
                <a:sym typeface="Arial MT Pro"/>
              </a:rPr>
              <a:t>er isn’t always destructive. Like all other emotions, anger serves a purpose. However, a very fine line divides managed anger from rage.</a:t>
            </a:r>
          </a:p>
          <a:p>
            <a:pPr algn="l">
              <a:lnSpc>
                <a:spcPts val="3937"/>
              </a:lnSpc>
            </a:pPr>
          </a:p>
          <a:p>
            <a:pPr algn="l">
              <a:lnSpc>
                <a:spcPts val="3937"/>
              </a:lnSpc>
            </a:pPr>
            <a:r>
              <a:rPr lang="en-US" sz="3028">
                <a:solidFill>
                  <a:srgbClr val="FFFFFF"/>
                </a:solidFill>
                <a:latin typeface="Arial MT Pro"/>
                <a:ea typeface="Arial MT Pro"/>
                <a:cs typeface="Arial MT Pro"/>
                <a:sym typeface="Arial MT Pro"/>
              </a:rPr>
              <a:t>It is this second, more negative facet that we will discuss below: this is when we reveal the darkest side of ourselves. In this sense, when we get angry, we exhibit a voluntary reaction – and as such, an avoidable one – in response to extreme provocation.</a:t>
            </a:r>
          </a:p>
        </p:txBody>
      </p:sp>
    </p:spTree>
  </p:cSld>
  <p:clrMapOvr>
    <a:masterClrMapping/>
  </p:clrMapOvr>
  <p:transition spd="fast">
    <p:circle/>
  </p:transition>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Freeform 5" id="5"/>
          <p:cNvSpPr/>
          <p:nvPr/>
        </p:nvSpPr>
        <p:spPr>
          <a:xfrm flipH="false" flipV="false" rot="0">
            <a:off x="764771" y="2211247"/>
            <a:ext cx="9389995" cy="6619947"/>
          </a:xfrm>
          <a:custGeom>
            <a:avLst/>
            <a:gdLst/>
            <a:ahLst/>
            <a:cxnLst/>
            <a:rect r="r" b="b" t="t" l="l"/>
            <a:pathLst>
              <a:path h="6619947" w="9389995">
                <a:moveTo>
                  <a:pt x="0" y="0"/>
                </a:moveTo>
                <a:lnTo>
                  <a:pt x="9389995" y="0"/>
                </a:lnTo>
                <a:lnTo>
                  <a:pt x="9389995" y="6619947"/>
                </a:lnTo>
                <a:lnTo>
                  <a:pt x="0" y="6619947"/>
                </a:lnTo>
                <a:lnTo>
                  <a:pt x="0" y="0"/>
                </a:lnTo>
                <a:close/>
              </a:path>
            </a:pathLst>
          </a:custGeom>
          <a:blipFill>
            <a:blip r:embed="rId4"/>
            <a:stretch>
              <a:fillRect l="0" t="0" r="0" b="0"/>
            </a:stretch>
          </a:blipFill>
        </p:spPr>
      </p:sp>
      <p:sp>
        <p:nvSpPr>
          <p:cNvPr name="TextBox 6" id="6"/>
          <p:cNvSpPr txBox="true"/>
          <p:nvPr/>
        </p:nvSpPr>
        <p:spPr>
          <a:xfrm rot="0">
            <a:off x="764771" y="1165261"/>
            <a:ext cx="14695123"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Losing Control - When Anger Becomes Rage:</a:t>
            </a: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8" id="8"/>
          <p:cNvSpPr txBox="true"/>
          <p:nvPr/>
        </p:nvSpPr>
        <p:spPr>
          <a:xfrm rot="0">
            <a:off x="10613828" y="2208954"/>
            <a:ext cx="7220113" cy="3523884"/>
          </a:xfrm>
          <a:prstGeom prst="rect">
            <a:avLst/>
          </a:prstGeom>
        </p:spPr>
        <p:txBody>
          <a:bodyPr anchor="t" rtlCol="false" tIns="0" lIns="0" bIns="0" rIns="0">
            <a:spAutoFit/>
          </a:bodyPr>
          <a:lstStyle/>
          <a:p>
            <a:pPr algn="l">
              <a:lnSpc>
                <a:spcPts val="3937"/>
              </a:lnSpc>
            </a:pPr>
            <a:r>
              <a:rPr lang="en-US" sz="3028">
                <a:solidFill>
                  <a:srgbClr val="FFFFFF"/>
                </a:solidFill>
                <a:latin typeface="Arial MT Pro"/>
                <a:ea typeface="Arial MT Pro"/>
                <a:cs typeface="Arial MT Pro"/>
                <a:sym typeface="Arial MT Pro"/>
              </a:rPr>
              <a:t>Ang</a:t>
            </a:r>
            <a:r>
              <a:rPr lang="en-US" sz="3028">
                <a:solidFill>
                  <a:srgbClr val="FFFFFF"/>
                </a:solidFill>
                <a:latin typeface="Arial MT Pro"/>
                <a:ea typeface="Arial MT Pro"/>
                <a:cs typeface="Arial MT Pro"/>
                <a:sym typeface="Arial MT Pro"/>
              </a:rPr>
              <a:t>er becomes negative when it becomes toxic due to a lack of control we can exercise over it. </a:t>
            </a:r>
          </a:p>
          <a:p>
            <a:pPr algn="l">
              <a:lnSpc>
                <a:spcPts val="3937"/>
              </a:lnSpc>
            </a:pPr>
          </a:p>
          <a:p>
            <a:pPr algn="l">
              <a:lnSpc>
                <a:spcPts val="3937"/>
              </a:lnSpc>
            </a:pPr>
            <a:r>
              <a:rPr lang="en-US" sz="3028">
                <a:solidFill>
                  <a:srgbClr val="FFFFFF"/>
                </a:solidFill>
                <a:latin typeface="Arial MT Pro"/>
                <a:ea typeface="Arial MT Pro"/>
                <a:cs typeface="Arial MT Pro"/>
                <a:sym typeface="Arial MT Pro"/>
              </a:rPr>
              <a:t>When you stop having control and give this over to anger, the problems start: this feeling invades us and clouds our reason.</a:t>
            </a:r>
          </a:p>
        </p:txBody>
      </p:sp>
    </p:spTree>
  </p:cSld>
  <p:clrMapOvr>
    <a:masterClrMapping/>
  </p:clrMapOvr>
  <p:transition spd="fast">
    <p:circle/>
  </p:transition>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4265936" y="2789082"/>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1681977" y="-6625880"/>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2">
              <a:alphaModFix amt="65999"/>
            </a:blip>
            <a:stretch>
              <a:fillRect l="0" t="0" r="0" b="0"/>
            </a:stretch>
          </a:blipFill>
        </p:spPr>
      </p:sp>
      <p:sp>
        <p:nvSpPr>
          <p:cNvPr name="TextBox 4" id="4"/>
          <p:cNvSpPr txBox="true"/>
          <p:nvPr/>
        </p:nvSpPr>
        <p:spPr>
          <a:xfrm rot="0">
            <a:off x="5951187" y="2327915"/>
            <a:ext cx="17843728" cy="967106"/>
          </a:xfrm>
          <a:prstGeom prst="rect">
            <a:avLst/>
          </a:prstGeom>
        </p:spPr>
        <p:txBody>
          <a:bodyPr anchor="t" rtlCol="false" tIns="0" lIns="0" bIns="0" rIns="0">
            <a:spAutoFit/>
          </a:bodyPr>
          <a:lstStyle/>
          <a:p>
            <a:pPr algn="l">
              <a:lnSpc>
                <a:spcPts val="7069"/>
              </a:lnSpc>
            </a:pPr>
            <a:r>
              <a:rPr lang="en-US" sz="5049" b="true">
                <a:solidFill>
                  <a:srgbClr val="36FF00"/>
                </a:solidFill>
                <a:latin typeface="Arial MT Pro Bold"/>
                <a:ea typeface="Arial MT Pro Bold"/>
                <a:cs typeface="Arial MT Pro Bold"/>
                <a:sym typeface="Arial MT Pro Bold"/>
              </a:rPr>
              <a:t>A choice we make...</a:t>
            </a:r>
          </a:p>
        </p:txBody>
      </p:sp>
      <p:sp>
        <p:nvSpPr>
          <p:cNvPr name="TextBox 5" id="5"/>
          <p:cNvSpPr txBox="true"/>
          <p:nvPr/>
        </p:nvSpPr>
        <p:spPr>
          <a:xfrm rot="0">
            <a:off x="3038834" y="3745719"/>
            <a:ext cx="11943299" cy="5345176"/>
          </a:xfrm>
          <a:prstGeom prst="rect">
            <a:avLst/>
          </a:prstGeom>
        </p:spPr>
        <p:txBody>
          <a:bodyPr anchor="t" rtlCol="false" tIns="0" lIns="0" bIns="0" rIns="0">
            <a:spAutoFit/>
          </a:bodyPr>
          <a:lstStyle/>
          <a:p>
            <a:pPr algn="ctr">
              <a:lnSpc>
                <a:spcPts val="5191"/>
              </a:lnSpc>
              <a:spcBef>
                <a:spcPct val="0"/>
              </a:spcBef>
            </a:pPr>
            <a:r>
              <a:rPr lang="en-US" sz="4399">
                <a:solidFill>
                  <a:srgbClr val="FFFFFF"/>
                </a:solidFill>
                <a:latin typeface="Arial MT Pro"/>
                <a:ea typeface="Arial MT Pro"/>
                <a:cs typeface="Arial MT Pro"/>
                <a:sym typeface="Arial MT Pro"/>
              </a:rPr>
              <a:t>“Anybody can become </a:t>
            </a:r>
            <a:r>
              <a:rPr lang="en-US" sz="4399">
                <a:solidFill>
                  <a:srgbClr val="FFFFFF"/>
                </a:solidFill>
                <a:latin typeface="Arial MT Pro"/>
                <a:ea typeface="Arial MT Pro"/>
                <a:cs typeface="Arial MT Pro"/>
                <a:sym typeface="Arial MT Pro"/>
              </a:rPr>
              <a:t>angry — that is easy, but to be angry with the right person and to the right degree and at the right time and for the right purpose, and in the right way — that is not within everybody's power and is not easy.”</a:t>
            </a:r>
          </a:p>
          <a:p>
            <a:pPr algn="ctr">
              <a:lnSpc>
                <a:spcPts val="5191"/>
              </a:lnSpc>
              <a:spcBef>
                <a:spcPct val="0"/>
              </a:spcBef>
            </a:pPr>
          </a:p>
          <a:p>
            <a:pPr algn="r">
              <a:lnSpc>
                <a:spcPts val="5191"/>
              </a:lnSpc>
            </a:pPr>
            <a:r>
              <a:rPr lang="en-US" sz="4399">
                <a:solidFill>
                  <a:srgbClr val="FFFFFF"/>
                </a:solidFill>
                <a:latin typeface="Arial MT Pro"/>
                <a:ea typeface="Arial MT Pro"/>
                <a:cs typeface="Arial MT Pro"/>
                <a:sym typeface="Arial MT Pro"/>
              </a:rPr>
              <a:t>  - </a:t>
            </a:r>
            <a:r>
              <a:rPr lang="en-US" sz="4399">
                <a:solidFill>
                  <a:srgbClr val="FFFFFF"/>
                </a:solidFill>
                <a:latin typeface="Arial MT Pro"/>
                <a:ea typeface="Arial MT Pro"/>
                <a:cs typeface="Arial MT Pro"/>
                <a:sym typeface="Arial MT Pro"/>
              </a:rPr>
              <a:t>A</a:t>
            </a:r>
            <a:r>
              <a:rPr lang="en-US" sz="4399" i="true">
                <a:solidFill>
                  <a:srgbClr val="FFFFFF"/>
                </a:solidFill>
                <a:latin typeface="Arial MT Pro Italics"/>
                <a:ea typeface="Arial MT Pro Italics"/>
                <a:cs typeface="Arial MT Pro Italics"/>
                <a:sym typeface="Arial MT Pro Italics"/>
              </a:rPr>
              <a:t>ristotle     </a:t>
            </a:r>
          </a:p>
          <a:p>
            <a:pPr algn="r">
              <a:lnSpc>
                <a:spcPts val="5191"/>
              </a:lnSpc>
              <a:spcBef>
                <a:spcPct val="0"/>
              </a:spcBef>
            </a:pPr>
          </a:p>
        </p:txBody>
      </p:sp>
      <p:sp>
        <p:nvSpPr>
          <p:cNvPr name="TextBox 6" id="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7" id="7"/>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Tree>
  </p:cSld>
  <p:clrMapOvr>
    <a:masterClrMapping/>
  </p:clrMapOvr>
  <p:transition spd="fast">
    <p:circle/>
  </p:transition>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1208618" y="749043"/>
            <a:ext cx="14695123" cy="1523366"/>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The Many Reasons We Give for Losing Control...</a:t>
            </a:r>
          </a:p>
          <a:p>
            <a:pPr algn="l">
              <a:lnSpc>
                <a:spcPts val="5809"/>
              </a:lnSpc>
            </a:pPr>
          </a:p>
        </p:txBody>
      </p:sp>
      <p:sp>
        <p:nvSpPr>
          <p:cNvPr name="TextBox 6" id="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7" id="7"/>
          <p:cNvSpPr txBox="true"/>
          <p:nvPr/>
        </p:nvSpPr>
        <p:spPr>
          <a:xfrm rot="0">
            <a:off x="1208618" y="1496438"/>
            <a:ext cx="17230961" cy="8972184"/>
          </a:xfrm>
          <a:prstGeom prst="rect">
            <a:avLst/>
          </a:prstGeom>
        </p:spPr>
        <p:txBody>
          <a:bodyPr anchor="t" rtlCol="false" tIns="0" lIns="0" bIns="0" rIns="0">
            <a:spAutoFit/>
          </a:bodyPr>
          <a:lstStyle/>
          <a:p>
            <a:pPr algn="l">
              <a:lnSpc>
                <a:spcPts val="3937"/>
              </a:lnSpc>
            </a:pPr>
            <a:r>
              <a:rPr lang="en-US" sz="3028">
                <a:solidFill>
                  <a:srgbClr val="FFFFFF"/>
                </a:solidFill>
                <a:latin typeface="Arial MT Pro"/>
                <a:ea typeface="Arial MT Pro"/>
                <a:cs typeface="Arial MT Pro"/>
                <a:sym typeface="Arial MT Pro"/>
              </a:rPr>
              <a:t>Th</a:t>
            </a:r>
            <a:r>
              <a:rPr lang="en-US" sz="3028">
                <a:solidFill>
                  <a:srgbClr val="FFFFFF"/>
                </a:solidFill>
                <a:latin typeface="Arial MT Pro"/>
                <a:ea typeface="Arial MT Pro"/>
                <a:cs typeface="Arial MT Pro"/>
                <a:sym typeface="Arial MT Pro"/>
              </a:rPr>
              <a:t>ere are numerous reasons why people lose control...</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The staff member looks like someone the client hates or fears</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The client is being held against their will and wants to leave.</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The client does not want to leave or be discharged from the facility.</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The client is experiencing psychosis, hallucinations, or delusions.</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Demand for compliance.</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Making unreasonable demands of clients.</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Sarcasm during interactions between staff and clients.</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Rude and hostile treatment of clients.</a:t>
            </a:r>
          </a:p>
          <a:p>
            <a:pPr algn="l">
              <a:lnSpc>
                <a:spcPts val="3937"/>
              </a:lnSpc>
            </a:pPr>
          </a:p>
        </p:txBody>
      </p:sp>
    </p:spTree>
  </p:cSld>
  <p:clrMapOvr>
    <a:masterClrMapping/>
  </p:clrMapOvr>
  <p:transition spd="fast">
    <p:circle/>
  </p:transition>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75712" r="0" b="-75712"/>
            </a:stretch>
          </a:blipFill>
        </p:spPr>
      </p:sp>
      <p:grpSp>
        <p:nvGrpSpPr>
          <p:cNvPr name="Group 3" id="3"/>
          <p:cNvGrpSpPr/>
          <p:nvPr/>
        </p:nvGrpSpPr>
        <p:grpSpPr>
          <a:xfrm rot="0">
            <a:off x="-96836" y="-518761"/>
            <a:ext cx="4754847" cy="10805761"/>
            <a:chOff x="0" y="0"/>
            <a:chExt cx="3093720" cy="7030720"/>
          </a:xfrm>
        </p:grpSpPr>
        <p:sp>
          <p:nvSpPr>
            <p:cNvPr name="Freeform 4" id="4"/>
            <p:cNvSpPr/>
            <p:nvPr/>
          </p:nvSpPr>
          <p:spPr>
            <a:xfrm flipH="false" flipV="false" rot="0">
              <a:off x="0" y="0"/>
              <a:ext cx="3093720" cy="7030720"/>
            </a:xfrm>
            <a:custGeom>
              <a:avLst/>
              <a:gdLst/>
              <a:ahLst/>
              <a:cxnLst/>
              <a:rect r="r" b="b" t="t" l="l"/>
              <a:pathLst>
                <a:path h="7030720" w="3093720">
                  <a:moveTo>
                    <a:pt x="0" y="0"/>
                  </a:moveTo>
                  <a:lnTo>
                    <a:pt x="2293620" y="0"/>
                  </a:lnTo>
                  <a:cubicBezTo>
                    <a:pt x="2735580" y="0"/>
                    <a:pt x="3093720" y="358140"/>
                    <a:pt x="3093720" y="800100"/>
                  </a:cubicBezTo>
                  <a:lnTo>
                    <a:pt x="3093720" y="7030720"/>
                  </a:lnTo>
                  <a:lnTo>
                    <a:pt x="0" y="7030720"/>
                  </a:lnTo>
                  <a:lnTo>
                    <a:pt x="0" y="0"/>
                  </a:lnTo>
                  <a:close/>
                </a:path>
              </a:pathLst>
            </a:custGeom>
            <a:blipFill>
              <a:blip r:embed="rId3"/>
              <a:stretch>
                <a:fillRect l="-101524" t="0" r="-145597" b="-1956"/>
              </a:stretch>
            </a:blipFill>
          </p:spPr>
        </p:sp>
      </p:grpSp>
      <p:sp>
        <p:nvSpPr>
          <p:cNvPr name="Freeform 5" id="5"/>
          <p:cNvSpPr/>
          <p:nvPr/>
        </p:nvSpPr>
        <p:spPr>
          <a:xfrm flipH="false" flipV="false" rot="0">
            <a:off x="6894464" y="0"/>
            <a:ext cx="12098558" cy="10470294"/>
          </a:xfrm>
          <a:custGeom>
            <a:avLst/>
            <a:gdLst/>
            <a:ahLst/>
            <a:cxnLst/>
            <a:rect r="r" b="b" t="t" l="l"/>
            <a:pathLst>
              <a:path h="10470294" w="12098558">
                <a:moveTo>
                  <a:pt x="0" y="0"/>
                </a:moveTo>
                <a:lnTo>
                  <a:pt x="12098558" y="0"/>
                </a:lnTo>
                <a:lnTo>
                  <a:pt x="12098558" y="10470294"/>
                </a:lnTo>
                <a:lnTo>
                  <a:pt x="0" y="10470294"/>
                </a:lnTo>
                <a:lnTo>
                  <a:pt x="0" y="0"/>
                </a:lnTo>
                <a:close/>
              </a:path>
            </a:pathLst>
          </a:custGeom>
          <a:blipFill>
            <a:blip r:embed="rId4">
              <a:alphaModFix amt="31999"/>
            </a:blip>
            <a:stretch>
              <a:fillRect l="0" t="0" r="0" b="0"/>
            </a:stretch>
          </a:blipFill>
        </p:spPr>
      </p:sp>
      <p:sp>
        <p:nvSpPr>
          <p:cNvPr name="Freeform 6" id="6"/>
          <p:cNvSpPr/>
          <p:nvPr/>
        </p:nvSpPr>
        <p:spPr>
          <a:xfrm flipH="false" flipV="false" rot="-9088373">
            <a:off x="9844221" y="1919779"/>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5">
              <a:alphaModFix amt="65999"/>
            </a:blip>
            <a:stretch>
              <a:fillRect l="0" t="0" r="0" b="0"/>
            </a:stretch>
          </a:blipFill>
        </p:spPr>
      </p:sp>
      <p:sp>
        <p:nvSpPr>
          <p:cNvPr name="TextBox 7" id="7"/>
          <p:cNvSpPr txBox="true"/>
          <p:nvPr/>
        </p:nvSpPr>
        <p:spPr>
          <a:xfrm rot="0">
            <a:off x="5691436" y="3652995"/>
            <a:ext cx="10438809" cy="5132070"/>
          </a:xfrm>
          <a:prstGeom prst="rect">
            <a:avLst/>
          </a:prstGeom>
        </p:spPr>
        <p:txBody>
          <a:bodyPr anchor="t" rtlCol="false" tIns="0" lIns="0" bIns="0" rIns="0">
            <a:spAutoFit/>
          </a:bodyPr>
          <a:lstStyle/>
          <a:p>
            <a:pPr algn="l">
              <a:lnSpc>
                <a:spcPts val="8250"/>
              </a:lnSpc>
            </a:pPr>
            <a:r>
              <a:rPr lang="en-US" sz="3300" spc="-132">
                <a:solidFill>
                  <a:srgbClr val="D8D8D8"/>
                </a:solidFill>
                <a:latin typeface="Poppins"/>
                <a:ea typeface="Poppins"/>
                <a:cs typeface="Poppins"/>
                <a:sym typeface="Poppins"/>
              </a:rPr>
              <a:t>Understanding &amp; Assessing Risk</a:t>
            </a:r>
          </a:p>
          <a:p>
            <a:pPr algn="l">
              <a:lnSpc>
                <a:spcPts val="8250"/>
              </a:lnSpc>
            </a:pPr>
            <a:r>
              <a:rPr lang="en-US" sz="3300" spc="-132">
                <a:solidFill>
                  <a:srgbClr val="D8D8D8"/>
                </a:solidFill>
                <a:latin typeface="Poppins"/>
                <a:ea typeface="Poppins"/>
                <a:cs typeface="Poppins"/>
                <a:sym typeface="Poppins"/>
              </a:rPr>
              <a:t>Perception of Threat</a:t>
            </a:r>
          </a:p>
          <a:p>
            <a:pPr algn="l">
              <a:lnSpc>
                <a:spcPts val="8250"/>
              </a:lnSpc>
            </a:pPr>
            <a:r>
              <a:rPr lang="en-US" sz="3300" spc="-132">
                <a:solidFill>
                  <a:srgbClr val="D8D8D8"/>
                </a:solidFill>
                <a:latin typeface="Poppins"/>
                <a:ea typeface="Poppins"/>
                <a:cs typeface="Poppins"/>
                <a:sym typeface="Poppins"/>
              </a:rPr>
              <a:t>Defining &amp; Working with Stress</a:t>
            </a:r>
          </a:p>
          <a:p>
            <a:pPr algn="l">
              <a:lnSpc>
                <a:spcPts val="8250"/>
              </a:lnSpc>
            </a:pPr>
            <a:r>
              <a:rPr lang="en-US" sz="3300" spc="-132">
                <a:solidFill>
                  <a:srgbClr val="D8D8D8"/>
                </a:solidFill>
                <a:latin typeface="Poppins"/>
                <a:ea typeface="Poppins"/>
                <a:cs typeface="Poppins"/>
                <a:sym typeface="Poppins"/>
              </a:rPr>
              <a:t>The 10 MAB Response Principles</a:t>
            </a:r>
          </a:p>
          <a:p>
            <a:pPr algn="l">
              <a:lnSpc>
                <a:spcPts val="8250"/>
              </a:lnSpc>
            </a:pPr>
          </a:p>
        </p:txBody>
      </p:sp>
      <p:sp>
        <p:nvSpPr>
          <p:cNvPr name="TextBox 8" id="8"/>
          <p:cNvSpPr txBox="true"/>
          <p:nvPr/>
        </p:nvSpPr>
        <p:spPr>
          <a:xfrm rot="0">
            <a:off x="4929676" y="3569828"/>
            <a:ext cx="635923" cy="5132070"/>
          </a:xfrm>
          <a:prstGeom prst="rect">
            <a:avLst/>
          </a:prstGeom>
        </p:spPr>
        <p:txBody>
          <a:bodyPr anchor="t" rtlCol="false" tIns="0" lIns="0" bIns="0" rIns="0">
            <a:spAutoFit/>
          </a:bodyPr>
          <a:lstStyle/>
          <a:p>
            <a:pPr algn="l">
              <a:lnSpc>
                <a:spcPts val="8250"/>
              </a:lnSpc>
            </a:pPr>
            <a:r>
              <a:rPr lang="en-US" sz="3300" spc="-132">
                <a:solidFill>
                  <a:srgbClr val="FDFF0E"/>
                </a:solidFill>
                <a:latin typeface="Poppins"/>
                <a:ea typeface="Poppins"/>
                <a:cs typeface="Poppins"/>
                <a:sym typeface="Poppins"/>
              </a:rPr>
              <a:t>6. 7.</a:t>
            </a:r>
          </a:p>
          <a:p>
            <a:pPr algn="l">
              <a:lnSpc>
                <a:spcPts val="8250"/>
              </a:lnSpc>
            </a:pPr>
            <a:r>
              <a:rPr lang="en-US" sz="3300" spc="-132">
                <a:solidFill>
                  <a:srgbClr val="FDFF0E"/>
                </a:solidFill>
                <a:latin typeface="Poppins"/>
                <a:ea typeface="Poppins"/>
                <a:cs typeface="Poppins"/>
                <a:sym typeface="Poppins"/>
              </a:rPr>
              <a:t>8.</a:t>
            </a:r>
          </a:p>
          <a:p>
            <a:pPr algn="l">
              <a:lnSpc>
                <a:spcPts val="8250"/>
              </a:lnSpc>
            </a:pPr>
            <a:r>
              <a:rPr lang="en-US" sz="3300" spc="-132">
                <a:solidFill>
                  <a:srgbClr val="FDFF0E"/>
                </a:solidFill>
                <a:latin typeface="Poppins"/>
                <a:ea typeface="Poppins"/>
                <a:cs typeface="Poppins"/>
                <a:sym typeface="Poppins"/>
              </a:rPr>
              <a:t>9.</a:t>
            </a:r>
          </a:p>
          <a:p>
            <a:pPr algn="l">
              <a:lnSpc>
                <a:spcPts val="8250"/>
              </a:lnSpc>
            </a:pPr>
          </a:p>
        </p:txBody>
      </p:sp>
      <p:sp>
        <p:nvSpPr>
          <p:cNvPr name="AutoShape 9" id="9"/>
          <p:cNvSpPr/>
          <p:nvPr/>
        </p:nvSpPr>
        <p:spPr>
          <a:xfrm flipV="true">
            <a:off x="4851693" y="6915130"/>
            <a:ext cx="10308634" cy="0"/>
          </a:xfrm>
          <a:prstGeom prst="line">
            <a:avLst/>
          </a:prstGeom>
          <a:ln cap="flat" w="19050">
            <a:solidFill>
              <a:srgbClr val="37B594"/>
            </a:solidFill>
            <a:prstDash val="solid"/>
            <a:headEnd type="none" len="sm" w="sm"/>
            <a:tailEnd type="none" len="sm" w="sm"/>
          </a:ln>
        </p:spPr>
      </p:sp>
      <p:sp>
        <p:nvSpPr>
          <p:cNvPr name="Freeform 10" id="10"/>
          <p:cNvSpPr/>
          <p:nvPr/>
        </p:nvSpPr>
        <p:spPr>
          <a:xfrm flipH="false" flipV="false" rot="0">
            <a:off x="16746793" y="9083930"/>
            <a:ext cx="446388" cy="348740"/>
          </a:xfrm>
          <a:custGeom>
            <a:avLst/>
            <a:gdLst/>
            <a:ahLst/>
            <a:cxnLst/>
            <a:rect r="r" b="b" t="t" l="l"/>
            <a:pathLst>
              <a:path h="348740" w="446388">
                <a:moveTo>
                  <a:pt x="0" y="0"/>
                </a:moveTo>
                <a:lnTo>
                  <a:pt x="446388" y="0"/>
                </a:lnTo>
                <a:lnTo>
                  <a:pt x="446388" y="348740"/>
                </a:lnTo>
                <a:lnTo>
                  <a:pt x="0" y="3487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9525" y="209550"/>
            <a:ext cx="2411675" cy="2087104"/>
          </a:xfrm>
          <a:custGeom>
            <a:avLst/>
            <a:gdLst/>
            <a:ahLst/>
            <a:cxnLst/>
            <a:rect r="r" b="b" t="t" l="l"/>
            <a:pathLst>
              <a:path h="2087104" w="2411675">
                <a:moveTo>
                  <a:pt x="0" y="0"/>
                </a:moveTo>
                <a:lnTo>
                  <a:pt x="2411675" y="0"/>
                </a:lnTo>
                <a:lnTo>
                  <a:pt x="2411675" y="2087104"/>
                </a:lnTo>
                <a:lnTo>
                  <a:pt x="0" y="2087104"/>
                </a:lnTo>
                <a:lnTo>
                  <a:pt x="0" y="0"/>
                </a:lnTo>
                <a:close/>
              </a:path>
            </a:pathLst>
          </a:custGeom>
          <a:blipFill>
            <a:blip r:embed="rId4"/>
            <a:stretch>
              <a:fillRect l="0" t="0" r="0" b="0"/>
            </a:stretch>
          </a:blipFill>
        </p:spPr>
      </p:sp>
      <p:sp>
        <p:nvSpPr>
          <p:cNvPr name="TextBox 12" id="12"/>
          <p:cNvSpPr txBox="true"/>
          <p:nvPr/>
        </p:nvSpPr>
        <p:spPr>
          <a:xfrm rot="0">
            <a:off x="4851693" y="1525879"/>
            <a:ext cx="12118294" cy="1547802"/>
          </a:xfrm>
          <a:prstGeom prst="rect">
            <a:avLst/>
          </a:prstGeom>
        </p:spPr>
        <p:txBody>
          <a:bodyPr anchor="t" rtlCol="false" tIns="0" lIns="0" bIns="0" rIns="0">
            <a:spAutoFit/>
          </a:bodyPr>
          <a:lstStyle/>
          <a:p>
            <a:pPr algn="l">
              <a:lnSpc>
                <a:spcPts val="9584"/>
              </a:lnSpc>
            </a:pPr>
            <a:r>
              <a:rPr lang="en-US" sz="9584" spc="-383">
                <a:solidFill>
                  <a:srgbClr val="FDFF0E"/>
                </a:solidFill>
                <a:latin typeface="Agrandir"/>
                <a:ea typeface="Agrandir"/>
                <a:cs typeface="Agrandir"/>
                <a:sym typeface="Agrandir"/>
              </a:rPr>
              <a:t>Lessons continued...</a:t>
            </a:r>
          </a:p>
        </p:txBody>
      </p:sp>
      <p:sp>
        <p:nvSpPr>
          <p:cNvPr name="AutoShape 13" id="13"/>
          <p:cNvSpPr/>
          <p:nvPr/>
        </p:nvSpPr>
        <p:spPr>
          <a:xfrm flipV="true">
            <a:off x="4851693" y="4817444"/>
            <a:ext cx="10308634" cy="0"/>
          </a:xfrm>
          <a:prstGeom prst="line">
            <a:avLst/>
          </a:prstGeom>
          <a:ln cap="flat" w="19050">
            <a:solidFill>
              <a:srgbClr val="37B594"/>
            </a:solidFill>
            <a:prstDash val="solid"/>
            <a:headEnd type="none" len="sm" w="sm"/>
            <a:tailEnd type="none" len="sm" w="sm"/>
          </a:ln>
        </p:spPr>
      </p:sp>
      <p:sp>
        <p:nvSpPr>
          <p:cNvPr name="AutoShape 14" id="14"/>
          <p:cNvSpPr/>
          <p:nvPr/>
        </p:nvSpPr>
        <p:spPr>
          <a:xfrm flipV="true">
            <a:off x="4851693" y="5866287"/>
            <a:ext cx="10308634" cy="0"/>
          </a:xfrm>
          <a:prstGeom prst="line">
            <a:avLst/>
          </a:prstGeom>
          <a:ln cap="flat" w="19050">
            <a:solidFill>
              <a:srgbClr val="37B594"/>
            </a:solidFill>
            <a:prstDash val="solid"/>
            <a:headEnd type="none" len="sm" w="sm"/>
            <a:tailEnd type="none" len="sm" w="sm"/>
          </a:ln>
        </p:spPr>
      </p:sp>
      <p:sp>
        <p:nvSpPr>
          <p:cNvPr name="AutoShape 15" id="15"/>
          <p:cNvSpPr/>
          <p:nvPr/>
        </p:nvSpPr>
        <p:spPr>
          <a:xfrm flipV="true">
            <a:off x="4851693" y="7962931"/>
            <a:ext cx="10308634" cy="0"/>
          </a:xfrm>
          <a:prstGeom prst="line">
            <a:avLst/>
          </a:prstGeom>
          <a:ln cap="flat" w="19050">
            <a:solidFill>
              <a:srgbClr val="37B594"/>
            </a:solidFill>
            <a:prstDash val="solid"/>
            <a:headEnd type="none" len="sm" w="sm"/>
            <a:tailEnd type="none" len="sm" w="sm"/>
          </a:ln>
        </p:spPr>
      </p:sp>
      <p:sp>
        <p:nvSpPr>
          <p:cNvPr name="TextBox 16" id="1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transition spd="fast">
    <p:push dir="l"/>
  </p:transition>
</p:sld>
</file>

<file path=ppt/slides/slide4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1208618" y="749043"/>
            <a:ext cx="14695123" cy="1523366"/>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There are so many sparks that lead to rage...</a:t>
            </a:r>
          </a:p>
          <a:p>
            <a:pPr algn="l">
              <a:lnSpc>
                <a:spcPts val="5809"/>
              </a:lnSpc>
            </a:pPr>
          </a:p>
        </p:txBody>
      </p:sp>
      <p:sp>
        <p:nvSpPr>
          <p:cNvPr name="TextBox 6" id="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7" id="7"/>
          <p:cNvSpPr txBox="true"/>
          <p:nvPr/>
        </p:nvSpPr>
        <p:spPr>
          <a:xfrm rot="0">
            <a:off x="1208618" y="1496438"/>
            <a:ext cx="17230961" cy="7486284"/>
          </a:xfrm>
          <a:prstGeom prst="rect">
            <a:avLst/>
          </a:prstGeom>
        </p:spPr>
        <p:txBody>
          <a:bodyPr anchor="t" rtlCol="false" tIns="0" lIns="0" bIns="0" rIns="0">
            <a:spAutoFit/>
          </a:bodyPr>
          <a:lstStyle/>
          <a:p>
            <a:pPr algn="l">
              <a:lnSpc>
                <a:spcPts val="3937"/>
              </a:lnSpc>
            </a:pPr>
            <a:r>
              <a:rPr lang="en-US" sz="3028">
                <a:solidFill>
                  <a:srgbClr val="FFFFFF"/>
                </a:solidFill>
                <a:latin typeface="Arial MT Pro"/>
                <a:ea typeface="Arial MT Pro"/>
                <a:cs typeface="Arial MT Pro"/>
                <a:sym typeface="Arial MT Pro"/>
              </a:rPr>
              <a:t>Th</a:t>
            </a:r>
            <a:r>
              <a:rPr lang="en-US" sz="3028">
                <a:solidFill>
                  <a:srgbClr val="FFFFFF"/>
                </a:solidFill>
                <a:latin typeface="Arial MT Pro"/>
                <a:ea typeface="Arial MT Pro"/>
                <a:cs typeface="Arial MT Pro"/>
                <a:sym typeface="Arial MT Pro"/>
              </a:rPr>
              <a:t>e list of reasons people lose control can be vast and unique. What concerns some does not concern all. There are even more examples like...</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Rude and hostile treatment of clients.</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Failure to provide confidentiality.</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Touching or getting too close to clients who have physical issues</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Individual or group punishments, especially in public.</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Giv</a:t>
            </a:r>
            <a:r>
              <a:rPr lang="en-US" sz="3028">
                <a:solidFill>
                  <a:srgbClr val="FFFFFF"/>
                </a:solidFill>
                <a:latin typeface="Arial MT Pro"/>
                <a:ea typeface="Arial MT Pro"/>
                <a:cs typeface="Arial MT Pro"/>
                <a:sym typeface="Arial MT Pro"/>
              </a:rPr>
              <a:t>ing double messages, Inconsistencies, and violations of the established routines.</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Favoritism.</a:t>
            </a:r>
          </a:p>
          <a:p>
            <a:pPr algn="l">
              <a:lnSpc>
                <a:spcPts val="3937"/>
              </a:lnSpc>
            </a:pPr>
          </a:p>
        </p:txBody>
      </p:sp>
    </p:spTree>
  </p:cSld>
  <p:clrMapOvr>
    <a:masterClrMapping/>
  </p:clrMapOvr>
  <p:transition spd="fast">
    <p:circle/>
  </p:transition>
</p:sld>
</file>

<file path=ppt/slides/slide4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1208618" y="749043"/>
            <a:ext cx="14695123"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The list continues...</a:t>
            </a:r>
          </a:p>
        </p:txBody>
      </p:sp>
      <p:sp>
        <p:nvSpPr>
          <p:cNvPr name="TextBox 6" id="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7" id="7"/>
          <p:cNvSpPr txBox="true"/>
          <p:nvPr/>
        </p:nvSpPr>
        <p:spPr>
          <a:xfrm rot="0">
            <a:off x="1208618" y="1129726"/>
            <a:ext cx="15556549" cy="8476884"/>
          </a:xfrm>
          <a:prstGeom prst="rect">
            <a:avLst/>
          </a:prstGeom>
        </p:spPr>
        <p:txBody>
          <a:bodyPr anchor="t" rtlCol="false" tIns="0" lIns="0" bIns="0" rIns="0">
            <a:spAutoFit/>
          </a:bodyPr>
          <a:lstStyle/>
          <a:p>
            <a:pPr algn="l">
              <a:lnSpc>
                <a:spcPts val="3937"/>
              </a:lnSpc>
            </a:pPr>
          </a:p>
          <a:p>
            <a:pPr algn="l">
              <a:lnSpc>
                <a:spcPts val="3937"/>
              </a:lnSpc>
            </a:pPr>
            <a:r>
              <a:rPr lang="en-US" sz="3028">
                <a:solidFill>
                  <a:srgbClr val="FFFFFF"/>
                </a:solidFill>
                <a:latin typeface="Arial MT Pro"/>
                <a:ea typeface="Arial MT Pro"/>
                <a:cs typeface="Arial MT Pro"/>
                <a:sym typeface="Arial MT Pro"/>
              </a:rPr>
              <a:t>How do we help redirect or distract from conflict when there are so many reasons a person can be upset?</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B</a:t>
            </a:r>
            <a:r>
              <a:rPr lang="en-US" sz="3028">
                <a:solidFill>
                  <a:srgbClr val="FFFFFF"/>
                </a:solidFill>
                <a:latin typeface="Arial MT Pro"/>
                <a:ea typeface="Arial MT Pro"/>
                <a:cs typeface="Arial MT Pro"/>
                <a:sym typeface="Arial MT Pro"/>
              </a:rPr>
              <a:t>eing too punitive or parental with clients.</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Arguing with a client.</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Interrupting while a client speaks.</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Failing to be attentive to the client while they are speaking.</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Poorly timed confrontations.</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The lack of respect or rejection of the client.</a:t>
            </a:r>
          </a:p>
          <a:p>
            <a:pPr algn="l">
              <a:lnSpc>
                <a:spcPts val="3937"/>
              </a:lnSpc>
            </a:pPr>
          </a:p>
          <a:p>
            <a:pPr algn="l">
              <a:lnSpc>
                <a:spcPts val="3937"/>
              </a:lnSpc>
            </a:pPr>
          </a:p>
        </p:txBody>
      </p:sp>
    </p:spTree>
  </p:cSld>
  <p:clrMapOvr>
    <a:masterClrMapping/>
  </p:clrMapOvr>
  <p:transition spd="fast">
    <p:circle/>
  </p:transition>
</p:sld>
</file>

<file path=ppt/slides/slide4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1208618" y="749043"/>
            <a:ext cx="14695123" cy="1523366"/>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It can seem like a list with no end....</a:t>
            </a:r>
          </a:p>
          <a:p>
            <a:pPr algn="l">
              <a:lnSpc>
                <a:spcPts val="5809"/>
              </a:lnSpc>
            </a:pPr>
          </a:p>
        </p:txBody>
      </p:sp>
      <p:sp>
        <p:nvSpPr>
          <p:cNvPr name="TextBox 6" id="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7" id="7"/>
          <p:cNvSpPr txBox="true"/>
          <p:nvPr/>
        </p:nvSpPr>
        <p:spPr>
          <a:xfrm rot="0">
            <a:off x="1208618" y="1640607"/>
            <a:ext cx="15556549" cy="5505084"/>
          </a:xfrm>
          <a:prstGeom prst="rect">
            <a:avLst/>
          </a:prstGeom>
        </p:spPr>
        <p:txBody>
          <a:bodyPr anchor="t" rtlCol="false" tIns="0" lIns="0" bIns="0" rIns="0">
            <a:spAutoFit/>
          </a:bodyPr>
          <a:lstStyle/>
          <a:p>
            <a:pPr algn="l">
              <a:lnSpc>
                <a:spcPts val="3937"/>
              </a:lnSpc>
            </a:pPr>
            <a:r>
              <a:rPr lang="en-US" sz="3028">
                <a:solidFill>
                  <a:srgbClr val="FFFFFF"/>
                </a:solidFill>
                <a:latin typeface="Arial MT Pro"/>
                <a:ea typeface="Arial MT Pro"/>
                <a:cs typeface="Arial MT Pro"/>
                <a:sym typeface="Arial MT Pro"/>
              </a:rPr>
              <a:t>T</a:t>
            </a:r>
            <a:r>
              <a:rPr lang="en-US" sz="3028">
                <a:solidFill>
                  <a:srgbClr val="FFFFFF"/>
                </a:solidFill>
                <a:latin typeface="Arial MT Pro"/>
                <a:ea typeface="Arial MT Pro"/>
                <a:cs typeface="Arial MT Pro"/>
                <a:sym typeface="Arial MT Pro"/>
              </a:rPr>
              <a:t>he reality of knowing why people lose control can be tricky. Because each person is unique, and the variables they ar</a:t>
            </a:r>
            <a:r>
              <a:rPr lang="en-US" sz="3028">
                <a:solidFill>
                  <a:srgbClr val="FFFFFF"/>
                </a:solidFill>
                <a:latin typeface="Arial MT Pro"/>
                <a:ea typeface="Arial MT Pro"/>
                <a:cs typeface="Arial MT Pro"/>
                <a:sym typeface="Arial MT Pro"/>
              </a:rPr>
              <a:t>e coping with are unique, as such, we risk never seeing the end of the list of </a:t>
            </a:r>
            <a:r>
              <a:rPr lang="en-US" sz="3028">
                <a:solidFill>
                  <a:srgbClr val="FFFFFF"/>
                </a:solidFill>
                <a:latin typeface="Arial MT Pro"/>
                <a:ea typeface="Arial MT Pro"/>
                <a:cs typeface="Arial MT Pro"/>
                <a:sym typeface="Arial MT Pro"/>
              </a:rPr>
              <a:t>reasons why someone loses control. </a:t>
            </a:r>
          </a:p>
          <a:p>
            <a:pPr algn="l">
              <a:lnSpc>
                <a:spcPts val="3937"/>
              </a:lnSpc>
            </a:pPr>
          </a:p>
          <a:p>
            <a:pPr algn="l">
              <a:lnSpc>
                <a:spcPts val="3937"/>
              </a:lnSpc>
            </a:pPr>
            <a:r>
              <a:rPr lang="en-US" sz="3028">
                <a:solidFill>
                  <a:srgbClr val="FFFFFF"/>
                </a:solidFill>
                <a:latin typeface="Arial MT Pro"/>
                <a:ea typeface="Arial MT Pro"/>
                <a:cs typeface="Arial MT Pro"/>
                <a:sym typeface="Arial MT Pro"/>
              </a:rPr>
              <a:t>Patients don’t always come into care environments with detailed histories, and we often meet them for the very first time. We sometimes find ourselves supporting someone in crisis, despite knowing nothing about them. </a:t>
            </a:r>
          </a:p>
          <a:p>
            <a:pPr algn="l">
              <a:lnSpc>
                <a:spcPts val="3937"/>
              </a:lnSpc>
            </a:pPr>
          </a:p>
          <a:p>
            <a:pPr algn="l">
              <a:lnSpc>
                <a:spcPts val="3937"/>
              </a:lnSpc>
            </a:pPr>
            <a:r>
              <a:rPr lang="en-US" sz="3028">
                <a:solidFill>
                  <a:srgbClr val="FFFFFF"/>
                </a:solidFill>
                <a:latin typeface="Arial MT Pro"/>
                <a:ea typeface="Arial MT Pro"/>
                <a:cs typeface="Arial MT Pro"/>
                <a:sym typeface="Arial MT Pro"/>
              </a:rPr>
              <a:t>When this happens, we must adjust our response to read the information presented in real-time and plan action that best supports the crisis.</a:t>
            </a:r>
          </a:p>
          <a:p>
            <a:pPr algn="l">
              <a:lnSpc>
                <a:spcPts val="3937"/>
              </a:lnSpc>
            </a:pPr>
          </a:p>
        </p:txBody>
      </p:sp>
    </p:spTree>
  </p:cSld>
  <p:clrMapOvr>
    <a:masterClrMapping/>
  </p:clrMapOvr>
  <p:transition spd="fast">
    <p:circle/>
  </p:transition>
</p:sld>
</file>

<file path=ppt/slides/slide4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2801454"/>
            <a:ext cx="18387706" cy="6593020"/>
            <a:chOff x="0" y="0"/>
            <a:chExt cx="3783479" cy="1356588"/>
          </a:xfrm>
        </p:grpSpPr>
        <p:sp>
          <p:nvSpPr>
            <p:cNvPr name="Freeform 3" id="3"/>
            <p:cNvSpPr/>
            <p:nvPr/>
          </p:nvSpPr>
          <p:spPr>
            <a:xfrm flipH="false" flipV="false" rot="0">
              <a:off x="0" y="0"/>
              <a:ext cx="3783478" cy="1356588"/>
            </a:xfrm>
            <a:custGeom>
              <a:avLst/>
              <a:gdLst/>
              <a:ahLst/>
              <a:cxnLst/>
              <a:rect r="r" b="b" t="t" l="l"/>
              <a:pathLst>
                <a:path h="1356588" w="3783478">
                  <a:moveTo>
                    <a:pt x="0" y="0"/>
                  </a:moveTo>
                  <a:lnTo>
                    <a:pt x="3783478" y="0"/>
                  </a:lnTo>
                  <a:lnTo>
                    <a:pt x="3783478" y="1356588"/>
                  </a:lnTo>
                  <a:lnTo>
                    <a:pt x="0" y="1356588"/>
                  </a:lnTo>
                  <a:close/>
                </a:path>
              </a:pathLst>
            </a:custGeom>
            <a:solidFill>
              <a:srgbClr val="0E06E5"/>
            </a:solidFill>
          </p:spPr>
        </p:sp>
        <p:sp>
          <p:nvSpPr>
            <p:cNvPr name="TextBox 4" id="4"/>
            <p:cNvSpPr txBox="true"/>
            <p:nvPr/>
          </p:nvSpPr>
          <p:spPr>
            <a:xfrm>
              <a:off x="0" y="-57150"/>
              <a:ext cx="3783479" cy="1413738"/>
            </a:xfrm>
            <a:prstGeom prst="rect">
              <a:avLst/>
            </a:prstGeom>
          </p:spPr>
          <p:txBody>
            <a:bodyPr anchor="ctr" rtlCol="false" tIns="50800" lIns="50800" bIns="50800" rIns="50800"/>
            <a:lstStyle/>
            <a:p>
              <a:pPr algn="ctr">
                <a:lnSpc>
                  <a:spcPts val="2380"/>
                </a:lnSpc>
              </a:pPr>
            </a:p>
          </p:txBody>
        </p:sp>
      </p:grpSp>
      <p:sp>
        <p:nvSpPr>
          <p:cNvPr name="Freeform 5" id="5"/>
          <p:cNvSpPr/>
          <p:nvPr/>
        </p:nvSpPr>
        <p:spPr>
          <a:xfrm flipH="false" flipV="false" rot="1794495">
            <a:off x="-6317311" y="-4026464"/>
            <a:ext cx="10589272" cy="11265182"/>
          </a:xfrm>
          <a:custGeom>
            <a:avLst/>
            <a:gdLst/>
            <a:ahLst/>
            <a:cxnLst/>
            <a:rect r="r" b="b" t="t" l="l"/>
            <a:pathLst>
              <a:path h="11265182" w="10589272">
                <a:moveTo>
                  <a:pt x="0" y="0"/>
                </a:moveTo>
                <a:lnTo>
                  <a:pt x="10589272" y="0"/>
                </a:lnTo>
                <a:lnTo>
                  <a:pt x="10589272" y="11265182"/>
                </a:lnTo>
                <a:lnTo>
                  <a:pt x="0" y="11265182"/>
                </a:lnTo>
                <a:lnTo>
                  <a:pt x="0" y="0"/>
                </a:lnTo>
                <a:close/>
              </a:path>
            </a:pathLst>
          </a:custGeom>
          <a:blipFill>
            <a:blip r:embed="rId2">
              <a:alphaModFix amt="55000"/>
            </a:blip>
            <a:stretch>
              <a:fillRect l="0" t="0" r="0" b="0"/>
            </a:stretch>
          </a:blipFill>
        </p:spPr>
      </p:sp>
      <p:sp>
        <p:nvSpPr>
          <p:cNvPr name="Freeform 6" id="6"/>
          <p:cNvSpPr/>
          <p:nvPr/>
        </p:nvSpPr>
        <p:spPr>
          <a:xfrm flipH="false" flipV="false" rot="-9088373">
            <a:off x="13019635" y="722772"/>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7" id="7"/>
          <p:cNvSpPr/>
          <p:nvPr/>
        </p:nvSpPr>
        <p:spPr>
          <a:xfrm flipH="false" flipV="false" rot="0">
            <a:off x="621310" y="774690"/>
            <a:ext cx="1617520" cy="1399829"/>
          </a:xfrm>
          <a:custGeom>
            <a:avLst/>
            <a:gdLst/>
            <a:ahLst/>
            <a:cxnLst/>
            <a:rect r="r" b="b" t="t" l="l"/>
            <a:pathLst>
              <a:path h="1399829" w="1617520">
                <a:moveTo>
                  <a:pt x="0" y="0"/>
                </a:moveTo>
                <a:lnTo>
                  <a:pt x="1617520" y="0"/>
                </a:lnTo>
                <a:lnTo>
                  <a:pt x="1617520" y="1399829"/>
                </a:lnTo>
                <a:lnTo>
                  <a:pt x="0" y="1399829"/>
                </a:lnTo>
                <a:lnTo>
                  <a:pt x="0" y="0"/>
                </a:lnTo>
                <a:close/>
              </a:path>
            </a:pathLst>
          </a:custGeom>
          <a:blipFill>
            <a:blip r:embed="rId3"/>
            <a:stretch>
              <a:fillRect l="0" t="0" r="0" b="0"/>
            </a:stretch>
          </a:blipFill>
        </p:spPr>
      </p:sp>
      <p:sp>
        <p:nvSpPr>
          <p:cNvPr name="Freeform 8" id="8"/>
          <p:cNvSpPr/>
          <p:nvPr/>
        </p:nvSpPr>
        <p:spPr>
          <a:xfrm flipH="false" flipV="false" rot="0">
            <a:off x="10915031" y="3093711"/>
            <a:ext cx="7058899" cy="6034858"/>
          </a:xfrm>
          <a:custGeom>
            <a:avLst/>
            <a:gdLst/>
            <a:ahLst/>
            <a:cxnLst/>
            <a:rect r="r" b="b" t="t" l="l"/>
            <a:pathLst>
              <a:path h="6034858" w="7058899">
                <a:moveTo>
                  <a:pt x="0" y="0"/>
                </a:moveTo>
                <a:lnTo>
                  <a:pt x="7058899" y="0"/>
                </a:lnTo>
                <a:lnTo>
                  <a:pt x="7058899" y="6034859"/>
                </a:lnTo>
                <a:lnTo>
                  <a:pt x="0" y="6034859"/>
                </a:lnTo>
                <a:lnTo>
                  <a:pt x="0" y="0"/>
                </a:lnTo>
                <a:close/>
              </a:path>
            </a:pathLst>
          </a:custGeom>
          <a:blipFill>
            <a:blip r:embed="rId4"/>
            <a:stretch>
              <a:fillRect l="-14159" t="0" r="-14159" b="0"/>
            </a:stretch>
          </a:blipFill>
        </p:spPr>
      </p:sp>
      <p:grpSp>
        <p:nvGrpSpPr>
          <p:cNvPr name="Group 9" id="9"/>
          <p:cNvGrpSpPr/>
          <p:nvPr/>
        </p:nvGrpSpPr>
        <p:grpSpPr>
          <a:xfrm rot="-10800000">
            <a:off x="250388" y="3093711"/>
            <a:ext cx="10384741" cy="2842644"/>
            <a:chOff x="0" y="0"/>
            <a:chExt cx="2051307" cy="561510"/>
          </a:xfrm>
        </p:grpSpPr>
        <p:sp>
          <p:nvSpPr>
            <p:cNvPr name="Freeform 10" id="10"/>
            <p:cNvSpPr/>
            <p:nvPr/>
          </p:nvSpPr>
          <p:spPr>
            <a:xfrm flipH="false" flipV="false" rot="0">
              <a:off x="0" y="0"/>
              <a:ext cx="2051307" cy="561510"/>
            </a:xfrm>
            <a:custGeom>
              <a:avLst/>
              <a:gdLst/>
              <a:ahLst/>
              <a:cxnLst/>
              <a:rect r="r" b="b" t="t" l="l"/>
              <a:pathLst>
                <a:path h="561510" w="2051307">
                  <a:moveTo>
                    <a:pt x="13978" y="0"/>
                  </a:moveTo>
                  <a:lnTo>
                    <a:pt x="1805838" y="0"/>
                  </a:lnTo>
                  <a:cubicBezTo>
                    <a:pt x="1956376" y="0"/>
                    <a:pt x="2051307" y="125698"/>
                    <a:pt x="2051307" y="280755"/>
                  </a:cubicBezTo>
                  <a:cubicBezTo>
                    <a:pt x="2051307" y="435812"/>
                    <a:pt x="1956376" y="561510"/>
                    <a:pt x="1805838" y="561510"/>
                  </a:cubicBezTo>
                  <a:lnTo>
                    <a:pt x="13978" y="561510"/>
                  </a:lnTo>
                  <a:cubicBezTo>
                    <a:pt x="6258" y="561510"/>
                    <a:pt x="0" y="555252"/>
                    <a:pt x="0" y="547532"/>
                  </a:cubicBezTo>
                  <a:lnTo>
                    <a:pt x="0" y="13978"/>
                  </a:lnTo>
                  <a:cubicBezTo>
                    <a:pt x="0" y="6258"/>
                    <a:pt x="6258" y="0"/>
                    <a:pt x="13978" y="0"/>
                  </a:cubicBezTo>
                  <a:close/>
                </a:path>
              </a:pathLst>
            </a:custGeom>
            <a:solidFill>
              <a:srgbClr val="5ED5E3"/>
            </a:solidFill>
          </p:spPr>
        </p:sp>
        <p:sp>
          <p:nvSpPr>
            <p:cNvPr name="TextBox 11" id="11"/>
            <p:cNvSpPr txBox="true"/>
            <p:nvPr/>
          </p:nvSpPr>
          <p:spPr>
            <a:xfrm>
              <a:off x="25400" y="-57150"/>
              <a:ext cx="1822707" cy="618660"/>
            </a:xfrm>
            <a:prstGeom prst="rect">
              <a:avLst/>
            </a:prstGeom>
          </p:spPr>
          <p:txBody>
            <a:bodyPr anchor="ctr" rtlCol="false" tIns="50800" lIns="50800" bIns="50800" rIns="50800"/>
            <a:lstStyle/>
            <a:p>
              <a:pPr algn="ctr">
                <a:lnSpc>
                  <a:spcPts val="2380"/>
                </a:lnSpc>
              </a:pPr>
            </a:p>
          </p:txBody>
        </p:sp>
      </p:grpSp>
      <p:grpSp>
        <p:nvGrpSpPr>
          <p:cNvPr name="Group 12" id="12"/>
          <p:cNvGrpSpPr/>
          <p:nvPr/>
        </p:nvGrpSpPr>
        <p:grpSpPr>
          <a:xfrm rot="-10800000">
            <a:off x="250388" y="6285925"/>
            <a:ext cx="10351779" cy="2842644"/>
            <a:chOff x="0" y="0"/>
            <a:chExt cx="2044796" cy="561510"/>
          </a:xfrm>
        </p:grpSpPr>
        <p:sp>
          <p:nvSpPr>
            <p:cNvPr name="Freeform 13" id="13"/>
            <p:cNvSpPr/>
            <p:nvPr/>
          </p:nvSpPr>
          <p:spPr>
            <a:xfrm flipH="false" flipV="false" rot="0">
              <a:off x="0" y="0"/>
              <a:ext cx="2044796" cy="561510"/>
            </a:xfrm>
            <a:custGeom>
              <a:avLst/>
              <a:gdLst/>
              <a:ahLst/>
              <a:cxnLst/>
              <a:rect r="r" b="b" t="t" l="l"/>
              <a:pathLst>
                <a:path h="561510" w="2044796">
                  <a:moveTo>
                    <a:pt x="14023" y="0"/>
                  </a:moveTo>
                  <a:lnTo>
                    <a:pt x="1799478" y="0"/>
                  </a:lnTo>
                  <a:cubicBezTo>
                    <a:pt x="1949865" y="0"/>
                    <a:pt x="2044796" y="125698"/>
                    <a:pt x="2044796" y="280755"/>
                  </a:cubicBezTo>
                  <a:cubicBezTo>
                    <a:pt x="2044796" y="435812"/>
                    <a:pt x="1949865" y="561510"/>
                    <a:pt x="1799478" y="561510"/>
                  </a:cubicBezTo>
                  <a:lnTo>
                    <a:pt x="14023" y="561510"/>
                  </a:lnTo>
                  <a:cubicBezTo>
                    <a:pt x="6278" y="561510"/>
                    <a:pt x="0" y="555232"/>
                    <a:pt x="0" y="547487"/>
                  </a:cubicBezTo>
                  <a:lnTo>
                    <a:pt x="0" y="14023"/>
                  </a:lnTo>
                  <a:cubicBezTo>
                    <a:pt x="0" y="6278"/>
                    <a:pt x="6278" y="0"/>
                    <a:pt x="14023" y="0"/>
                  </a:cubicBezTo>
                  <a:close/>
                </a:path>
              </a:pathLst>
            </a:custGeom>
            <a:solidFill>
              <a:srgbClr val="5ED5E3"/>
            </a:solidFill>
          </p:spPr>
        </p:sp>
        <p:sp>
          <p:nvSpPr>
            <p:cNvPr name="TextBox 14" id="14"/>
            <p:cNvSpPr txBox="true"/>
            <p:nvPr/>
          </p:nvSpPr>
          <p:spPr>
            <a:xfrm>
              <a:off x="25400" y="-57150"/>
              <a:ext cx="1816196" cy="618660"/>
            </a:xfrm>
            <a:prstGeom prst="rect">
              <a:avLst/>
            </a:prstGeom>
          </p:spPr>
          <p:txBody>
            <a:bodyPr anchor="ctr" rtlCol="false" tIns="50800" lIns="50800" bIns="50800" rIns="50800"/>
            <a:lstStyle/>
            <a:p>
              <a:pPr algn="ctr">
                <a:lnSpc>
                  <a:spcPts val="2380"/>
                </a:lnSpc>
              </a:pPr>
            </a:p>
          </p:txBody>
        </p:sp>
      </p:grpSp>
      <p:sp>
        <p:nvSpPr>
          <p:cNvPr name="Freeform 15" id="15"/>
          <p:cNvSpPr/>
          <p:nvPr/>
        </p:nvSpPr>
        <p:spPr>
          <a:xfrm flipH="false" flipV="false" rot="0">
            <a:off x="621310" y="3516121"/>
            <a:ext cx="1997825" cy="1997825"/>
          </a:xfrm>
          <a:custGeom>
            <a:avLst/>
            <a:gdLst/>
            <a:ahLst/>
            <a:cxnLst/>
            <a:rect r="r" b="b" t="t" l="l"/>
            <a:pathLst>
              <a:path h="1997825" w="1997825">
                <a:moveTo>
                  <a:pt x="0" y="0"/>
                </a:moveTo>
                <a:lnTo>
                  <a:pt x="1997826" y="0"/>
                </a:lnTo>
                <a:lnTo>
                  <a:pt x="1997826" y="1997825"/>
                </a:lnTo>
                <a:lnTo>
                  <a:pt x="0" y="19978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621310" y="6708335"/>
            <a:ext cx="1997825" cy="1997825"/>
          </a:xfrm>
          <a:custGeom>
            <a:avLst/>
            <a:gdLst/>
            <a:ahLst/>
            <a:cxnLst/>
            <a:rect r="r" b="b" t="t" l="l"/>
            <a:pathLst>
              <a:path h="1997825" w="1997825">
                <a:moveTo>
                  <a:pt x="0" y="0"/>
                </a:moveTo>
                <a:lnTo>
                  <a:pt x="1997826" y="0"/>
                </a:lnTo>
                <a:lnTo>
                  <a:pt x="1997826" y="1997825"/>
                </a:lnTo>
                <a:lnTo>
                  <a:pt x="0" y="19978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7" id="17"/>
          <p:cNvSpPr txBox="true"/>
          <p:nvPr/>
        </p:nvSpPr>
        <p:spPr>
          <a:xfrm rot="0">
            <a:off x="2387865" y="1101606"/>
            <a:ext cx="16494529" cy="1888998"/>
          </a:xfrm>
          <a:prstGeom prst="rect">
            <a:avLst/>
          </a:prstGeom>
        </p:spPr>
        <p:txBody>
          <a:bodyPr anchor="t" rtlCol="false" tIns="0" lIns="0" bIns="0" rIns="0">
            <a:spAutoFit/>
          </a:bodyPr>
          <a:lstStyle/>
          <a:p>
            <a:pPr algn="l">
              <a:lnSpc>
                <a:spcPts val="4730"/>
              </a:lnSpc>
            </a:pPr>
            <a:r>
              <a:rPr lang="en-US" sz="4149" b="true">
                <a:solidFill>
                  <a:srgbClr val="FDFF0E"/>
                </a:solidFill>
                <a:latin typeface="Arial MT Pro Bold"/>
                <a:ea typeface="Arial MT Pro Bold"/>
                <a:cs typeface="Arial MT Pro Bold"/>
                <a:sym typeface="Arial MT Pro Bold"/>
              </a:rPr>
              <a:t>What if we could break it down into 2 fundamental reasons people lose control?</a:t>
            </a:r>
          </a:p>
          <a:p>
            <a:pPr algn="l">
              <a:lnSpc>
                <a:spcPts val="4730"/>
              </a:lnSpc>
            </a:pPr>
          </a:p>
        </p:txBody>
      </p:sp>
      <p:sp>
        <p:nvSpPr>
          <p:cNvPr name="TextBox 18" id="18"/>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19" id="19"/>
          <p:cNvSpPr txBox="true"/>
          <p:nvPr/>
        </p:nvSpPr>
        <p:spPr>
          <a:xfrm rot="0">
            <a:off x="2811490" y="3282151"/>
            <a:ext cx="6140155" cy="605790"/>
          </a:xfrm>
          <a:prstGeom prst="rect">
            <a:avLst/>
          </a:prstGeom>
        </p:spPr>
        <p:txBody>
          <a:bodyPr anchor="t" rtlCol="false" tIns="0" lIns="0" bIns="0" rIns="0">
            <a:spAutoFit/>
          </a:bodyPr>
          <a:lstStyle/>
          <a:p>
            <a:pPr algn="l">
              <a:lnSpc>
                <a:spcPts val="4409"/>
              </a:lnSpc>
            </a:pPr>
            <a:r>
              <a:rPr lang="en-US" sz="3150" b="true">
                <a:solidFill>
                  <a:srgbClr val="000000"/>
                </a:solidFill>
                <a:latin typeface="Arial MT Pro Bold"/>
                <a:ea typeface="Arial MT Pro Bold"/>
                <a:cs typeface="Arial MT Pro Bold"/>
                <a:sym typeface="Arial MT Pro Bold"/>
              </a:rPr>
              <a:t>Communication...</a:t>
            </a:r>
          </a:p>
        </p:txBody>
      </p:sp>
      <p:sp>
        <p:nvSpPr>
          <p:cNvPr name="TextBox 20" id="20"/>
          <p:cNvSpPr txBox="true"/>
          <p:nvPr/>
        </p:nvSpPr>
        <p:spPr>
          <a:xfrm rot="0">
            <a:off x="2931999" y="6433929"/>
            <a:ext cx="6140155" cy="605790"/>
          </a:xfrm>
          <a:prstGeom prst="rect">
            <a:avLst/>
          </a:prstGeom>
        </p:spPr>
        <p:txBody>
          <a:bodyPr anchor="t" rtlCol="false" tIns="0" lIns="0" bIns="0" rIns="0">
            <a:spAutoFit/>
          </a:bodyPr>
          <a:lstStyle/>
          <a:p>
            <a:pPr algn="l">
              <a:lnSpc>
                <a:spcPts val="4409"/>
              </a:lnSpc>
            </a:pPr>
            <a:r>
              <a:rPr lang="en-US" sz="3150" b="true">
                <a:solidFill>
                  <a:srgbClr val="000000"/>
                </a:solidFill>
                <a:latin typeface="Arial MT Pro Bold"/>
                <a:ea typeface="Arial MT Pro Bold"/>
                <a:cs typeface="Arial MT Pro Bold"/>
                <a:sym typeface="Arial MT Pro Bold"/>
              </a:rPr>
              <a:t>Symptom of their illness...</a:t>
            </a:r>
          </a:p>
        </p:txBody>
      </p:sp>
      <p:sp>
        <p:nvSpPr>
          <p:cNvPr name="TextBox 21" id="21"/>
          <p:cNvSpPr txBox="true"/>
          <p:nvPr/>
        </p:nvSpPr>
        <p:spPr>
          <a:xfrm rot="0">
            <a:off x="2811490" y="3885172"/>
            <a:ext cx="7670168" cy="1628774"/>
          </a:xfrm>
          <a:prstGeom prst="rect">
            <a:avLst/>
          </a:prstGeom>
        </p:spPr>
        <p:txBody>
          <a:bodyPr anchor="t" rtlCol="false" tIns="0" lIns="0" bIns="0" rIns="0">
            <a:spAutoFit/>
          </a:bodyPr>
          <a:lstStyle/>
          <a:p>
            <a:pPr algn="l">
              <a:lnSpc>
                <a:spcPts val="3150"/>
              </a:lnSpc>
            </a:pPr>
            <a:r>
              <a:rPr lang="en-US" sz="2250">
                <a:solidFill>
                  <a:srgbClr val="000000"/>
                </a:solidFill>
                <a:latin typeface="Arial MT Pro"/>
                <a:ea typeface="Arial MT Pro"/>
                <a:cs typeface="Arial MT Pro"/>
                <a:sym typeface="Arial MT Pro"/>
              </a:rPr>
              <a:t>They cannot communicate effectively or develop the coping skills necessary for the communication process. Alternatively, they have learned poorly and behave in the only way they know to get attention or achieve their desires.</a:t>
            </a:r>
          </a:p>
        </p:txBody>
      </p:sp>
      <p:sp>
        <p:nvSpPr>
          <p:cNvPr name="TextBox 22" id="22"/>
          <p:cNvSpPr txBox="true"/>
          <p:nvPr/>
        </p:nvSpPr>
        <p:spPr>
          <a:xfrm rot="0">
            <a:off x="2931999" y="7077386"/>
            <a:ext cx="7670168" cy="1628774"/>
          </a:xfrm>
          <a:prstGeom prst="rect">
            <a:avLst/>
          </a:prstGeom>
        </p:spPr>
        <p:txBody>
          <a:bodyPr anchor="t" rtlCol="false" tIns="0" lIns="0" bIns="0" rIns="0">
            <a:spAutoFit/>
          </a:bodyPr>
          <a:lstStyle/>
          <a:p>
            <a:pPr algn="l">
              <a:lnSpc>
                <a:spcPts val="3150"/>
              </a:lnSpc>
            </a:pPr>
            <a:r>
              <a:rPr lang="en-US" sz="2250">
                <a:solidFill>
                  <a:srgbClr val="000000"/>
                </a:solidFill>
                <a:latin typeface="Arial MT Pro"/>
                <a:ea typeface="Arial MT Pro"/>
                <a:cs typeface="Arial MT Pro"/>
                <a:sym typeface="Arial MT Pro"/>
              </a:rPr>
              <a:t>Drunk, on drugs, psychotic, low functioning, autistic, reaction to medications, dementia...something having to do with illness that would cause them to become aggressive or strike out because of it.</a:t>
            </a:r>
          </a:p>
        </p:txBody>
      </p:sp>
    </p:spTree>
  </p:cSld>
  <p:clrMapOvr>
    <a:masterClrMapping/>
  </p:clrMapOvr>
  <p:transition spd="fast">
    <p:circle/>
  </p:transition>
</p:sld>
</file>

<file path=ppt/slides/slide4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Freeform 5" id="5"/>
          <p:cNvSpPr/>
          <p:nvPr/>
        </p:nvSpPr>
        <p:spPr>
          <a:xfrm flipH="false" flipV="false" rot="0">
            <a:off x="764771" y="2349244"/>
            <a:ext cx="5079263" cy="5807000"/>
          </a:xfrm>
          <a:custGeom>
            <a:avLst/>
            <a:gdLst/>
            <a:ahLst/>
            <a:cxnLst/>
            <a:rect r="r" b="b" t="t" l="l"/>
            <a:pathLst>
              <a:path h="5807000" w="5079263">
                <a:moveTo>
                  <a:pt x="0" y="0"/>
                </a:moveTo>
                <a:lnTo>
                  <a:pt x="5079263" y="0"/>
                </a:lnTo>
                <a:lnTo>
                  <a:pt x="5079263" y="5807000"/>
                </a:lnTo>
                <a:lnTo>
                  <a:pt x="0" y="5807000"/>
                </a:lnTo>
                <a:lnTo>
                  <a:pt x="0" y="0"/>
                </a:lnTo>
                <a:close/>
              </a:path>
            </a:pathLst>
          </a:custGeom>
          <a:blipFill>
            <a:blip r:embed="rId4"/>
            <a:stretch>
              <a:fillRect l="-71335" t="0" r="0" b="0"/>
            </a:stretch>
          </a:blipFill>
        </p:spPr>
      </p:sp>
      <p:sp>
        <p:nvSpPr>
          <p:cNvPr name="TextBox 6" id="6"/>
          <p:cNvSpPr txBox="true"/>
          <p:nvPr/>
        </p:nvSpPr>
        <p:spPr>
          <a:xfrm rot="0">
            <a:off x="764771" y="1165261"/>
            <a:ext cx="14695123"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We are Always Communicating...</a:t>
            </a: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8" id="8"/>
          <p:cNvSpPr txBox="true"/>
          <p:nvPr/>
        </p:nvSpPr>
        <p:spPr>
          <a:xfrm rot="0">
            <a:off x="6195169" y="1772016"/>
            <a:ext cx="11458613" cy="7486284"/>
          </a:xfrm>
          <a:prstGeom prst="rect">
            <a:avLst/>
          </a:prstGeom>
        </p:spPr>
        <p:txBody>
          <a:bodyPr anchor="t" rtlCol="false" tIns="0" lIns="0" bIns="0" rIns="0">
            <a:spAutoFit/>
          </a:bodyPr>
          <a:lstStyle/>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Communication is often at the root of the conflict and the end result of success.</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Communication is irreversible.</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Communication is as much nonverbal as verbal.</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Communication is a step-by-step process.</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Effective Communication must be thought through.</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The most common obstacle to the success of any work is the need for more communication.</a:t>
            </a:r>
          </a:p>
          <a:p>
            <a:pPr algn="l">
              <a:lnSpc>
                <a:spcPts val="3937"/>
              </a:lnSpc>
            </a:pPr>
          </a:p>
        </p:txBody>
      </p:sp>
    </p:spTree>
  </p:cSld>
  <p:clrMapOvr>
    <a:masterClrMapping/>
  </p:clrMapOvr>
  <p:transition spd="fast">
    <p:circle/>
  </p:transition>
</p:sld>
</file>

<file path=ppt/slides/slide4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9088373">
            <a:off x="12807736" y="-7125800"/>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3" id="3"/>
          <p:cNvSpPr/>
          <p:nvPr/>
        </p:nvSpPr>
        <p:spPr>
          <a:xfrm flipH="false" flipV="false" rot="-9088373">
            <a:off x="-1032001" y="-33975"/>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3">
              <a:alphaModFix amt="65999"/>
            </a:blip>
            <a:stretch>
              <a:fillRect l="0" t="0" r="0" b="0"/>
            </a:stretch>
          </a:blipFill>
        </p:spPr>
      </p:sp>
      <p:pic>
        <p:nvPicPr>
          <p:cNvPr name="Picture 4" id="4"/>
          <p:cNvPicPr>
            <a:picLocks noChangeAspect="true"/>
          </p:cNvPicPr>
          <p:nvPr/>
        </p:nvPicPr>
        <p:blipFill>
          <a:blip r:embed="rId4"/>
          <a:stretch>
            <a:fillRect/>
          </a:stretch>
        </p:blipFill>
        <p:spPr>
          <a:xfrm rot="0">
            <a:off x="1200170" y="9180544"/>
            <a:ext cx="933068" cy="933068"/>
          </a:xfrm>
          <a:prstGeom prst="rect">
            <a:avLst/>
          </a:prstGeom>
        </p:spPr>
      </p:pic>
      <p:grpSp>
        <p:nvGrpSpPr>
          <p:cNvPr name="Group 5" id="5"/>
          <p:cNvGrpSpPr/>
          <p:nvPr/>
        </p:nvGrpSpPr>
        <p:grpSpPr>
          <a:xfrm rot="0">
            <a:off x="373113" y="8939845"/>
            <a:ext cx="2299056" cy="1096012"/>
            <a:chOff x="0" y="0"/>
            <a:chExt cx="3065408" cy="1461350"/>
          </a:xfrm>
        </p:grpSpPr>
        <p:sp>
          <p:nvSpPr>
            <p:cNvPr name="Freeform 6" id="6"/>
            <p:cNvSpPr/>
            <p:nvPr/>
          </p:nvSpPr>
          <p:spPr>
            <a:xfrm flipH="false" flipV="false" rot="0">
              <a:off x="0" y="428039"/>
              <a:ext cx="2246327" cy="1033311"/>
            </a:xfrm>
            <a:custGeom>
              <a:avLst/>
              <a:gdLst/>
              <a:ahLst/>
              <a:cxnLst/>
              <a:rect r="r" b="b" t="t" l="l"/>
              <a:pathLst>
                <a:path h="1033311" w="2246327">
                  <a:moveTo>
                    <a:pt x="0" y="0"/>
                  </a:moveTo>
                  <a:lnTo>
                    <a:pt x="2246327" y="0"/>
                  </a:lnTo>
                  <a:lnTo>
                    <a:pt x="2246327" y="1033311"/>
                  </a:lnTo>
                  <a:lnTo>
                    <a:pt x="0" y="103331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0" y="-38100"/>
              <a:ext cx="3065408" cy="301984"/>
            </a:xfrm>
            <a:prstGeom prst="rect">
              <a:avLst/>
            </a:prstGeom>
          </p:spPr>
          <p:txBody>
            <a:bodyPr anchor="t" rtlCol="false" tIns="0" lIns="0" bIns="0" rIns="0">
              <a:spAutoFit/>
            </a:bodyPr>
            <a:lstStyle/>
            <a:p>
              <a:pPr algn="l">
                <a:lnSpc>
                  <a:spcPts val="1821"/>
                </a:lnSpc>
              </a:pPr>
              <a:r>
                <a:rPr lang="en-US" sz="1300" i="true" spc="222">
                  <a:solidFill>
                    <a:srgbClr val="F6F6F6"/>
                  </a:solidFill>
                  <a:latin typeface="Poppins Italics"/>
                  <a:ea typeface="Poppins Italics"/>
                  <a:cs typeface="Poppins Italics"/>
                  <a:sym typeface="Poppins Italics"/>
                </a:rPr>
                <a:t>Topic Handouts</a:t>
              </a:r>
            </a:p>
          </p:txBody>
        </p:sp>
      </p:grpSp>
      <p:pic>
        <p:nvPicPr>
          <p:cNvPr name="Picture 8" id="8"/>
          <p:cNvPicPr>
            <a:picLocks noChangeAspect="true"/>
          </p:cNvPicPr>
          <p:nvPr/>
        </p:nvPicPr>
        <p:blipFill>
          <a:blip r:embed="rId7"/>
          <a:srcRect l="0" t="0" r="0" b="0"/>
          <a:stretch>
            <a:fillRect/>
          </a:stretch>
        </p:blipFill>
        <p:spPr>
          <a:xfrm flipH="false" flipV="false" rot="0">
            <a:off x="16853809" y="9461239"/>
            <a:ext cx="278501" cy="278501"/>
          </a:xfrm>
          <a:prstGeom prst="rect">
            <a:avLst/>
          </a:prstGeom>
        </p:spPr>
      </p:pic>
      <p:pic>
        <p:nvPicPr>
          <p:cNvPr name="Picture 9" id="9"/>
          <p:cNvPicPr>
            <a:picLocks noChangeAspect="true"/>
          </p:cNvPicPr>
          <p:nvPr/>
        </p:nvPicPr>
        <p:blipFill>
          <a:blip r:embed="rId7"/>
          <a:srcRect l="0" t="0" r="0" b="0"/>
          <a:stretch>
            <a:fillRect/>
          </a:stretch>
        </p:blipFill>
        <p:spPr>
          <a:xfrm flipH="false" flipV="false" rot="0">
            <a:off x="16318190" y="9461239"/>
            <a:ext cx="278501" cy="278501"/>
          </a:xfrm>
          <a:prstGeom prst="rect">
            <a:avLst/>
          </a:prstGeom>
        </p:spPr>
      </p:pic>
      <p:pic>
        <p:nvPicPr>
          <p:cNvPr name="Picture 10" id="10"/>
          <p:cNvPicPr>
            <a:picLocks noChangeAspect="true"/>
          </p:cNvPicPr>
          <p:nvPr/>
        </p:nvPicPr>
        <p:blipFill>
          <a:blip r:embed="rId7"/>
          <a:srcRect l="0" t="0" r="0" b="0"/>
          <a:stretch>
            <a:fillRect/>
          </a:stretch>
        </p:blipFill>
        <p:spPr>
          <a:xfrm flipH="false" flipV="false" rot="0">
            <a:off x="17389485" y="9461239"/>
            <a:ext cx="278501" cy="278501"/>
          </a:xfrm>
          <a:prstGeom prst="rect">
            <a:avLst/>
          </a:prstGeom>
        </p:spPr>
      </p:pic>
      <p:sp>
        <p:nvSpPr>
          <p:cNvPr name="Freeform 11" id="11"/>
          <p:cNvSpPr/>
          <p:nvPr/>
        </p:nvSpPr>
        <p:spPr>
          <a:xfrm flipH="false" flipV="false" rot="0">
            <a:off x="2274820" y="0"/>
            <a:ext cx="13089259" cy="10287000"/>
          </a:xfrm>
          <a:custGeom>
            <a:avLst/>
            <a:gdLst/>
            <a:ahLst/>
            <a:cxnLst/>
            <a:rect r="r" b="b" t="t" l="l"/>
            <a:pathLst>
              <a:path h="10287000" w="13089259">
                <a:moveTo>
                  <a:pt x="0" y="0"/>
                </a:moveTo>
                <a:lnTo>
                  <a:pt x="13089260" y="0"/>
                </a:lnTo>
                <a:lnTo>
                  <a:pt x="13089260" y="10287000"/>
                </a:lnTo>
                <a:lnTo>
                  <a:pt x="0" y="10287000"/>
                </a:lnTo>
                <a:lnTo>
                  <a:pt x="0" y="0"/>
                </a:lnTo>
                <a:close/>
              </a:path>
            </a:pathLst>
          </a:custGeom>
          <a:blipFill>
            <a:blip r:embed="rId8"/>
            <a:stretch>
              <a:fillRect l="-1413" t="-1998" r="-2355" b="0"/>
            </a:stretch>
          </a:blipFill>
        </p:spPr>
      </p:sp>
      <p:sp>
        <p:nvSpPr>
          <p:cNvPr name="TextBox 12" id="12"/>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transition spd="fast">
    <p:circle/>
  </p:transition>
</p:sld>
</file>

<file path=ppt/slides/slide4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Freeform 5" id="5"/>
          <p:cNvSpPr/>
          <p:nvPr/>
        </p:nvSpPr>
        <p:spPr>
          <a:xfrm flipH="false" flipV="false" rot="0">
            <a:off x="764771" y="2411634"/>
            <a:ext cx="9123322" cy="6078413"/>
          </a:xfrm>
          <a:custGeom>
            <a:avLst/>
            <a:gdLst/>
            <a:ahLst/>
            <a:cxnLst/>
            <a:rect r="r" b="b" t="t" l="l"/>
            <a:pathLst>
              <a:path h="6078413" w="9123322">
                <a:moveTo>
                  <a:pt x="0" y="0"/>
                </a:moveTo>
                <a:lnTo>
                  <a:pt x="9123322" y="0"/>
                </a:lnTo>
                <a:lnTo>
                  <a:pt x="9123322" y="6078413"/>
                </a:lnTo>
                <a:lnTo>
                  <a:pt x="0" y="6078413"/>
                </a:lnTo>
                <a:lnTo>
                  <a:pt x="0" y="0"/>
                </a:lnTo>
                <a:close/>
              </a:path>
            </a:pathLst>
          </a:custGeom>
          <a:blipFill>
            <a:blip r:embed="rId4"/>
            <a:stretch>
              <a:fillRect l="0" t="0" r="0" b="0"/>
            </a:stretch>
          </a:blipFill>
        </p:spPr>
      </p:sp>
      <p:sp>
        <p:nvSpPr>
          <p:cNvPr name="TextBox 6" id="6"/>
          <p:cNvSpPr txBox="true"/>
          <p:nvPr/>
        </p:nvSpPr>
        <p:spPr>
          <a:xfrm rot="0">
            <a:off x="764771" y="1165261"/>
            <a:ext cx="14695123"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The MAB Crisis Intervention Scale ( The Assault Cycle)...</a:t>
            </a: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8" id="8"/>
          <p:cNvSpPr txBox="true"/>
          <p:nvPr/>
        </p:nvSpPr>
        <p:spPr>
          <a:xfrm rot="0">
            <a:off x="10484253" y="2344959"/>
            <a:ext cx="6775047" cy="4442728"/>
          </a:xfrm>
          <a:prstGeom prst="rect">
            <a:avLst/>
          </a:prstGeom>
        </p:spPr>
        <p:txBody>
          <a:bodyPr anchor="t" rtlCol="false" tIns="0" lIns="0" bIns="0" rIns="0">
            <a:spAutoFit/>
          </a:bodyPr>
          <a:lstStyle/>
          <a:p>
            <a:pPr algn="l">
              <a:lnSpc>
                <a:spcPts val="2507"/>
              </a:lnSpc>
            </a:pPr>
            <a:r>
              <a:rPr lang="en-US" sz="1928">
                <a:solidFill>
                  <a:srgbClr val="FFFFFF"/>
                </a:solidFill>
                <a:latin typeface="Arial MT Pro"/>
                <a:ea typeface="Arial MT Pro"/>
                <a:cs typeface="Arial MT Pro"/>
                <a:sym typeface="Arial MT Pro"/>
              </a:rPr>
              <a:t>In this l</a:t>
            </a:r>
            <a:r>
              <a:rPr lang="en-US" sz="1928">
                <a:solidFill>
                  <a:srgbClr val="FFFFFF"/>
                </a:solidFill>
                <a:latin typeface="Arial MT Pro"/>
                <a:ea typeface="Arial MT Pro"/>
                <a:cs typeface="Arial MT Pro"/>
                <a:sym typeface="Arial MT Pro"/>
              </a:rPr>
              <a:t>esson, we will seek an understanding of the assault cycle, a critical component of our Workplace Violence Prevention Program. This model helps us recognize and potentially de-escalate situations before they escalate.</a:t>
            </a:r>
          </a:p>
          <a:p>
            <a:pPr algn="l">
              <a:lnSpc>
                <a:spcPts val="2507"/>
              </a:lnSpc>
            </a:pPr>
          </a:p>
          <a:p>
            <a:pPr algn="l">
              <a:lnSpc>
                <a:spcPts val="2507"/>
              </a:lnSpc>
            </a:pPr>
            <a:r>
              <a:rPr lang="en-US" sz="1928">
                <a:solidFill>
                  <a:srgbClr val="FFFFFF"/>
                </a:solidFill>
                <a:latin typeface="Arial MT Pro"/>
                <a:ea typeface="Arial MT Pro"/>
                <a:cs typeface="Arial MT Pro"/>
                <a:sym typeface="Arial MT Pro"/>
              </a:rPr>
              <a:t>The assault cycle is rooted in the idea that everyone has a baseline behavior. By understanding this baseline, we can identify deviations that might signal the beginning of a potential crisis. </a:t>
            </a:r>
          </a:p>
          <a:p>
            <a:pPr algn="l">
              <a:lnSpc>
                <a:spcPts val="2507"/>
              </a:lnSpc>
            </a:pPr>
          </a:p>
          <a:p>
            <a:pPr algn="l">
              <a:lnSpc>
                <a:spcPts val="2507"/>
              </a:lnSpc>
            </a:pPr>
            <a:r>
              <a:rPr lang="en-US" sz="1928">
                <a:solidFill>
                  <a:srgbClr val="FFFFFF"/>
                </a:solidFill>
                <a:latin typeface="Arial MT Pro"/>
                <a:ea typeface="Arial MT Pro"/>
                <a:cs typeface="Arial MT Pro"/>
                <a:sym typeface="Arial MT Pro"/>
              </a:rPr>
              <a:t>We approach crisis situations through our experience and training, considering and evaluating the variables.</a:t>
            </a:r>
          </a:p>
          <a:p>
            <a:pPr algn="l">
              <a:lnSpc>
                <a:spcPts val="2507"/>
              </a:lnSpc>
            </a:pPr>
          </a:p>
          <a:p>
            <a:pPr algn="l">
              <a:lnSpc>
                <a:spcPts val="2507"/>
              </a:lnSpc>
            </a:pP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412486"/>
            <a:ext cx="16376447" cy="1523366"/>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Considering, Evaluating, and Addressing a Crisis Situation:</a:t>
            </a:r>
          </a:p>
          <a:p>
            <a:pPr algn="l">
              <a:lnSpc>
                <a:spcPts val="5809"/>
              </a:lnSpc>
            </a:pPr>
          </a:p>
        </p:txBody>
      </p:sp>
      <p:sp>
        <p:nvSpPr>
          <p:cNvPr name="TextBox 6" id="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7" id="7"/>
          <p:cNvSpPr txBox="true"/>
          <p:nvPr/>
        </p:nvSpPr>
        <p:spPr>
          <a:xfrm rot="0">
            <a:off x="11665076" y="1566374"/>
            <a:ext cx="5476142" cy="4128403"/>
          </a:xfrm>
          <a:prstGeom prst="rect">
            <a:avLst/>
          </a:prstGeom>
        </p:spPr>
        <p:txBody>
          <a:bodyPr anchor="t" rtlCol="false" tIns="0" lIns="0" bIns="0" rIns="0">
            <a:spAutoFit/>
          </a:bodyPr>
          <a:lstStyle/>
          <a:p>
            <a:pPr algn="l">
              <a:lnSpc>
                <a:spcPts val="2507"/>
              </a:lnSpc>
            </a:pPr>
            <a:r>
              <a:rPr lang="en-US" sz="1928">
                <a:solidFill>
                  <a:srgbClr val="FFFFFF"/>
                </a:solidFill>
                <a:latin typeface="Arial MT Pro"/>
                <a:ea typeface="Arial MT Pro"/>
                <a:cs typeface="Arial MT Pro"/>
                <a:sym typeface="Arial MT Pro"/>
              </a:rPr>
              <a:t>Cr</a:t>
            </a:r>
            <a:r>
              <a:rPr lang="en-US" sz="1928">
                <a:solidFill>
                  <a:srgbClr val="FFFFFF"/>
                </a:solidFill>
                <a:latin typeface="Arial MT Pro"/>
                <a:ea typeface="Arial MT Pro"/>
                <a:cs typeface="Arial MT Pro"/>
                <a:sym typeface="Arial MT Pro"/>
              </a:rPr>
              <a:t>isi</a:t>
            </a:r>
            <a:r>
              <a:rPr lang="en-US" sz="1928">
                <a:solidFill>
                  <a:srgbClr val="FFFFFF"/>
                </a:solidFill>
                <a:latin typeface="Arial MT Pro"/>
                <a:ea typeface="Arial MT Pro"/>
                <a:cs typeface="Arial MT Pro"/>
                <a:sym typeface="Arial MT Pro"/>
              </a:rPr>
              <a:t>s responders have to juggle numerous considerations when evaluating and addressing a situation. These considerations generally fall into two categories: Threat Considerations and Response Considerations.</a:t>
            </a:r>
          </a:p>
          <a:p>
            <a:pPr algn="l">
              <a:lnSpc>
                <a:spcPts val="2507"/>
              </a:lnSpc>
            </a:pPr>
          </a:p>
          <a:p>
            <a:pPr algn="l">
              <a:lnSpc>
                <a:spcPts val="2507"/>
              </a:lnSpc>
            </a:pPr>
            <a:r>
              <a:rPr lang="en-US" sz="1928">
                <a:solidFill>
                  <a:srgbClr val="FFFFFF"/>
                </a:solidFill>
                <a:latin typeface="Arial MT Pro"/>
                <a:ea typeface="Arial MT Pro"/>
                <a:cs typeface="Arial MT Pro"/>
                <a:sym typeface="Arial MT Pro"/>
              </a:rPr>
              <a:t>As we evaluate the crisis variables, we begin to define and identify the threat, which helps us determine how to respond. All of this is happening very rapidly as the responder seeks to calm and de-escalate the situation.</a:t>
            </a:r>
          </a:p>
          <a:p>
            <a:pPr algn="l">
              <a:lnSpc>
                <a:spcPts val="2507"/>
              </a:lnSpc>
            </a:pPr>
          </a:p>
          <a:p>
            <a:pPr algn="l">
              <a:lnSpc>
                <a:spcPts val="2507"/>
              </a:lnSpc>
            </a:pPr>
          </a:p>
        </p:txBody>
      </p:sp>
      <p:sp>
        <p:nvSpPr>
          <p:cNvPr name="Freeform 8" id="8"/>
          <p:cNvSpPr/>
          <p:nvPr/>
        </p:nvSpPr>
        <p:spPr>
          <a:xfrm flipH="false" flipV="false" rot="0">
            <a:off x="764771" y="1455925"/>
            <a:ext cx="10553933" cy="8200330"/>
          </a:xfrm>
          <a:custGeom>
            <a:avLst/>
            <a:gdLst/>
            <a:ahLst/>
            <a:cxnLst/>
            <a:rect r="r" b="b" t="t" l="l"/>
            <a:pathLst>
              <a:path h="8200330" w="10553933">
                <a:moveTo>
                  <a:pt x="0" y="0"/>
                </a:moveTo>
                <a:lnTo>
                  <a:pt x="10553933" y="0"/>
                </a:lnTo>
                <a:lnTo>
                  <a:pt x="10553933" y="8200330"/>
                </a:lnTo>
                <a:lnTo>
                  <a:pt x="0" y="8200330"/>
                </a:lnTo>
                <a:lnTo>
                  <a:pt x="0" y="0"/>
                </a:lnTo>
                <a:close/>
              </a:path>
            </a:pathLst>
          </a:custGeom>
          <a:blipFill>
            <a:blip r:embed="rId4"/>
            <a:stretch>
              <a:fillRect l="-56686" t="-13432" r="0" b="0"/>
            </a:stretch>
          </a:blipFill>
        </p:spPr>
      </p:sp>
    </p:spTree>
  </p:cSld>
  <p:clrMapOvr>
    <a:masterClrMapping/>
  </p:clrMapOvr>
  <p:transition spd="fast">
    <p:circle/>
  </p:transition>
</p:sld>
</file>

<file path=ppt/slides/slide4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412486"/>
            <a:ext cx="16376447" cy="1523366"/>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Defining Imminent Danger:</a:t>
            </a:r>
          </a:p>
          <a:p>
            <a:pPr algn="l">
              <a:lnSpc>
                <a:spcPts val="5809"/>
              </a:lnSpc>
            </a:pPr>
          </a:p>
        </p:txBody>
      </p:sp>
      <p:sp>
        <p:nvSpPr>
          <p:cNvPr name="TextBox 6" id="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7" id="7"/>
          <p:cNvSpPr txBox="true"/>
          <p:nvPr/>
        </p:nvSpPr>
        <p:spPr>
          <a:xfrm rot="0">
            <a:off x="1028700" y="8534210"/>
            <a:ext cx="15026050" cy="985153"/>
          </a:xfrm>
          <a:prstGeom prst="rect">
            <a:avLst/>
          </a:prstGeom>
        </p:spPr>
        <p:txBody>
          <a:bodyPr anchor="t" rtlCol="false" tIns="0" lIns="0" bIns="0" rIns="0">
            <a:spAutoFit/>
          </a:bodyPr>
          <a:lstStyle/>
          <a:p>
            <a:pPr algn="l">
              <a:lnSpc>
                <a:spcPts val="2507"/>
              </a:lnSpc>
            </a:pPr>
            <a:r>
              <a:rPr lang="en-US" sz="1928">
                <a:solidFill>
                  <a:srgbClr val="FFFFFF"/>
                </a:solidFill>
                <a:latin typeface="Arial MT Pro"/>
                <a:ea typeface="Arial MT Pro"/>
                <a:cs typeface="Arial MT Pro"/>
                <a:sym typeface="Arial MT Pro"/>
              </a:rPr>
              <a:t>There</a:t>
            </a:r>
            <a:r>
              <a:rPr lang="en-US" sz="1928">
                <a:solidFill>
                  <a:srgbClr val="FFFFFF"/>
                </a:solidFill>
                <a:latin typeface="Arial MT Pro"/>
                <a:ea typeface="Arial MT Pro"/>
                <a:cs typeface="Arial MT Pro"/>
                <a:sym typeface="Arial MT Pro"/>
              </a:rPr>
              <a:t> are many variables to consider when responding to crisis situations; no two events are alike. Below is a small list to consider when formulating a response plan. Take these into account and read the situation for any additional variables.</a:t>
            </a:r>
          </a:p>
          <a:p>
            <a:pPr algn="l">
              <a:lnSpc>
                <a:spcPts val="2507"/>
              </a:lnSpc>
            </a:pPr>
          </a:p>
        </p:txBody>
      </p:sp>
      <p:sp>
        <p:nvSpPr>
          <p:cNvPr name="Freeform 8" id="8"/>
          <p:cNvSpPr/>
          <p:nvPr/>
        </p:nvSpPr>
        <p:spPr>
          <a:xfrm flipH="false" flipV="false" rot="0">
            <a:off x="1076023" y="1417495"/>
            <a:ext cx="16462079" cy="6904484"/>
          </a:xfrm>
          <a:custGeom>
            <a:avLst/>
            <a:gdLst/>
            <a:ahLst/>
            <a:cxnLst/>
            <a:rect r="r" b="b" t="t" l="l"/>
            <a:pathLst>
              <a:path h="6904484" w="16462079">
                <a:moveTo>
                  <a:pt x="0" y="0"/>
                </a:moveTo>
                <a:lnTo>
                  <a:pt x="16462079" y="0"/>
                </a:lnTo>
                <a:lnTo>
                  <a:pt x="16462079" y="6904484"/>
                </a:lnTo>
                <a:lnTo>
                  <a:pt x="0" y="6904484"/>
                </a:lnTo>
                <a:lnTo>
                  <a:pt x="0" y="0"/>
                </a:lnTo>
                <a:close/>
              </a:path>
            </a:pathLst>
          </a:custGeom>
          <a:blipFill>
            <a:blip r:embed="rId4"/>
            <a:stretch>
              <a:fillRect l="0" t="-34114" r="0" b="0"/>
            </a:stretch>
          </a:blipFill>
        </p:spPr>
      </p:sp>
    </p:spTree>
  </p:cSld>
  <p:clrMapOvr>
    <a:masterClrMapping/>
  </p:clrMapOvr>
  <p:transition spd="fast">
    <p:circle/>
  </p:transition>
</p:sld>
</file>

<file path=ppt/slides/slide4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Freeform 5" id="5"/>
          <p:cNvSpPr/>
          <p:nvPr/>
        </p:nvSpPr>
        <p:spPr>
          <a:xfrm flipH="false" flipV="false" rot="0">
            <a:off x="764771" y="2241844"/>
            <a:ext cx="9234779" cy="6152671"/>
          </a:xfrm>
          <a:custGeom>
            <a:avLst/>
            <a:gdLst/>
            <a:ahLst/>
            <a:cxnLst/>
            <a:rect r="r" b="b" t="t" l="l"/>
            <a:pathLst>
              <a:path h="6152671" w="9234779">
                <a:moveTo>
                  <a:pt x="0" y="0"/>
                </a:moveTo>
                <a:lnTo>
                  <a:pt x="9234778" y="0"/>
                </a:lnTo>
                <a:lnTo>
                  <a:pt x="9234778" y="6152671"/>
                </a:lnTo>
                <a:lnTo>
                  <a:pt x="0" y="6152671"/>
                </a:lnTo>
                <a:lnTo>
                  <a:pt x="0" y="0"/>
                </a:lnTo>
                <a:close/>
              </a:path>
            </a:pathLst>
          </a:custGeom>
          <a:blipFill>
            <a:blip r:embed="rId4"/>
            <a:stretch>
              <a:fillRect l="0" t="0" r="0" b="0"/>
            </a:stretch>
          </a:blipFill>
        </p:spPr>
      </p:sp>
      <p:sp>
        <p:nvSpPr>
          <p:cNvPr name="TextBox 6" id="6"/>
          <p:cNvSpPr txBox="true"/>
          <p:nvPr/>
        </p:nvSpPr>
        <p:spPr>
          <a:xfrm rot="0">
            <a:off x="764771" y="1165261"/>
            <a:ext cx="14695123"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The MAB Crisis Intervention Scale ( The Assault Cycle)...</a:t>
            </a: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8" id="8"/>
          <p:cNvSpPr txBox="true"/>
          <p:nvPr/>
        </p:nvSpPr>
        <p:spPr>
          <a:xfrm rot="0">
            <a:off x="10484253" y="2344959"/>
            <a:ext cx="6775047" cy="2871103"/>
          </a:xfrm>
          <a:prstGeom prst="rect">
            <a:avLst/>
          </a:prstGeom>
        </p:spPr>
        <p:txBody>
          <a:bodyPr anchor="t" rtlCol="false" tIns="0" lIns="0" bIns="0" rIns="0">
            <a:spAutoFit/>
          </a:bodyPr>
          <a:lstStyle/>
          <a:p>
            <a:pPr algn="l">
              <a:lnSpc>
                <a:spcPts val="2507"/>
              </a:lnSpc>
            </a:pPr>
            <a:r>
              <a:rPr lang="en-US" sz="1928">
                <a:solidFill>
                  <a:srgbClr val="FFFFFF"/>
                </a:solidFill>
                <a:latin typeface="Arial MT Pro"/>
                <a:ea typeface="Arial MT Pro"/>
                <a:cs typeface="Arial MT Pro"/>
                <a:sym typeface="Arial MT Pro"/>
              </a:rPr>
              <a:t>U</a:t>
            </a:r>
            <a:r>
              <a:rPr lang="en-US" sz="1928">
                <a:solidFill>
                  <a:srgbClr val="FFFFFF"/>
                </a:solidFill>
                <a:latin typeface="Arial MT Pro"/>
                <a:ea typeface="Arial MT Pro"/>
                <a:cs typeface="Arial MT Pro"/>
                <a:sym typeface="Arial MT Pro"/>
              </a:rPr>
              <a:t>nderstanding the assault cycle is a valuable tool in crisis response. It helps us evaluate and consider how to help, identify existing threat levels, &amp; in developing a way forward.</a:t>
            </a:r>
          </a:p>
          <a:p>
            <a:pPr algn="l">
              <a:lnSpc>
                <a:spcPts val="2507"/>
              </a:lnSpc>
            </a:pPr>
          </a:p>
          <a:p>
            <a:pPr algn="l">
              <a:lnSpc>
                <a:spcPts val="2507"/>
              </a:lnSpc>
            </a:pPr>
            <a:r>
              <a:rPr lang="en-US" sz="1928">
                <a:solidFill>
                  <a:srgbClr val="FFFFFF"/>
                </a:solidFill>
                <a:latin typeface="Arial MT Pro"/>
                <a:ea typeface="Arial MT Pro"/>
                <a:cs typeface="Arial MT Pro"/>
                <a:sym typeface="Arial MT Pro"/>
              </a:rPr>
              <a:t>Understanding the assault cycle is like having a map through the storm. It helps crisis responders recognize where someone is emotionally and behaviorally, so they can intervene with the right tools at the right time.</a:t>
            </a:r>
          </a:p>
          <a:p>
            <a:pPr algn="l">
              <a:lnSpc>
                <a:spcPts val="2507"/>
              </a:lnSpc>
            </a:pPr>
          </a:p>
        </p:txBody>
      </p:sp>
      <p:sp>
        <p:nvSpPr>
          <p:cNvPr name="TextBox 9" id="9"/>
          <p:cNvSpPr txBox="true"/>
          <p:nvPr/>
        </p:nvSpPr>
        <p:spPr>
          <a:xfrm rot="0">
            <a:off x="10409986" y="6086783"/>
            <a:ext cx="7627796" cy="1529080"/>
          </a:xfrm>
          <a:prstGeom prst="rect">
            <a:avLst/>
          </a:prstGeom>
        </p:spPr>
        <p:txBody>
          <a:bodyPr anchor="t" rtlCol="false" tIns="0" lIns="0" bIns="0" rIns="0">
            <a:spAutoFit/>
          </a:bodyPr>
          <a:lstStyle/>
          <a:p>
            <a:pPr algn="ctr">
              <a:lnSpc>
                <a:spcPts val="3919"/>
              </a:lnSpc>
            </a:pPr>
            <a:r>
              <a:rPr lang="en-US" sz="2799" b="true">
                <a:solidFill>
                  <a:srgbClr val="FDFF0E"/>
                </a:solidFill>
                <a:latin typeface="Arial MT Pro Bold"/>
                <a:ea typeface="Arial MT Pro Bold"/>
                <a:cs typeface="Arial MT Pro Bold"/>
                <a:sym typeface="Arial MT Pro Bold"/>
              </a:rPr>
              <a:t>“Remember...No two events are alike, </a:t>
            </a:r>
          </a:p>
          <a:p>
            <a:pPr algn="ctr">
              <a:lnSpc>
                <a:spcPts val="3919"/>
              </a:lnSpc>
            </a:pPr>
            <a:r>
              <a:rPr lang="en-US" sz="2799" b="true">
                <a:solidFill>
                  <a:srgbClr val="FDFF0E"/>
                </a:solidFill>
                <a:latin typeface="Arial MT Pro Bold"/>
                <a:ea typeface="Arial MT Pro Bold"/>
                <a:cs typeface="Arial MT Pro Bold"/>
                <a:sym typeface="Arial MT Pro Bold"/>
              </a:rPr>
              <a:t>find the variables!”</a:t>
            </a:r>
          </a:p>
          <a:p>
            <a:pPr algn="l">
              <a:lnSpc>
                <a:spcPts val="3919"/>
              </a:lnSpc>
            </a:pPr>
          </a:p>
        </p:txBody>
      </p:sp>
    </p:spTree>
  </p:cSld>
  <p:clrMapOvr>
    <a:masterClrMapping/>
  </p:clrMapOvr>
  <p:transition spd="fast">
    <p:circle/>
  </p:transition>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9088373">
            <a:off x="12807736" y="-7125800"/>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3" id="3"/>
          <p:cNvSpPr/>
          <p:nvPr/>
        </p:nvSpPr>
        <p:spPr>
          <a:xfrm flipH="false" flipV="false" rot="-9088373">
            <a:off x="-1032001" y="-33975"/>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3">
              <a:alphaModFix amt="65999"/>
            </a:blip>
            <a:stretch>
              <a:fillRect l="0" t="0" r="0" b="0"/>
            </a:stretch>
          </a:blipFill>
        </p:spPr>
      </p:sp>
      <p:pic>
        <p:nvPicPr>
          <p:cNvPr name="Picture 4" id="4"/>
          <p:cNvPicPr>
            <a:picLocks noChangeAspect="true"/>
          </p:cNvPicPr>
          <p:nvPr/>
        </p:nvPicPr>
        <p:blipFill>
          <a:blip r:embed="rId4"/>
          <a:stretch>
            <a:fillRect/>
          </a:stretch>
        </p:blipFill>
        <p:spPr>
          <a:xfrm rot="0">
            <a:off x="1200170" y="9180544"/>
            <a:ext cx="933068" cy="933068"/>
          </a:xfrm>
          <a:prstGeom prst="rect">
            <a:avLst/>
          </a:prstGeom>
        </p:spPr>
      </p:pic>
      <p:grpSp>
        <p:nvGrpSpPr>
          <p:cNvPr name="Group 5" id="5"/>
          <p:cNvGrpSpPr/>
          <p:nvPr/>
        </p:nvGrpSpPr>
        <p:grpSpPr>
          <a:xfrm rot="0">
            <a:off x="373113" y="8939845"/>
            <a:ext cx="2299056" cy="1096012"/>
            <a:chOff x="0" y="0"/>
            <a:chExt cx="3065408" cy="1461350"/>
          </a:xfrm>
        </p:grpSpPr>
        <p:sp>
          <p:nvSpPr>
            <p:cNvPr name="Freeform 6" id="6"/>
            <p:cNvSpPr/>
            <p:nvPr/>
          </p:nvSpPr>
          <p:spPr>
            <a:xfrm flipH="false" flipV="false" rot="0">
              <a:off x="0" y="428039"/>
              <a:ext cx="2246327" cy="1033311"/>
            </a:xfrm>
            <a:custGeom>
              <a:avLst/>
              <a:gdLst/>
              <a:ahLst/>
              <a:cxnLst/>
              <a:rect r="r" b="b" t="t" l="l"/>
              <a:pathLst>
                <a:path h="1033311" w="2246327">
                  <a:moveTo>
                    <a:pt x="0" y="0"/>
                  </a:moveTo>
                  <a:lnTo>
                    <a:pt x="2246327" y="0"/>
                  </a:lnTo>
                  <a:lnTo>
                    <a:pt x="2246327" y="1033311"/>
                  </a:lnTo>
                  <a:lnTo>
                    <a:pt x="0" y="103331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0" y="-38100"/>
              <a:ext cx="3065408" cy="301984"/>
            </a:xfrm>
            <a:prstGeom prst="rect">
              <a:avLst/>
            </a:prstGeom>
          </p:spPr>
          <p:txBody>
            <a:bodyPr anchor="t" rtlCol="false" tIns="0" lIns="0" bIns="0" rIns="0">
              <a:spAutoFit/>
            </a:bodyPr>
            <a:lstStyle/>
            <a:p>
              <a:pPr algn="l">
                <a:lnSpc>
                  <a:spcPts val="1821"/>
                </a:lnSpc>
              </a:pPr>
              <a:r>
                <a:rPr lang="en-US" sz="1300" i="true" spc="222">
                  <a:solidFill>
                    <a:srgbClr val="F6F6F6"/>
                  </a:solidFill>
                  <a:latin typeface="Poppins Italics"/>
                  <a:ea typeface="Poppins Italics"/>
                  <a:cs typeface="Poppins Italics"/>
                  <a:sym typeface="Poppins Italics"/>
                </a:rPr>
                <a:t>Topic Handouts</a:t>
              </a:r>
            </a:p>
          </p:txBody>
        </p:sp>
      </p:grpSp>
      <p:pic>
        <p:nvPicPr>
          <p:cNvPr name="Picture 8" id="8"/>
          <p:cNvPicPr>
            <a:picLocks noChangeAspect="true"/>
          </p:cNvPicPr>
          <p:nvPr/>
        </p:nvPicPr>
        <p:blipFill>
          <a:blip r:embed="rId7"/>
          <a:srcRect l="0" t="0" r="0" b="0"/>
          <a:stretch>
            <a:fillRect/>
          </a:stretch>
        </p:blipFill>
        <p:spPr>
          <a:xfrm flipH="false" flipV="false" rot="0">
            <a:off x="16853809" y="9461239"/>
            <a:ext cx="278501" cy="278501"/>
          </a:xfrm>
          <a:prstGeom prst="rect">
            <a:avLst/>
          </a:prstGeom>
        </p:spPr>
      </p:pic>
      <p:pic>
        <p:nvPicPr>
          <p:cNvPr name="Picture 9" id="9"/>
          <p:cNvPicPr>
            <a:picLocks noChangeAspect="true"/>
          </p:cNvPicPr>
          <p:nvPr/>
        </p:nvPicPr>
        <p:blipFill>
          <a:blip r:embed="rId7"/>
          <a:srcRect l="0" t="0" r="0" b="0"/>
          <a:stretch>
            <a:fillRect/>
          </a:stretch>
        </p:blipFill>
        <p:spPr>
          <a:xfrm flipH="false" flipV="false" rot="0">
            <a:off x="16318190" y="9461239"/>
            <a:ext cx="278501" cy="278501"/>
          </a:xfrm>
          <a:prstGeom prst="rect">
            <a:avLst/>
          </a:prstGeom>
        </p:spPr>
      </p:pic>
      <p:pic>
        <p:nvPicPr>
          <p:cNvPr name="Picture 10" id="10"/>
          <p:cNvPicPr>
            <a:picLocks noChangeAspect="true"/>
          </p:cNvPicPr>
          <p:nvPr/>
        </p:nvPicPr>
        <p:blipFill>
          <a:blip r:embed="rId7"/>
          <a:srcRect l="0" t="0" r="0" b="0"/>
          <a:stretch>
            <a:fillRect/>
          </a:stretch>
        </p:blipFill>
        <p:spPr>
          <a:xfrm flipH="false" flipV="false" rot="0">
            <a:off x="17389485" y="9461239"/>
            <a:ext cx="278501" cy="278501"/>
          </a:xfrm>
          <a:prstGeom prst="rect">
            <a:avLst/>
          </a:prstGeom>
        </p:spPr>
      </p:pic>
      <p:sp>
        <p:nvSpPr>
          <p:cNvPr name="Freeform 11" id="11"/>
          <p:cNvSpPr/>
          <p:nvPr/>
        </p:nvSpPr>
        <p:spPr>
          <a:xfrm flipH="false" flipV="false" rot="0">
            <a:off x="2398316" y="0"/>
            <a:ext cx="12946888" cy="10238071"/>
          </a:xfrm>
          <a:custGeom>
            <a:avLst/>
            <a:gdLst/>
            <a:ahLst/>
            <a:cxnLst/>
            <a:rect r="r" b="b" t="t" l="l"/>
            <a:pathLst>
              <a:path h="10238071" w="12946888">
                <a:moveTo>
                  <a:pt x="0" y="0"/>
                </a:moveTo>
                <a:lnTo>
                  <a:pt x="12946888" y="0"/>
                </a:lnTo>
                <a:lnTo>
                  <a:pt x="12946888" y="10238071"/>
                </a:lnTo>
                <a:lnTo>
                  <a:pt x="0" y="10238071"/>
                </a:lnTo>
                <a:lnTo>
                  <a:pt x="0" y="0"/>
                </a:lnTo>
                <a:close/>
              </a:path>
            </a:pathLst>
          </a:custGeom>
          <a:blipFill>
            <a:blip r:embed="rId8"/>
            <a:stretch>
              <a:fillRect l="-1187" t="-2359" r="-3593" b="0"/>
            </a:stretch>
          </a:blipFill>
        </p:spPr>
      </p:sp>
      <p:sp>
        <p:nvSpPr>
          <p:cNvPr name="TextBox 12" id="12"/>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transition spd="fast">
    <p:push dir="l"/>
  </p:transition>
</p:sld>
</file>

<file path=ppt/slides/slide5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6773331" cy="789941"/>
          </a:xfrm>
          <a:prstGeom prst="rect">
            <a:avLst/>
          </a:prstGeom>
        </p:spPr>
        <p:txBody>
          <a:bodyPr anchor="t" rtlCol="false" tIns="0" lIns="0" bIns="0" rIns="0">
            <a:spAutoFit/>
          </a:bodyPr>
          <a:lstStyle/>
          <a:p>
            <a:pPr algn="l">
              <a:lnSpc>
                <a:spcPts val="5809"/>
              </a:lnSpc>
            </a:pPr>
            <a:r>
              <a:rPr lang="en-US" sz="4149" b="true">
                <a:solidFill>
                  <a:srgbClr val="FFFFFF"/>
                </a:solidFill>
                <a:latin typeface="Arial MT Pro Bold"/>
                <a:ea typeface="Arial MT Pro Bold"/>
                <a:cs typeface="Arial MT Pro Bold"/>
                <a:sym typeface="Arial MT Pro Bold"/>
              </a:rPr>
              <a:t>What is it?</a:t>
            </a:r>
          </a:p>
        </p:txBody>
      </p:sp>
      <p:sp>
        <p:nvSpPr>
          <p:cNvPr name="TextBox 6" id="6"/>
          <p:cNvSpPr txBox="true"/>
          <p:nvPr/>
        </p:nvSpPr>
        <p:spPr>
          <a:xfrm rot="0">
            <a:off x="11155774" y="2056419"/>
            <a:ext cx="6515171" cy="4663463"/>
          </a:xfrm>
          <a:prstGeom prst="rect">
            <a:avLst/>
          </a:prstGeom>
        </p:spPr>
        <p:txBody>
          <a:bodyPr anchor="t" rtlCol="false" tIns="0" lIns="0" bIns="0" rIns="0">
            <a:spAutoFit/>
          </a:bodyPr>
          <a:lstStyle/>
          <a:p>
            <a:pPr algn="l">
              <a:lnSpc>
                <a:spcPts val="3312"/>
              </a:lnSpc>
            </a:pPr>
            <a:r>
              <a:rPr lang="en-US" sz="2548">
                <a:solidFill>
                  <a:srgbClr val="FFFFFF"/>
                </a:solidFill>
                <a:latin typeface="Arial MT Pro"/>
                <a:ea typeface="Arial MT Pro"/>
                <a:cs typeface="Arial MT Pro"/>
                <a:sym typeface="Arial MT Pro"/>
              </a:rPr>
              <a:t>The assault cycle is a behavioral model that helps crisis responders understand and anticipate aggressive or violent behavior.</a:t>
            </a:r>
          </a:p>
          <a:p>
            <a:pPr algn="l">
              <a:lnSpc>
                <a:spcPts val="3312"/>
              </a:lnSpc>
            </a:pPr>
          </a:p>
          <a:p>
            <a:pPr algn="l">
              <a:lnSpc>
                <a:spcPts val="3312"/>
              </a:lnSpc>
            </a:pPr>
            <a:r>
              <a:rPr lang="en-US" sz="2548">
                <a:solidFill>
                  <a:srgbClr val="FFFFFF"/>
                </a:solidFill>
                <a:latin typeface="Arial MT Pro"/>
                <a:ea typeface="Arial MT Pro"/>
                <a:cs typeface="Arial MT Pro"/>
                <a:sym typeface="Arial MT Pro"/>
              </a:rPr>
              <a:t>It breaks down the progression of aggression into five distinct phases, each with its own emotional and behavioral markers.</a:t>
            </a:r>
          </a:p>
          <a:p>
            <a:pPr algn="l">
              <a:lnSpc>
                <a:spcPts val="3312"/>
              </a:lnSpc>
            </a:pPr>
          </a:p>
          <a:p>
            <a:pPr algn="l">
              <a:lnSpc>
                <a:spcPts val="3312"/>
              </a:lnSpc>
            </a:pPr>
            <a:r>
              <a:rPr lang="en-US" sz="2548">
                <a:solidFill>
                  <a:srgbClr val="FFFFFF"/>
                </a:solidFill>
                <a:latin typeface="Arial MT Pro"/>
                <a:ea typeface="Arial MT Pro"/>
                <a:cs typeface="Arial MT Pro"/>
                <a:sym typeface="Arial MT Pro"/>
              </a:rPr>
              <a:t>Recognizing these phases allows for timely intervention and safer outcomes.</a:t>
            </a:r>
          </a:p>
          <a:p>
            <a:pPr algn="l">
              <a:lnSpc>
                <a:spcPts val="3312"/>
              </a:lnSpc>
            </a:pP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764771" y="2142144"/>
            <a:ext cx="9994995" cy="5622185"/>
          </a:xfrm>
          <a:custGeom>
            <a:avLst/>
            <a:gdLst/>
            <a:ahLst/>
            <a:cxnLst/>
            <a:rect r="r" b="b" t="t" l="l"/>
            <a:pathLst>
              <a:path h="5622185" w="9994995">
                <a:moveTo>
                  <a:pt x="0" y="0"/>
                </a:moveTo>
                <a:lnTo>
                  <a:pt x="9994995" y="0"/>
                </a:lnTo>
                <a:lnTo>
                  <a:pt x="9994995" y="5622185"/>
                </a:lnTo>
                <a:lnTo>
                  <a:pt x="0" y="5622185"/>
                </a:lnTo>
                <a:lnTo>
                  <a:pt x="0" y="0"/>
                </a:lnTo>
                <a:close/>
              </a:path>
            </a:pathLst>
          </a:custGeom>
          <a:blipFill>
            <a:blip r:embed="rId4"/>
            <a:stretch>
              <a:fillRect l="0" t="0" r="0" b="0"/>
            </a:stretch>
          </a:blipFill>
        </p:spPr>
      </p:sp>
    </p:spTree>
  </p:cSld>
  <p:clrMapOvr>
    <a:masterClrMapping/>
  </p:clrMapOvr>
  <p:transition spd="fast">
    <p:circle/>
  </p:transition>
</p:sld>
</file>

<file path=ppt/slides/slide5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6773331" cy="789941"/>
          </a:xfrm>
          <a:prstGeom prst="rect">
            <a:avLst/>
          </a:prstGeom>
        </p:spPr>
        <p:txBody>
          <a:bodyPr anchor="t" rtlCol="false" tIns="0" lIns="0" bIns="0" rIns="0">
            <a:spAutoFit/>
          </a:bodyPr>
          <a:lstStyle/>
          <a:p>
            <a:pPr algn="l">
              <a:lnSpc>
                <a:spcPts val="5809"/>
              </a:lnSpc>
            </a:pPr>
            <a:r>
              <a:rPr lang="en-US" sz="4149" b="true">
                <a:solidFill>
                  <a:srgbClr val="FFFFFF"/>
                </a:solidFill>
                <a:latin typeface="Arial MT Pro Bold"/>
                <a:ea typeface="Arial MT Pro Bold"/>
                <a:cs typeface="Arial MT Pro Bold"/>
                <a:sym typeface="Arial MT Pro Bold"/>
              </a:rPr>
              <a:t>Why It Matters in Crisis Response:</a:t>
            </a:r>
          </a:p>
        </p:txBody>
      </p:sp>
      <p:sp>
        <p:nvSpPr>
          <p:cNvPr name="TextBox 6" id="6"/>
          <p:cNvSpPr txBox="true"/>
          <p:nvPr/>
        </p:nvSpPr>
        <p:spPr>
          <a:xfrm rot="0">
            <a:off x="10966299" y="1029122"/>
            <a:ext cx="6515171" cy="8418853"/>
          </a:xfrm>
          <a:prstGeom prst="rect">
            <a:avLst/>
          </a:prstGeom>
        </p:spPr>
        <p:txBody>
          <a:bodyPr anchor="t" rtlCol="false" tIns="0" lIns="0" bIns="0" rIns="0">
            <a:spAutoFit/>
          </a:bodyPr>
          <a:lstStyle/>
          <a:p>
            <a:pPr algn="l">
              <a:lnSpc>
                <a:spcPts val="3052"/>
              </a:lnSpc>
            </a:pPr>
          </a:p>
          <a:p>
            <a:pPr algn="l" marL="506977" indent="-253489" lvl="1">
              <a:lnSpc>
                <a:spcPts val="3052"/>
              </a:lnSpc>
              <a:buFont typeface="Arial"/>
              <a:buChar char="•"/>
            </a:pPr>
            <a:r>
              <a:rPr lang="en-US" sz="2348">
                <a:solidFill>
                  <a:srgbClr val="FFFFFF"/>
                </a:solidFill>
                <a:latin typeface="Arial MT Pro"/>
                <a:ea typeface="Arial MT Pro"/>
                <a:cs typeface="Arial MT Pro"/>
                <a:sym typeface="Arial MT Pro"/>
              </a:rPr>
              <a:t>Pr</a:t>
            </a:r>
            <a:r>
              <a:rPr lang="en-US" sz="2348">
                <a:solidFill>
                  <a:srgbClr val="FFFFFF"/>
                </a:solidFill>
                <a:latin typeface="Arial MT Pro"/>
                <a:ea typeface="Arial MT Pro"/>
                <a:cs typeface="Arial MT Pro"/>
                <a:sym typeface="Arial MT Pro"/>
              </a:rPr>
              <a:t>edictability in chaos. The cycle outlines five observable phases—Triggering, Escalation, Crisis, Recovery, and Post-Crisis Depression. Knowing these helps responders spot early warning signs and act before aggression peaks</a:t>
            </a:r>
          </a:p>
          <a:p>
            <a:pPr algn="l">
              <a:lnSpc>
                <a:spcPts val="3052"/>
              </a:lnSpc>
            </a:pPr>
          </a:p>
          <a:p>
            <a:pPr algn="l" marL="506977" indent="-253489" lvl="1">
              <a:lnSpc>
                <a:spcPts val="3052"/>
              </a:lnSpc>
              <a:buFont typeface="Arial"/>
              <a:buChar char="•"/>
            </a:pPr>
            <a:r>
              <a:rPr lang="en-US" sz="2348">
                <a:solidFill>
                  <a:srgbClr val="FFFFFF"/>
                </a:solidFill>
                <a:latin typeface="Arial MT Pro"/>
                <a:ea typeface="Arial MT Pro"/>
                <a:cs typeface="Arial MT Pro"/>
                <a:sym typeface="Arial MT Pro"/>
              </a:rPr>
              <a:t>Enhances safety by identifying where someone is in the cycle, allowing responders to tailor their approach and reduce risk for themselves, the individual in crisis, and bystanders.</a:t>
            </a:r>
          </a:p>
          <a:p>
            <a:pPr algn="l">
              <a:lnSpc>
                <a:spcPts val="3052"/>
              </a:lnSpc>
            </a:pPr>
          </a:p>
          <a:p>
            <a:pPr algn="l" marL="506977" indent="-253489" lvl="1">
              <a:lnSpc>
                <a:spcPts val="3052"/>
              </a:lnSpc>
              <a:buFont typeface="Arial"/>
              <a:buChar char="•"/>
            </a:pPr>
            <a:r>
              <a:rPr lang="en-US" sz="2348">
                <a:solidFill>
                  <a:srgbClr val="FFFFFF"/>
                </a:solidFill>
                <a:latin typeface="Arial MT Pro"/>
                <a:ea typeface="Arial MT Pro"/>
                <a:cs typeface="Arial MT Pro"/>
                <a:sym typeface="Arial MT Pro"/>
              </a:rPr>
              <a:t>Improves communication. Understanding the emotional state tied to each phase allows for more empathetic, effective dialogue. For example, during escalation, setting calm boundaries is more useful than reasoning or confrontation.</a:t>
            </a:r>
          </a:p>
          <a:p>
            <a:pPr algn="l">
              <a:lnSpc>
                <a:spcPts val="3052"/>
              </a:lnSpc>
            </a:pPr>
          </a:p>
          <a:p>
            <a:pPr algn="l">
              <a:lnSpc>
                <a:spcPts val="3052"/>
              </a:lnSpc>
            </a:pP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764771" y="2142144"/>
            <a:ext cx="9994995" cy="5622185"/>
          </a:xfrm>
          <a:custGeom>
            <a:avLst/>
            <a:gdLst/>
            <a:ahLst/>
            <a:cxnLst/>
            <a:rect r="r" b="b" t="t" l="l"/>
            <a:pathLst>
              <a:path h="5622185" w="9994995">
                <a:moveTo>
                  <a:pt x="0" y="0"/>
                </a:moveTo>
                <a:lnTo>
                  <a:pt x="9994995" y="0"/>
                </a:lnTo>
                <a:lnTo>
                  <a:pt x="9994995" y="5622185"/>
                </a:lnTo>
                <a:lnTo>
                  <a:pt x="0" y="5622185"/>
                </a:lnTo>
                <a:lnTo>
                  <a:pt x="0" y="0"/>
                </a:lnTo>
                <a:close/>
              </a:path>
            </a:pathLst>
          </a:custGeom>
          <a:blipFill>
            <a:blip r:embed="rId4"/>
            <a:stretch>
              <a:fillRect l="0" t="0" r="0" b="0"/>
            </a:stretch>
          </a:blipFill>
        </p:spPr>
      </p:sp>
    </p:spTree>
  </p:cSld>
  <p:clrMapOvr>
    <a:masterClrMapping/>
  </p:clrMapOvr>
  <p:transition spd="fast">
    <p:circle/>
  </p:transition>
</p:sld>
</file>

<file path=ppt/slides/slide5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6773331" cy="789941"/>
          </a:xfrm>
          <a:prstGeom prst="rect">
            <a:avLst/>
          </a:prstGeom>
        </p:spPr>
        <p:txBody>
          <a:bodyPr anchor="t" rtlCol="false" tIns="0" lIns="0" bIns="0" rIns="0">
            <a:spAutoFit/>
          </a:bodyPr>
          <a:lstStyle/>
          <a:p>
            <a:pPr algn="l">
              <a:lnSpc>
                <a:spcPts val="5809"/>
              </a:lnSpc>
            </a:pPr>
            <a:r>
              <a:rPr lang="en-US" sz="4149" b="true">
                <a:solidFill>
                  <a:srgbClr val="FFFFFF"/>
                </a:solidFill>
                <a:latin typeface="Arial MT Pro Bold"/>
                <a:ea typeface="Arial MT Pro Bold"/>
                <a:cs typeface="Arial MT Pro Bold"/>
                <a:sym typeface="Arial MT Pro Bold"/>
              </a:rPr>
              <a:t>Why It Matters in Crisis Response: (cont.)</a:t>
            </a:r>
          </a:p>
        </p:txBody>
      </p:sp>
      <p:sp>
        <p:nvSpPr>
          <p:cNvPr name="TextBox 6" id="6"/>
          <p:cNvSpPr txBox="true"/>
          <p:nvPr/>
        </p:nvSpPr>
        <p:spPr>
          <a:xfrm rot="0">
            <a:off x="10966299" y="1791122"/>
            <a:ext cx="6515171" cy="6894853"/>
          </a:xfrm>
          <a:prstGeom prst="rect">
            <a:avLst/>
          </a:prstGeom>
        </p:spPr>
        <p:txBody>
          <a:bodyPr anchor="t" rtlCol="false" tIns="0" lIns="0" bIns="0" rIns="0">
            <a:spAutoFit/>
          </a:bodyPr>
          <a:lstStyle/>
          <a:p>
            <a:pPr algn="l">
              <a:lnSpc>
                <a:spcPts val="3052"/>
              </a:lnSpc>
            </a:pPr>
          </a:p>
          <a:p>
            <a:pPr algn="l" marL="506977" indent="-253489" lvl="1">
              <a:lnSpc>
                <a:spcPts val="3052"/>
              </a:lnSpc>
              <a:buFont typeface="Arial"/>
              <a:buChar char="•"/>
            </a:pPr>
            <a:r>
              <a:rPr lang="en-US" b="true" sz="2348">
                <a:solidFill>
                  <a:srgbClr val="FFFFFF"/>
                </a:solidFill>
                <a:latin typeface="Arial MT Pro Bold"/>
                <a:ea typeface="Arial MT Pro Bold"/>
                <a:cs typeface="Arial MT Pro Bold"/>
                <a:sym typeface="Arial MT Pro Bold"/>
              </a:rPr>
              <a:t>Suppo</a:t>
            </a:r>
            <a:r>
              <a:rPr lang="en-US" b="true" sz="2348">
                <a:solidFill>
                  <a:srgbClr val="FFFFFF"/>
                </a:solidFill>
                <a:latin typeface="Arial MT Pro Bold"/>
                <a:ea typeface="Arial MT Pro Bold"/>
                <a:cs typeface="Arial MT Pro Bold"/>
                <a:sym typeface="Arial MT Pro Bold"/>
              </a:rPr>
              <a:t>rts </a:t>
            </a:r>
            <a:r>
              <a:rPr lang="en-US" b="true" sz="2348">
                <a:solidFill>
                  <a:srgbClr val="FFFFFF"/>
                </a:solidFill>
                <a:latin typeface="Arial MT Pro Bold"/>
                <a:ea typeface="Arial MT Pro Bold"/>
                <a:cs typeface="Arial MT Pro Bold"/>
                <a:sym typeface="Arial MT Pro Bold"/>
              </a:rPr>
              <a:t>de-escalation strategies. </a:t>
            </a:r>
            <a:r>
              <a:rPr lang="en-US" sz="2348">
                <a:solidFill>
                  <a:srgbClr val="FFFFFF"/>
                </a:solidFill>
                <a:latin typeface="Arial MT Pro"/>
                <a:ea typeface="Arial MT Pro"/>
                <a:cs typeface="Arial MT Pro"/>
                <a:sym typeface="Arial MT Pro"/>
              </a:rPr>
              <a:t>The cycle helps responders choose the right tools—whether it’s grounding techniques, verbal redirection, or offering space—based on the person’s current phase.</a:t>
            </a:r>
          </a:p>
          <a:p>
            <a:pPr algn="l">
              <a:lnSpc>
                <a:spcPts val="3052"/>
              </a:lnSpc>
            </a:pPr>
          </a:p>
          <a:p>
            <a:pPr algn="l" marL="506977" indent="-253489" lvl="1">
              <a:lnSpc>
                <a:spcPts val="3052"/>
              </a:lnSpc>
              <a:buFont typeface="Arial"/>
              <a:buChar char="•"/>
            </a:pPr>
            <a:r>
              <a:rPr lang="en-US" b="true" sz="2348">
                <a:solidFill>
                  <a:srgbClr val="FFFFFF"/>
                </a:solidFill>
                <a:latin typeface="Arial MT Pro Bold"/>
                <a:ea typeface="Arial MT Pro Bold"/>
                <a:cs typeface="Arial MT Pro Bold"/>
                <a:sym typeface="Arial MT Pro Bold"/>
              </a:rPr>
              <a:t>Builds team coordination.</a:t>
            </a:r>
            <a:r>
              <a:rPr lang="en-US" sz="2348">
                <a:solidFill>
                  <a:srgbClr val="FFFFFF"/>
                </a:solidFill>
                <a:latin typeface="Arial MT Pro"/>
                <a:ea typeface="Arial MT Pro"/>
                <a:cs typeface="Arial MT Pro"/>
                <a:sym typeface="Arial MT Pro"/>
              </a:rPr>
              <a:t> In institutional settings like hospitals or schools, the cycle helps teams stay aligned in their response, reducing confusion and conflicting messages.</a:t>
            </a:r>
          </a:p>
          <a:p>
            <a:pPr algn="l">
              <a:lnSpc>
                <a:spcPts val="3052"/>
              </a:lnSpc>
            </a:pPr>
          </a:p>
          <a:p>
            <a:pPr algn="l" marL="506977" indent="-253489" lvl="1">
              <a:lnSpc>
                <a:spcPts val="3052"/>
              </a:lnSpc>
              <a:buFont typeface="Arial"/>
              <a:buChar char="•"/>
            </a:pPr>
            <a:r>
              <a:rPr lang="en-US" b="true" sz="2348">
                <a:solidFill>
                  <a:srgbClr val="FFFFFF"/>
                </a:solidFill>
                <a:latin typeface="Arial MT Pro Bold"/>
                <a:ea typeface="Arial MT Pro Bold"/>
                <a:cs typeface="Arial MT Pro Bold"/>
                <a:sym typeface="Arial MT Pro Bold"/>
              </a:rPr>
              <a:t>Facilitates post-crisis reflection.</a:t>
            </a:r>
            <a:r>
              <a:rPr lang="en-US" sz="2348">
                <a:solidFill>
                  <a:srgbClr val="FFFFFF"/>
                </a:solidFill>
                <a:latin typeface="Arial MT Pro"/>
                <a:ea typeface="Arial MT Pro"/>
                <a:cs typeface="Arial MT Pro"/>
                <a:sym typeface="Arial MT Pro"/>
              </a:rPr>
              <a:t> After the crisis, the model encourages reflection and support during the Post-Crisis Depression phase, which is often overlooked but critical for healing and preventing recurrence.</a:t>
            </a:r>
          </a:p>
          <a:p>
            <a:pPr algn="l">
              <a:lnSpc>
                <a:spcPts val="3052"/>
              </a:lnSpc>
            </a:pP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764771" y="2142144"/>
            <a:ext cx="9994995" cy="5622185"/>
          </a:xfrm>
          <a:custGeom>
            <a:avLst/>
            <a:gdLst/>
            <a:ahLst/>
            <a:cxnLst/>
            <a:rect r="r" b="b" t="t" l="l"/>
            <a:pathLst>
              <a:path h="5622185" w="9994995">
                <a:moveTo>
                  <a:pt x="0" y="0"/>
                </a:moveTo>
                <a:lnTo>
                  <a:pt x="9994995" y="0"/>
                </a:lnTo>
                <a:lnTo>
                  <a:pt x="9994995" y="5622185"/>
                </a:lnTo>
                <a:lnTo>
                  <a:pt x="0" y="5622185"/>
                </a:lnTo>
                <a:lnTo>
                  <a:pt x="0" y="0"/>
                </a:lnTo>
                <a:close/>
              </a:path>
            </a:pathLst>
          </a:custGeom>
          <a:blipFill>
            <a:blip r:embed="rId4"/>
            <a:stretch>
              <a:fillRect l="0" t="0" r="0" b="0"/>
            </a:stretch>
          </a:blipFill>
        </p:spPr>
      </p:sp>
      <p:sp>
        <p:nvSpPr>
          <p:cNvPr name="TextBox 9" id="9"/>
          <p:cNvSpPr txBox="true"/>
          <p:nvPr/>
        </p:nvSpPr>
        <p:spPr>
          <a:xfrm rot="0">
            <a:off x="708138" y="8571675"/>
            <a:ext cx="13201341" cy="1087120"/>
          </a:xfrm>
          <a:prstGeom prst="rect">
            <a:avLst/>
          </a:prstGeom>
        </p:spPr>
        <p:txBody>
          <a:bodyPr anchor="t" rtlCol="false" tIns="0" lIns="0" bIns="0" rIns="0">
            <a:spAutoFit/>
          </a:bodyPr>
          <a:lstStyle/>
          <a:p>
            <a:pPr algn="l">
              <a:lnSpc>
                <a:spcPts val="4130"/>
              </a:lnSpc>
            </a:pPr>
            <a:r>
              <a:rPr lang="en-US" sz="2950" b="true">
                <a:solidFill>
                  <a:srgbClr val="FFFFFF"/>
                </a:solidFill>
                <a:latin typeface="Arial MT Pro Bold"/>
                <a:ea typeface="Arial MT Pro Bold"/>
                <a:cs typeface="Arial MT Pro Bold"/>
                <a:sym typeface="Arial MT Pro Bold"/>
              </a:rPr>
              <a:t>“In short, the assault cycle transforms unpredictable behavior into something understandable—and that’s a game-changer in crisis work.”</a:t>
            </a:r>
          </a:p>
        </p:txBody>
      </p:sp>
    </p:spTree>
  </p:cSld>
  <p:clrMapOvr>
    <a:masterClrMapping/>
  </p:clrMapOvr>
  <p:transition spd="fast">
    <p:circle/>
  </p:transition>
</p:sld>
</file>

<file path=ppt/slides/slide5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6773331" cy="789941"/>
          </a:xfrm>
          <a:prstGeom prst="rect">
            <a:avLst/>
          </a:prstGeom>
        </p:spPr>
        <p:txBody>
          <a:bodyPr anchor="t" rtlCol="false" tIns="0" lIns="0" bIns="0" rIns="0">
            <a:spAutoFit/>
          </a:bodyPr>
          <a:lstStyle/>
          <a:p>
            <a:pPr algn="l">
              <a:lnSpc>
                <a:spcPts val="5809"/>
              </a:lnSpc>
            </a:pPr>
            <a:r>
              <a:rPr lang="en-US" sz="4149" b="true">
                <a:solidFill>
                  <a:srgbClr val="FFFFFF"/>
                </a:solidFill>
                <a:latin typeface="Arial MT Pro Bold"/>
                <a:ea typeface="Arial MT Pro Bold"/>
                <a:cs typeface="Arial MT Pro Bold"/>
                <a:sym typeface="Arial MT Pro Bold"/>
              </a:rPr>
              <a:t>The Assault Cycle: The Triggering Event...</a:t>
            </a:r>
          </a:p>
        </p:txBody>
      </p:sp>
      <p:sp>
        <p:nvSpPr>
          <p:cNvPr name="TextBox 6" id="6"/>
          <p:cNvSpPr txBox="true"/>
          <p:nvPr/>
        </p:nvSpPr>
        <p:spPr>
          <a:xfrm rot="0">
            <a:off x="10860568" y="2137197"/>
            <a:ext cx="6515171" cy="6339863"/>
          </a:xfrm>
          <a:prstGeom prst="rect">
            <a:avLst/>
          </a:prstGeom>
        </p:spPr>
        <p:txBody>
          <a:bodyPr anchor="t" rtlCol="false" tIns="0" lIns="0" bIns="0" rIns="0">
            <a:spAutoFit/>
          </a:bodyPr>
          <a:lstStyle/>
          <a:p>
            <a:pPr algn="l">
              <a:lnSpc>
                <a:spcPts val="3312"/>
              </a:lnSpc>
            </a:pPr>
            <a:r>
              <a:rPr lang="en-US" sz="2548">
                <a:solidFill>
                  <a:srgbClr val="FFFFFF"/>
                </a:solidFill>
                <a:latin typeface="Arial MT Pro"/>
                <a:ea typeface="Arial MT Pro"/>
                <a:cs typeface="Arial MT Pro"/>
                <a:sym typeface="Arial MT Pro"/>
              </a:rPr>
              <a:t>The assault cycle begins with the Triggering Phase,</a:t>
            </a:r>
            <a:r>
              <a:rPr lang="en-US" sz="2548">
                <a:solidFill>
                  <a:srgbClr val="FFFFFF"/>
                </a:solidFill>
                <a:latin typeface="Arial MT Pro"/>
                <a:ea typeface="Arial MT Pro"/>
                <a:cs typeface="Arial MT Pro"/>
                <a:sym typeface="Arial MT Pro"/>
              </a:rPr>
              <a:t> </a:t>
            </a:r>
            <a:r>
              <a:rPr lang="en-US" sz="2548">
                <a:solidFill>
                  <a:srgbClr val="FFFFFF"/>
                </a:solidFill>
                <a:latin typeface="Arial MT Pro"/>
                <a:ea typeface="Arial MT Pro"/>
                <a:cs typeface="Arial MT Pro"/>
                <a:sym typeface="Arial MT Pro"/>
              </a:rPr>
              <a:t>which is set in motion by an event the individual perceives as threatening, frustrating, or deeply upsetting—even if others wouldn’t see it that way.</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It's a change in behavior where the individual perceives a significant threat – emotionally, mentally, or physically. This perception sets off a chain reaction.</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The Body's physiological systems begin preparation to meet and deal with the threat.</a:t>
            </a:r>
          </a:p>
          <a:p>
            <a:pPr algn="l">
              <a:lnSpc>
                <a:spcPts val="3312"/>
              </a:lnSpc>
            </a:pP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764771" y="2142144"/>
            <a:ext cx="9767240" cy="5494072"/>
          </a:xfrm>
          <a:custGeom>
            <a:avLst/>
            <a:gdLst/>
            <a:ahLst/>
            <a:cxnLst/>
            <a:rect r="r" b="b" t="t" l="l"/>
            <a:pathLst>
              <a:path h="5494072" w="9767240">
                <a:moveTo>
                  <a:pt x="0" y="0"/>
                </a:moveTo>
                <a:lnTo>
                  <a:pt x="9767240" y="0"/>
                </a:lnTo>
                <a:lnTo>
                  <a:pt x="9767240" y="5494073"/>
                </a:lnTo>
                <a:lnTo>
                  <a:pt x="0" y="5494073"/>
                </a:lnTo>
                <a:lnTo>
                  <a:pt x="0" y="0"/>
                </a:lnTo>
                <a:close/>
              </a:path>
            </a:pathLst>
          </a:custGeom>
          <a:blipFill>
            <a:blip r:embed="rId4"/>
            <a:stretch>
              <a:fillRect l="0" t="0" r="0" b="0"/>
            </a:stretch>
          </a:blipFill>
        </p:spPr>
      </p:sp>
    </p:spTree>
  </p:cSld>
  <p:clrMapOvr>
    <a:masterClrMapping/>
  </p:clrMapOvr>
  <p:transition spd="fast">
    <p:circle/>
  </p:transition>
</p:sld>
</file>

<file path=ppt/slides/slide5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6773331" cy="789941"/>
          </a:xfrm>
          <a:prstGeom prst="rect">
            <a:avLst/>
          </a:prstGeom>
        </p:spPr>
        <p:txBody>
          <a:bodyPr anchor="t" rtlCol="false" tIns="0" lIns="0" bIns="0" rIns="0">
            <a:spAutoFit/>
          </a:bodyPr>
          <a:lstStyle/>
          <a:p>
            <a:pPr algn="l">
              <a:lnSpc>
                <a:spcPts val="5809"/>
              </a:lnSpc>
            </a:pPr>
            <a:r>
              <a:rPr lang="en-US" sz="4149" b="true">
                <a:solidFill>
                  <a:srgbClr val="FFFFFF"/>
                </a:solidFill>
                <a:latin typeface="Arial MT Pro Bold"/>
                <a:ea typeface="Arial MT Pro Bold"/>
                <a:cs typeface="Arial MT Pro Bold"/>
                <a:sym typeface="Arial MT Pro Bold"/>
              </a:rPr>
              <a:t>Triggers typically fall into two categories:</a:t>
            </a:r>
          </a:p>
        </p:txBody>
      </p:sp>
      <p:sp>
        <p:nvSpPr>
          <p:cNvPr name="TextBox 6" id="6"/>
          <p:cNvSpPr txBox="true"/>
          <p:nvPr/>
        </p:nvSpPr>
        <p:spPr>
          <a:xfrm rot="0">
            <a:off x="10860568" y="2765847"/>
            <a:ext cx="6515171" cy="5082563"/>
          </a:xfrm>
          <a:prstGeom prst="rect">
            <a:avLst/>
          </a:prstGeom>
        </p:spPr>
        <p:txBody>
          <a:bodyPr anchor="t" rtlCol="false" tIns="0" lIns="0" bIns="0" rIns="0">
            <a:spAutoFit/>
          </a:bodyPr>
          <a:lstStyle/>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Fear-Inducing Events: These make the person feel unsafe or at</a:t>
            </a:r>
            <a:r>
              <a:rPr lang="en-US" sz="2548">
                <a:solidFill>
                  <a:srgbClr val="FFFFFF"/>
                </a:solidFill>
                <a:latin typeface="Arial MT Pro"/>
                <a:ea typeface="Arial MT Pro"/>
                <a:cs typeface="Arial MT Pro"/>
                <a:sym typeface="Arial MT Pro"/>
              </a:rPr>
              <a:t> r</a:t>
            </a:r>
            <a:r>
              <a:rPr lang="en-US" sz="2548">
                <a:solidFill>
                  <a:srgbClr val="FFFFFF"/>
                </a:solidFill>
                <a:latin typeface="Arial MT Pro"/>
                <a:ea typeface="Arial MT Pro"/>
                <a:cs typeface="Arial MT Pro"/>
                <a:sym typeface="Arial MT Pro"/>
              </a:rPr>
              <a:t>isk of losing something important. Examples include being yelled at, sudden changes, and perceived abandonment.</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Frustrating Circumstances These make the person feel powerless or unheard. Examples include unmet needs, blocked goals, and feeling ignored or disrespected.</a:t>
            </a:r>
          </a:p>
          <a:p>
            <a:pPr algn="l">
              <a:lnSpc>
                <a:spcPts val="3312"/>
              </a:lnSpc>
            </a:pP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764771" y="2142144"/>
            <a:ext cx="9767240" cy="5494072"/>
          </a:xfrm>
          <a:custGeom>
            <a:avLst/>
            <a:gdLst/>
            <a:ahLst/>
            <a:cxnLst/>
            <a:rect r="r" b="b" t="t" l="l"/>
            <a:pathLst>
              <a:path h="5494072" w="9767240">
                <a:moveTo>
                  <a:pt x="0" y="0"/>
                </a:moveTo>
                <a:lnTo>
                  <a:pt x="9767240" y="0"/>
                </a:lnTo>
                <a:lnTo>
                  <a:pt x="9767240" y="5494073"/>
                </a:lnTo>
                <a:lnTo>
                  <a:pt x="0" y="5494073"/>
                </a:lnTo>
                <a:lnTo>
                  <a:pt x="0" y="0"/>
                </a:lnTo>
                <a:close/>
              </a:path>
            </a:pathLst>
          </a:custGeom>
          <a:blipFill>
            <a:blip r:embed="rId4"/>
            <a:stretch>
              <a:fillRect l="0" t="0" r="0" b="0"/>
            </a:stretch>
          </a:blipFill>
        </p:spPr>
      </p:sp>
    </p:spTree>
  </p:cSld>
  <p:clrMapOvr>
    <a:masterClrMapping/>
  </p:clrMapOvr>
  <p:transition spd="fast">
    <p:circle/>
  </p:transition>
</p:sld>
</file>

<file path=ppt/slides/slide5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6773331" cy="789941"/>
          </a:xfrm>
          <a:prstGeom prst="rect">
            <a:avLst/>
          </a:prstGeom>
        </p:spPr>
        <p:txBody>
          <a:bodyPr anchor="t" rtlCol="false" tIns="0" lIns="0" bIns="0" rIns="0">
            <a:spAutoFit/>
          </a:bodyPr>
          <a:lstStyle/>
          <a:p>
            <a:pPr algn="l">
              <a:lnSpc>
                <a:spcPts val="5809"/>
              </a:lnSpc>
            </a:pPr>
            <a:r>
              <a:rPr lang="en-US" sz="4149" b="true">
                <a:solidFill>
                  <a:srgbClr val="FFFFFF"/>
                </a:solidFill>
                <a:latin typeface="Arial MT Pro Bold"/>
                <a:ea typeface="Arial MT Pro Bold"/>
                <a:cs typeface="Arial MT Pro Bold"/>
                <a:sym typeface="Arial MT Pro Bold"/>
              </a:rPr>
              <a:t>Why Triggers Matter:</a:t>
            </a:r>
          </a:p>
        </p:txBody>
      </p:sp>
      <p:sp>
        <p:nvSpPr>
          <p:cNvPr name="TextBox 6" id="6"/>
          <p:cNvSpPr txBox="true"/>
          <p:nvPr/>
        </p:nvSpPr>
        <p:spPr>
          <a:xfrm rot="0">
            <a:off x="10966299" y="2056419"/>
            <a:ext cx="6515171" cy="3825263"/>
          </a:xfrm>
          <a:prstGeom prst="rect">
            <a:avLst/>
          </a:prstGeom>
        </p:spPr>
        <p:txBody>
          <a:bodyPr anchor="t" rtlCol="false" tIns="0" lIns="0" bIns="0" rIns="0">
            <a:spAutoFit/>
          </a:bodyPr>
          <a:lstStyle/>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They activate the fight-or-flight response, flooding the body with</a:t>
            </a:r>
            <a:r>
              <a:rPr lang="en-US" sz="2548">
                <a:solidFill>
                  <a:srgbClr val="FFFFFF"/>
                </a:solidFill>
                <a:latin typeface="Arial MT Pro"/>
                <a:ea typeface="Arial MT Pro"/>
                <a:cs typeface="Arial MT Pro"/>
                <a:sym typeface="Arial MT Pro"/>
              </a:rPr>
              <a:t> stre</a:t>
            </a:r>
            <a:r>
              <a:rPr lang="en-US" sz="2548">
                <a:solidFill>
                  <a:srgbClr val="FFFFFF"/>
                </a:solidFill>
                <a:latin typeface="Arial MT Pro"/>
                <a:ea typeface="Arial MT Pro"/>
                <a:cs typeface="Arial MT Pro"/>
                <a:sym typeface="Arial MT Pro"/>
              </a:rPr>
              <a:t>ss hormones.</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The person may begin to show signs of agitation, anxiety, or withdrawal.</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If not addressed early, the cycle can escalate toward aggression or violence.</a:t>
            </a:r>
          </a:p>
          <a:p>
            <a:pPr algn="l">
              <a:lnSpc>
                <a:spcPts val="3312"/>
              </a:lnSpc>
            </a:pP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764771" y="2142144"/>
            <a:ext cx="9767240" cy="5494072"/>
          </a:xfrm>
          <a:custGeom>
            <a:avLst/>
            <a:gdLst/>
            <a:ahLst/>
            <a:cxnLst/>
            <a:rect r="r" b="b" t="t" l="l"/>
            <a:pathLst>
              <a:path h="5494072" w="9767240">
                <a:moveTo>
                  <a:pt x="0" y="0"/>
                </a:moveTo>
                <a:lnTo>
                  <a:pt x="9767240" y="0"/>
                </a:lnTo>
                <a:lnTo>
                  <a:pt x="9767240" y="5494073"/>
                </a:lnTo>
                <a:lnTo>
                  <a:pt x="0" y="5494073"/>
                </a:lnTo>
                <a:lnTo>
                  <a:pt x="0" y="0"/>
                </a:lnTo>
                <a:close/>
              </a:path>
            </a:pathLst>
          </a:custGeom>
          <a:blipFill>
            <a:blip r:embed="rId4"/>
            <a:stretch>
              <a:fillRect l="0" t="0" r="0" b="0"/>
            </a:stretch>
          </a:blipFill>
        </p:spPr>
      </p:sp>
      <p:sp>
        <p:nvSpPr>
          <p:cNvPr name="TextBox 9" id="9"/>
          <p:cNvSpPr txBox="true"/>
          <p:nvPr/>
        </p:nvSpPr>
        <p:spPr>
          <a:xfrm rot="0">
            <a:off x="708138" y="7531442"/>
            <a:ext cx="16773331" cy="1904365"/>
          </a:xfrm>
          <a:prstGeom prst="rect">
            <a:avLst/>
          </a:prstGeom>
        </p:spPr>
        <p:txBody>
          <a:bodyPr anchor="t" rtlCol="false" tIns="0" lIns="0" bIns="0" rIns="0">
            <a:spAutoFit/>
          </a:bodyPr>
          <a:lstStyle/>
          <a:p>
            <a:pPr algn="l">
              <a:lnSpc>
                <a:spcPts val="3710"/>
              </a:lnSpc>
            </a:pPr>
          </a:p>
          <a:p>
            <a:pPr algn="l">
              <a:lnSpc>
                <a:spcPts val="3710"/>
              </a:lnSpc>
            </a:pPr>
            <a:r>
              <a:rPr lang="en-US" sz="2650" b="true">
                <a:solidFill>
                  <a:srgbClr val="FFFFFF"/>
                </a:solidFill>
                <a:latin typeface="Arial MT Pro Bold"/>
                <a:ea typeface="Arial MT Pro Bold"/>
                <a:cs typeface="Arial MT Pro Bold"/>
                <a:sym typeface="Arial MT Pro Bold"/>
              </a:rPr>
              <a:t>“</a:t>
            </a:r>
            <a:r>
              <a:rPr lang="en-US" sz="2650" b="true">
                <a:solidFill>
                  <a:srgbClr val="FFFFFF"/>
                </a:solidFill>
                <a:latin typeface="Arial MT Pro Bold"/>
                <a:ea typeface="Arial MT Pro Bold"/>
                <a:cs typeface="Arial MT Pro Bold"/>
                <a:sym typeface="Arial MT Pro Bold"/>
              </a:rPr>
              <a:t>Understanding w</a:t>
            </a:r>
            <a:r>
              <a:rPr lang="en-US" sz="2650" b="true">
                <a:solidFill>
                  <a:srgbClr val="FFFFFF"/>
                </a:solidFill>
                <a:latin typeface="Arial MT Pro Bold"/>
                <a:ea typeface="Arial MT Pro Bold"/>
                <a:cs typeface="Arial MT Pro Bold"/>
                <a:sym typeface="Arial MT Pro Bold"/>
              </a:rPr>
              <a:t>hat triggers someone—and how they interpret those events—is key to early intervention. It’s not just about what happened, but how it was experienced.”</a:t>
            </a:r>
          </a:p>
          <a:p>
            <a:pPr algn="l">
              <a:lnSpc>
                <a:spcPts val="3710"/>
              </a:lnSpc>
            </a:pPr>
          </a:p>
        </p:txBody>
      </p:sp>
    </p:spTree>
  </p:cSld>
  <p:clrMapOvr>
    <a:masterClrMapping/>
  </p:clrMapOvr>
  <p:transition spd="fast">
    <p:circle/>
  </p:transition>
</p:sld>
</file>

<file path=ppt/slides/slide5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6773331"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The Escalation Phase...</a:t>
            </a:r>
          </a:p>
        </p:txBody>
      </p:sp>
      <p:sp>
        <p:nvSpPr>
          <p:cNvPr name="TextBox 6" id="6"/>
          <p:cNvSpPr txBox="true"/>
          <p:nvPr/>
        </p:nvSpPr>
        <p:spPr>
          <a:xfrm rot="0">
            <a:off x="10966299" y="2475519"/>
            <a:ext cx="6515171" cy="2987063"/>
          </a:xfrm>
          <a:prstGeom prst="rect">
            <a:avLst/>
          </a:prstGeom>
        </p:spPr>
        <p:txBody>
          <a:bodyPr anchor="t" rtlCol="false" tIns="0" lIns="0" bIns="0" rIns="0">
            <a:spAutoFit/>
          </a:bodyPr>
          <a:lstStyle/>
          <a:p>
            <a:pPr algn="l">
              <a:lnSpc>
                <a:spcPts val="3312"/>
              </a:lnSpc>
            </a:pPr>
            <a:r>
              <a:rPr lang="en-US" sz="2548">
                <a:solidFill>
                  <a:srgbClr val="FFFFFF"/>
                </a:solidFill>
                <a:latin typeface="Arial MT Pro"/>
                <a:ea typeface="Arial MT Pro"/>
                <a:cs typeface="Arial MT Pro"/>
                <a:sym typeface="Arial MT Pro"/>
              </a:rPr>
              <a:t>The Escalation Phase is the second stage of the</a:t>
            </a:r>
            <a:r>
              <a:rPr lang="en-US" sz="2548">
                <a:solidFill>
                  <a:srgbClr val="FFFFFF"/>
                </a:solidFill>
                <a:latin typeface="Arial MT Pro"/>
                <a:ea typeface="Arial MT Pro"/>
                <a:cs typeface="Arial MT Pro"/>
                <a:sym typeface="Arial MT Pro"/>
              </a:rPr>
              <a:t> assault cycle, and it’</a:t>
            </a:r>
            <a:r>
              <a:rPr lang="en-US" sz="2548">
                <a:solidFill>
                  <a:srgbClr val="FFFFFF"/>
                </a:solidFill>
                <a:latin typeface="Arial MT Pro"/>
                <a:ea typeface="Arial MT Pro"/>
                <a:cs typeface="Arial MT Pro"/>
                <a:sym typeface="Arial MT Pro"/>
              </a:rPr>
              <a:t>s where tension and agitation begin to build—both emotionally and physically. </a:t>
            </a:r>
          </a:p>
          <a:p>
            <a:pPr algn="l">
              <a:lnSpc>
                <a:spcPts val="3312"/>
              </a:lnSpc>
            </a:pPr>
          </a:p>
          <a:p>
            <a:pPr algn="l">
              <a:lnSpc>
                <a:spcPts val="3312"/>
              </a:lnSpc>
            </a:pPr>
            <a:r>
              <a:rPr lang="en-US" sz="2548">
                <a:solidFill>
                  <a:srgbClr val="FFFFFF"/>
                </a:solidFill>
                <a:latin typeface="Arial MT Pro"/>
                <a:ea typeface="Arial MT Pro"/>
                <a:cs typeface="Arial MT Pro"/>
                <a:sym typeface="Arial MT Pro"/>
              </a:rPr>
              <a:t>Think of it as the moment when the internal storm gathers force but hasn’t yet broken.</a:t>
            </a: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708138" y="2186425"/>
            <a:ext cx="9887775" cy="5561873"/>
          </a:xfrm>
          <a:custGeom>
            <a:avLst/>
            <a:gdLst/>
            <a:ahLst/>
            <a:cxnLst/>
            <a:rect r="r" b="b" t="t" l="l"/>
            <a:pathLst>
              <a:path h="5561873" w="9887775">
                <a:moveTo>
                  <a:pt x="0" y="0"/>
                </a:moveTo>
                <a:lnTo>
                  <a:pt x="9887775" y="0"/>
                </a:lnTo>
                <a:lnTo>
                  <a:pt x="9887775" y="5561874"/>
                </a:lnTo>
                <a:lnTo>
                  <a:pt x="0" y="5561874"/>
                </a:lnTo>
                <a:lnTo>
                  <a:pt x="0" y="0"/>
                </a:lnTo>
                <a:close/>
              </a:path>
            </a:pathLst>
          </a:custGeom>
          <a:blipFill>
            <a:blip r:embed="rId4"/>
            <a:stretch>
              <a:fillRect l="0" t="0" r="0" b="0"/>
            </a:stretch>
          </a:blipFill>
        </p:spPr>
      </p:sp>
    </p:spTree>
  </p:cSld>
  <p:clrMapOvr>
    <a:masterClrMapping/>
  </p:clrMapOvr>
  <p:transition spd="fast">
    <p:circle/>
  </p:transition>
</p:sld>
</file>

<file path=ppt/slides/slide5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6773331"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What Happens During Escalation?</a:t>
            </a:r>
          </a:p>
        </p:txBody>
      </p:sp>
      <p:sp>
        <p:nvSpPr>
          <p:cNvPr name="TextBox 6" id="6"/>
          <p:cNvSpPr txBox="true"/>
          <p:nvPr/>
        </p:nvSpPr>
        <p:spPr>
          <a:xfrm rot="0">
            <a:off x="10877737" y="1092506"/>
            <a:ext cx="6515171" cy="8016263"/>
          </a:xfrm>
          <a:prstGeom prst="rect">
            <a:avLst/>
          </a:prstGeom>
        </p:spPr>
        <p:txBody>
          <a:bodyPr anchor="t" rtlCol="false" tIns="0" lIns="0" bIns="0" rIns="0">
            <a:spAutoFit/>
          </a:bodyPr>
          <a:lstStyle/>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Physiological arousal increases: Heart rate rises, bre</a:t>
            </a:r>
            <a:r>
              <a:rPr lang="en-US" sz="2548">
                <a:solidFill>
                  <a:srgbClr val="FFFFFF"/>
                </a:solidFill>
                <a:latin typeface="Arial MT Pro"/>
                <a:ea typeface="Arial MT Pro"/>
                <a:cs typeface="Arial MT Pro"/>
                <a:sym typeface="Arial MT Pro"/>
              </a:rPr>
              <a:t>athing quickens, muscles tense. The body i</a:t>
            </a:r>
            <a:r>
              <a:rPr lang="en-US" sz="2548">
                <a:solidFill>
                  <a:srgbClr val="FFFFFF"/>
                </a:solidFill>
                <a:latin typeface="Arial MT Pro"/>
                <a:ea typeface="Arial MT Pro"/>
                <a:cs typeface="Arial MT Pro"/>
                <a:sym typeface="Arial MT Pro"/>
              </a:rPr>
              <a:t>s preparing for a possible “fight.”</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Behavior becomes more confrontational: The person may raise their voice, use aggressive language, or challenge authority.</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Cognitive narrowing: Rational thinking starts to fade. The person may misinterpret neutral actions as threats.</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Control begins to slip: They may taunt, threaten, or lash out verbally—but haven’t yet reached physical aggression.</a:t>
            </a:r>
          </a:p>
          <a:p>
            <a:pPr algn="l">
              <a:lnSpc>
                <a:spcPts val="3312"/>
              </a:lnSpc>
            </a:pPr>
          </a:p>
          <a:p>
            <a:pPr algn="l">
              <a:lnSpc>
                <a:spcPts val="3312"/>
              </a:lnSpc>
            </a:pP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708138" y="2186425"/>
            <a:ext cx="9887775" cy="5561873"/>
          </a:xfrm>
          <a:custGeom>
            <a:avLst/>
            <a:gdLst/>
            <a:ahLst/>
            <a:cxnLst/>
            <a:rect r="r" b="b" t="t" l="l"/>
            <a:pathLst>
              <a:path h="5561873" w="9887775">
                <a:moveTo>
                  <a:pt x="0" y="0"/>
                </a:moveTo>
                <a:lnTo>
                  <a:pt x="9887775" y="0"/>
                </a:lnTo>
                <a:lnTo>
                  <a:pt x="9887775" y="5561874"/>
                </a:lnTo>
                <a:lnTo>
                  <a:pt x="0" y="5561874"/>
                </a:lnTo>
                <a:lnTo>
                  <a:pt x="0" y="0"/>
                </a:lnTo>
                <a:close/>
              </a:path>
            </a:pathLst>
          </a:custGeom>
          <a:blipFill>
            <a:blip r:embed="rId4"/>
            <a:stretch>
              <a:fillRect l="0" t="0" r="0" b="0"/>
            </a:stretch>
          </a:blipFill>
        </p:spPr>
      </p:sp>
    </p:spTree>
  </p:cSld>
  <p:clrMapOvr>
    <a:masterClrMapping/>
  </p:clrMapOvr>
  <p:transition spd="fast">
    <p:circle/>
  </p:transition>
</p:sld>
</file>

<file path=ppt/slides/slide5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6773331" cy="1523366"/>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Elements of fear response begin to affect the body...</a:t>
            </a:r>
          </a:p>
          <a:p>
            <a:pPr algn="l">
              <a:lnSpc>
                <a:spcPts val="5809"/>
              </a:lnSpc>
            </a:pPr>
          </a:p>
        </p:txBody>
      </p:sp>
      <p:sp>
        <p:nvSpPr>
          <p:cNvPr name="Freeform 6" id="6"/>
          <p:cNvSpPr/>
          <p:nvPr/>
        </p:nvSpPr>
        <p:spPr>
          <a:xfrm flipH="false" flipV="false" rot="0">
            <a:off x="1293393" y="2291236"/>
            <a:ext cx="7601987" cy="6309649"/>
          </a:xfrm>
          <a:custGeom>
            <a:avLst/>
            <a:gdLst/>
            <a:ahLst/>
            <a:cxnLst/>
            <a:rect r="r" b="b" t="t" l="l"/>
            <a:pathLst>
              <a:path h="6309649" w="7601987">
                <a:moveTo>
                  <a:pt x="0" y="0"/>
                </a:moveTo>
                <a:lnTo>
                  <a:pt x="7601986" y="0"/>
                </a:lnTo>
                <a:lnTo>
                  <a:pt x="7601986" y="6309649"/>
                </a:lnTo>
                <a:lnTo>
                  <a:pt x="0" y="6309649"/>
                </a:lnTo>
                <a:lnTo>
                  <a:pt x="0" y="0"/>
                </a:lnTo>
                <a:close/>
              </a:path>
            </a:pathLst>
          </a:custGeom>
          <a:blipFill>
            <a:blip r:embed="rId4"/>
            <a:stretch>
              <a:fillRect l="0" t="0" r="0" b="0"/>
            </a:stretch>
          </a:blipFill>
        </p:spPr>
      </p:sp>
      <p:sp>
        <p:nvSpPr>
          <p:cNvPr name="TextBox 7" id="7"/>
          <p:cNvSpPr txBox="true"/>
          <p:nvPr/>
        </p:nvSpPr>
        <p:spPr>
          <a:xfrm rot="0">
            <a:off x="9490270" y="2384639"/>
            <a:ext cx="6515171" cy="2567963"/>
          </a:xfrm>
          <a:prstGeom prst="rect">
            <a:avLst/>
          </a:prstGeom>
        </p:spPr>
        <p:txBody>
          <a:bodyPr anchor="t" rtlCol="false" tIns="0" lIns="0" bIns="0" rIns="0">
            <a:spAutoFit/>
          </a:bodyPr>
          <a:lstStyle/>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Fear triggers </a:t>
            </a:r>
            <a:r>
              <a:rPr lang="en-US" sz="2548">
                <a:solidFill>
                  <a:srgbClr val="FFFFFF"/>
                </a:solidFill>
                <a:latin typeface="Arial MT Pro"/>
                <a:ea typeface="Arial MT Pro"/>
                <a:cs typeface="Arial MT Pro"/>
                <a:sym typeface="Arial MT Pro"/>
              </a:rPr>
              <a:t>a cascade of phy</a:t>
            </a:r>
            <a:r>
              <a:rPr lang="en-US" sz="2548">
                <a:solidFill>
                  <a:srgbClr val="FFFFFF"/>
                </a:solidFill>
                <a:latin typeface="Arial MT Pro"/>
                <a:ea typeface="Arial MT Pro"/>
                <a:cs typeface="Arial MT Pro"/>
                <a:sym typeface="Arial MT Pro"/>
              </a:rPr>
              <a:t>siological responses. </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Our bodies react, impacting everything from our vision and motor skills to our heart rate and cognitive processing.</a:t>
            </a:r>
          </a:p>
        </p:txBody>
      </p:sp>
      <p:sp>
        <p:nvSpPr>
          <p:cNvPr name="TextBox 8" id="8"/>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transition spd="fast">
    <p:circle/>
  </p:transition>
</p:sld>
</file>

<file path=ppt/slides/slide5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418953" y="271816"/>
            <a:ext cx="1485552" cy="1285622"/>
          </a:xfrm>
          <a:custGeom>
            <a:avLst/>
            <a:gdLst/>
            <a:ahLst/>
            <a:cxnLst/>
            <a:rect r="r" b="b" t="t" l="l"/>
            <a:pathLst>
              <a:path h="1285622" w="1485552">
                <a:moveTo>
                  <a:pt x="0" y="0"/>
                </a:moveTo>
                <a:lnTo>
                  <a:pt x="1485553" y="0"/>
                </a:lnTo>
                <a:lnTo>
                  <a:pt x="1485553" y="1285622"/>
                </a:lnTo>
                <a:lnTo>
                  <a:pt x="0" y="1285622"/>
                </a:lnTo>
                <a:lnTo>
                  <a:pt x="0" y="0"/>
                </a:lnTo>
                <a:close/>
              </a:path>
            </a:pathLst>
          </a:custGeom>
          <a:blipFill>
            <a:blip r:embed="rId3"/>
            <a:stretch>
              <a:fillRect l="0" t="0" r="0" b="0"/>
            </a:stretch>
          </a:blipFill>
        </p:spPr>
      </p:sp>
      <p:sp>
        <p:nvSpPr>
          <p:cNvPr name="Freeform 5" id="5"/>
          <p:cNvSpPr/>
          <p:nvPr/>
        </p:nvSpPr>
        <p:spPr>
          <a:xfrm flipH="false" flipV="false" rot="0">
            <a:off x="10070497" y="404629"/>
            <a:ext cx="7866515" cy="9241134"/>
          </a:xfrm>
          <a:custGeom>
            <a:avLst/>
            <a:gdLst/>
            <a:ahLst/>
            <a:cxnLst/>
            <a:rect r="r" b="b" t="t" l="l"/>
            <a:pathLst>
              <a:path h="9241134" w="7866515">
                <a:moveTo>
                  <a:pt x="0" y="0"/>
                </a:moveTo>
                <a:lnTo>
                  <a:pt x="7866515" y="0"/>
                </a:lnTo>
                <a:lnTo>
                  <a:pt x="7866515" y="9241133"/>
                </a:lnTo>
                <a:lnTo>
                  <a:pt x="0" y="9241133"/>
                </a:lnTo>
                <a:lnTo>
                  <a:pt x="0" y="0"/>
                </a:lnTo>
                <a:close/>
              </a:path>
            </a:pathLst>
          </a:custGeom>
          <a:blipFill>
            <a:blip r:embed="rId4"/>
            <a:stretch>
              <a:fillRect l="0" t="0" r="0" b="0"/>
            </a:stretch>
          </a:blipFill>
        </p:spPr>
      </p:sp>
      <p:sp>
        <p:nvSpPr>
          <p:cNvPr name="TextBox 6" id="6"/>
          <p:cNvSpPr txBox="true"/>
          <p:nvPr/>
        </p:nvSpPr>
        <p:spPr>
          <a:xfrm rot="0">
            <a:off x="1904506" y="357004"/>
            <a:ext cx="7917157" cy="1832864"/>
          </a:xfrm>
          <a:prstGeom prst="rect">
            <a:avLst/>
          </a:prstGeom>
        </p:spPr>
        <p:txBody>
          <a:bodyPr anchor="t" rtlCol="false" tIns="0" lIns="0" bIns="0" rIns="0">
            <a:spAutoFit/>
          </a:bodyPr>
          <a:lstStyle/>
          <a:p>
            <a:pPr algn="l">
              <a:lnSpc>
                <a:spcPts val="4647"/>
              </a:lnSpc>
            </a:pPr>
            <a:r>
              <a:rPr lang="en-US" sz="4149" b="true">
                <a:solidFill>
                  <a:srgbClr val="FDFF0E"/>
                </a:solidFill>
                <a:latin typeface="Arial MT Pro Bold"/>
                <a:ea typeface="Arial MT Pro Bold"/>
                <a:cs typeface="Arial MT Pro Bold"/>
                <a:sym typeface="Arial MT Pro Bold"/>
              </a:rPr>
              <a:t>Key Physiological Responses Triggered by Fear:</a:t>
            </a:r>
          </a:p>
          <a:p>
            <a:pPr algn="l">
              <a:lnSpc>
                <a:spcPts val="4647"/>
              </a:lnSpc>
            </a:pPr>
          </a:p>
        </p:txBody>
      </p:sp>
      <p:sp>
        <p:nvSpPr>
          <p:cNvPr name="TextBox 7" id="7"/>
          <p:cNvSpPr txBox="true"/>
          <p:nvPr/>
        </p:nvSpPr>
        <p:spPr>
          <a:xfrm rot="0">
            <a:off x="763202" y="1663032"/>
            <a:ext cx="8969899" cy="8246745"/>
          </a:xfrm>
          <a:prstGeom prst="rect">
            <a:avLst/>
          </a:prstGeom>
        </p:spPr>
        <p:txBody>
          <a:bodyPr anchor="t" rtlCol="false" tIns="0" lIns="0" bIns="0" rIns="0">
            <a:spAutoFit/>
          </a:bodyPr>
          <a:lstStyle/>
          <a:p>
            <a:pPr algn="l" marL="518160" indent="-259080" lvl="1">
              <a:lnSpc>
                <a:spcPts val="3120"/>
              </a:lnSpc>
              <a:buFont typeface="Arial"/>
              <a:buChar char="•"/>
            </a:pPr>
            <a:r>
              <a:rPr lang="en-US" sz="2400">
                <a:solidFill>
                  <a:srgbClr val="FFFFFF"/>
                </a:solidFill>
                <a:latin typeface="Arial MT Pro"/>
                <a:ea typeface="Arial MT Pro"/>
                <a:cs typeface="Arial MT Pro"/>
                <a:sym typeface="Arial MT Pro"/>
              </a:rPr>
              <a:t>Increased heart rate and blood pressure. To pump more oxygen and nutrients to</a:t>
            </a:r>
            <a:r>
              <a:rPr lang="en-US" sz="2400">
                <a:solidFill>
                  <a:srgbClr val="FFFFFF"/>
                </a:solidFill>
                <a:latin typeface="Arial MT Pro"/>
                <a:ea typeface="Arial MT Pro"/>
                <a:cs typeface="Arial MT Pro"/>
                <a:sym typeface="Arial MT Pro"/>
              </a:rPr>
              <a:t> muscles, the body prepares itself t</a:t>
            </a:r>
            <a:r>
              <a:rPr lang="en-US" sz="2400">
                <a:solidFill>
                  <a:srgbClr val="FFFFFF"/>
                </a:solidFill>
                <a:latin typeface="Arial MT Pro"/>
                <a:ea typeface="Arial MT Pro"/>
                <a:cs typeface="Arial MT Pro"/>
                <a:sym typeface="Arial MT Pro"/>
              </a:rPr>
              <a:t>o run or fight.</a:t>
            </a:r>
          </a:p>
          <a:p>
            <a:pPr algn="l">
              <a:lnSpc>
                <a:spcPts val="3120"/>
              </a:lnSpc>
            </a:pPr>
          </a:p>
          <a:p>
            <a:pPr algn="l" marL="518160" indent="-259080" lvl="1">
              <a:lnSpc>
                <a:spcPts val="3120"/>
              </a:lnSpc>
              <a:buFont typeface="Arial"/>
              <a:buChar char="•"/>
            </a:pPr>
            <a:r>
              <a:rPr lang="en-US" sz="2400">
                <a:solidFill>
                  <a:srgbClr val="FFFFFF"/>
                </a:solidFill>
                <a:latin typeface="Arial MT Pro"/>
                <a:ea typeface="Arial MT Pro"/>
                <a:cs typeface="Arial MT Pro"/>
                <a:sym typeface="Arial MT Pro"/>
              </a:rPr>
              <a:t>Rapid breathing (hyperventilation) supplies more oxygen to the bloodstream and helps fuel quick reactions.</a:t>
            </a:r>
          </a:p>
          <a:p>
            <a:pPr algn="l">
              <a:lnSpc>
                <a:spcPts val="3120"/>
              </a:lnSpc>
            </a:pPr>
          </a:p>
          <a:p>
            <a:pPr algn="l" marL="518160" indent="-259080" lvl="1">
              <a:lnSpc>
                <a:spcPts val="3120"/>
              </a:lnSpc>
              <a:buFont typeface="Arial"/>
              <a:buChar char="•"/>
            </a:pPr>
            <a:r>
              <a:rPr lang="en-US" sz="2400">
                <a:solidFill>
                  <a:srgbClr val="FFFFFF"/>
                </a:solidFill>
                <a:latin typeface="Arial MT Pro"/>
                <a:ea typeface="Arial MT Pro"/>
                <a:cs typeface="Arial MT Pro"/>
                <a:sym typeface="Arial MT Pro"/>
              </a:rPr>
              <a:t>Dilated pupils enhance vision to better detect threats in the environment.</a:t>
            </a:r>
          </a:p>
          <a:p>
            <a:pPr algn="l">
              <a:lnSpc>
                <a:spcPts val="3120"/>
              </a:lnSpc>
            </a:pPr>
          </a:p>
          <a:p>
            <a:pPr algn="l" marL="518160" indent="-259080" lvl="1">
              <a:lnSpc>
                <a:spcPts val="3120"/>
              </a:lnSpc>
              <a:buFont typeface="Arial"/>
              <a:buChar char="•"/>
            </a:pPr>
            <a:r>
              <a:rPr lang="en-US" sz="2400">
                <a:solidFill>
                  <a:srgbClr val="FFFFFF"/>
                </a:solidFill>
                <a:latin typeface="Arial MT Pro"/>
                <a:ea typeface="Arial MT Pro"/>
                <a:cs typeface="Arial MT Pro"/>
                <a:sym typeface="Arial MT Pro"/>
              </a:rPr>
              <a:t>Muscle tension: Muscles tighten and prepare for action—this can lead to trembling or clenched fists.</a:t>
            </a:r>
          </a:p>
          <a:p>
            <a:pPr algn="l">
              <a:lnSpc>
                <a:spcPts val="3120"/>
              </a:lnSpc>
            </a:pPr>
          </a:p>
          <a:p>
            <a:pPr algn="l" marL="518160" indent="-259080" lvl="1">
              <a:lnSpc>
                <a:spcPts val="3120"/>
              </a:lnSpc>
              <a:buFont typeface="Arial"/>
              <a:buChar char="•"/>
            </a:pPr>
            <a:r>
              <a:rPr lang="en-US" sz="2400">
                <a:solidFill>
                  <a:srgbClr val="FFFFFF"/>
                </a:solidFill>
                <a:latin typeface="Arial MT Pro"/>
                <a:ea typeface="Arial MT Pro"/>
                <a:cs typeface="Arial MT Pro"/>
                <a:sym typeface="Arial MT Pro"/>
              </a:rPr>
              <a:t>Sweating helps cool the body and improve grip (think clammy hands).</a:t>
            </a:r>
          </a:p>
          <a:p>
            <a:pPr algn="l">
              <a:lnSpc>
                <a:spcPts val="3120"/>
              </a:lnSpc>
            </a:pPr>
          </a:p>
          <a:p>
            <a:pPr algn="l" marL="518160" indent="-259080" lvl="1">
              <a:lnSpc>
                <a:spcPts val="3120"/>
              </a:lnSpc>
              <a:buFont typeface="Arial"/>
              <a:buChar char="•"/>
            </a:pPr>
            <a:r>
              <a:rPr lang="en-US" sz="2400">
                <a:solidFill>
                  <a:srgbClr val="FFFFFF"/>
                </a:solidFill>
                <a:latin typeface="Arial MT Pro"/>
                <a:ea typeface="Arial MT Pro"/>
                <a:cs typeface="Arial MT Pro"/>
                <a:sym typeface="Arial MT Pro"/>
              </a:rPr>
              <a:t>Goosebumps (piloerection) is A leftover evolutionary trait that makes animals appear larger when threatened.</a:t>
            </a:r>
          </a:p>
          <a:p>
            <a:pPr algn="l">
              <a:lnSpc>
                <a:spcPts val="3120"/>
              </a:lnSpc>
            </a:pPr>
          </a:p>
          <a:p>
            <a:pPr algn="l" marL="518160" indent="-259080" lvl="1">
              <a:lnSpc>
                <a:spcPts val="3120"/>
              </a:lnSpc>
              <a:buFont typeface="Arial"/>
              <a:buChar char="•"/>
            </a:pPr>
            <a:r>
              <a:rPr lang="en-US" sz="2400">
                <a:solidFill>
                  <a:srgbClr val="FFFFFF"/>
                </a:solidFill>
                <a:latin typeface="Arial MT Pro"/>
                <a:ea typeface="Arial MT Pro"/>
                <a:cs typeface="Arial MT Pro"/>
                <a:sym typeface="Arial MT Pro"/>
              </a:rPr>
              <a:t>Redirected blood flow: Blood is shunted away from the skin and digestive system toward vital organs and muscles</a:t>
            </a:r>
          </a:p>
        </p:txBody>
      </p:sp>
      <p:sp>
        <p:nvSpPr>
          <p:cNvPr name="TextBox 8" id="8"/>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transition spd="fast">
    <p:circle/>
  </p:transition>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Freeform 5" id="5"/>
          <p:cNvSpPr/>
          <p:nvPr/>
        </p:nvSpPr>
        <p:spPr>
          <a:xfrm flipH="false" flipV="false" rot="0">
            <a:off x="764771" y="2304204"/>
            <a:ext cx="9297535" cy="6194482"/>
          </a:xfrm>
          <a:custGeom>
            <a:avLst/>
            <a:gdLst/>
            <a:ahLst/>
            <a:cxnLst/>
            <a:rect r="r" b="b" t="t" l="l"/>
            <a:pathLst>
              <a:path h="6194482" w="9297535">
                <a:moveTo>
                  <a:pt x="0" y="0"/>
                </a:moveTo>
                <a:lnTo>
                  <a:pt x="9297534" y="0"/>
                </a:lnTo>
                <a:lnTo>
                  <a:pt x="9297534" y="6194483"/>
                </a:lnTo>
                <a:lnTo>
                  <a:pt x="0" y="6194483"/>
                </a:lnTo>
                <a:lnTo>
                  <a:pt x="0" y="0"/>
                </a:lnTo>
                <a:close/>
              </a:path>
            </a:pathLst>
          </a:custGeom>
          <a:blipFill>
            <a:blip r:embed="rId4"/>
            <a:stretch>
              <a:fillRect l="0" t="0" r="0" b="0"/>
            </a:stretch>
          </a:blipFill>
        </p:spPr>
      </p:sp>
      <p:sp>
        <p:nvSpPr>
          <p:cNvPr name="TextBox 6" id="6"/>
          <p:cNvSpPr txBox="true"/>
          <p:nvPr/>
        </p:nvSpPr>
        <p:spPr>
          <a:xfrm rot="0">
            <a:off x="764771" y="1165261"/>
            <a:ext cx="14695123"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Negotiation for Success...</a:t>
            </a: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8" id="8"/>
          <p:cNvSpPr txBox="true"/>
          <p:nvPr/>
        </p:nvSpPr>
        <p:spPr>
          <a:xfrm rot="0">
            <a:off x="10613828" y="2237529"/>
            <a:ext cx="7220113" cy="6014353"/>
          </a:xfrm>
          <a:prstGeom prst="rect">
            <a:avLst/>
          </a:prstGeom>
        </p:spPr>
        <p:txBody>
          <a:bodyPr anchor="t" rtlCol="false" tIns="0" lIns="0" bIns="0" rIns="0">
            <a:spAutoFit/>
          </a:bodyPr>
          <a:lstStyle/>
          <a:p>
            <a:pPr algn="l">
              <a:lnSpc>
                <a:spcPts val="2507"/>
              </a:lnSpc>
            </a:pPr>
            <a:r>
              <a:rPr lang="en-US" sz="1928">
                <a:solidFill>
                  <a:srgbClr val="FFFFFF"/>
                </a:solidFill>
                <a:latin typeface="Arial MT Pro"/>
                <a:ea typeface="Arial MT Pro"/>
                <a:cs typeface="Arial MT Pro"/>
                <a:sym typeface="Arial MT Pro"/>
              </a:rPr>
              <a:t>Welcome. I</a:t>
            </a:r>
            <a:r>
              <a:rPr lang="en-US" sz="1928">
                <a:solidFill>
                  <a:srgbClr val="FFFFFF"/>
                </a:solidFill>
                <a:latin typeface="Arial MT Pro"/>
                <a:ea typeface="Arial MT Pro"/>
                <a:cs typeface="Arial MT Pro"/>
                <a:sym typeface="Arial MT Pro"/>
              </a:rPr>
              <a:t>n this training, we will go over the process for negotiating for success. Understanding the basic princi</a:t>
            </a:r>
            <a:r>
              <a:rPr lang="en-US" sz="1928">
                <a:solidFill>
                  <a:srgbClr val="FFFFFF"/>
                </a:solidFill>
                <a:latin typeface="Arial MT Pro"/>
                <a:ea typeface="Arial MT Pro"/>
                <a:cs typeface="Arial MT Pro"/>
                <a:sym typeface="Arial MT Pro"/>
              </a:rPr>
              <a:t>pl</a:t>
            </a:r>
            <a:r>
              <a:rPr lang="en-US" sz="1928">
                <a:solidFill>
                  <a:srgbClr val="FFFFFF"/>
                </a:solidFill>
                <a:latin typeface="Arial MT Pro"/>
                <a:ea typeface="Arial MT Pro"/>
                <a:cs typeface="Arial MT Pro"/>
                <a:sym typeface="Arial MT Pro"/>
              </a:rPr>
              <a:t>es of negotiation will help the responder navigate and compromise to reach an agreement that avoids argument and dispute...</a:t>
            </a:r>
          </a:p>
          <a:p>
            <a:pPr algn="l">
              <a:lnSpc>
                <a:spcPts val="2507"/>
              </a:lnSpc>
            </a:pPr>
          </a:p>
          <a:p>
            <a:pPr algn="l">
              <a:lnSpc>
                <a:spcPts val="2507"/>
              </a:lnSpc>
            </a:pPr>
            <a:r>
              <a:rPr lang="en-US" sz="1928">
                <a:solidFill>
                  <a:srgbClr val="FFFFFF"/>
                </a:solidFill>
                <a:latin typeface="Arial MT Pro"/>
                <a:ea typeface="Arial MT Pro"/>
                <a:cs typeface="Arial MT Pro"/>
                <a:sym typeface="Arial MT Pro"/>
              </a:rPr>
              <a:t>Negotiation is a method by which people settle differences. It is a process by which a compromise or agreement is reached while avoiding argument and dispute.</a:t>
            </a:r>
          </a:p>
          <a:p>
            <a:pPr algn="l">
              <a:lnSpc>
                <a:spcPts val="2507"/>
              </a:lnSpc>
            </a:pPr>
          </a:p>
          <a:p>
            <a:pPr algn="l">
              <a:lnSpc>
                <a:spcPts val="2507"/>
              </a:lnSpc>
            </a:pPr>
            <a:r>
              <a:rPr lang="en-US" sz="1928">
                <a:solidFill>
                  <a:srgbClr val="FFFFFF"/>
                </a:solidFill>
                <a:latin typeface="Arial MT Pro"/>
                <a:ea typeface="Arial MT Pro"/>
                <a:cs typeface="Arial MT Pro"/>
                <a:sym typeface="Arial MT Pro"/>
              </a:rPr>
              <a:t>The principles of fairness, mutual benefit, and relationship maintenance are key to a successful outcome.</a:t>
            </a:r>
          </a:p>
          <a:p>
            <a:pPr algn="l">
              <a:lnSpc>
                <a:spcPts val="2507"/>
              </a:lnSpc>
            </a:pPr>
          </a:p>
          <a:p>
            <a:pPr algn="l">
              <a:lnSpc>
                <a:spcPts val="2507"/>
              </a:lnSpc>
            </a:pPr>
          </a:p>
          <a:p>
            <a:pPr algn="l">
              <a:lnSpc>
                <a:spcPts val="2507"/>
              </a:lnSpc>
            </a:pPr>
            <a:r>
              <a:rPr lang="en-US" sz="1928">
                <a:solidFill>
                  <a:srgbClr val="FFFFFF"/>
                </a:solidFill>
                <a:latin typeface="Arial MT Pro"/>
                <a:ea typeface="Arial MT Pro"/>
                <a:cs typeface="Arial MT Pro"/>
                <a:sym typeface="Arial MT Pro"/>
              </a:rPr>
              <a:t>We pair our efforts to negotiate with the least restrictive response. The concept of "least restrictive" in crisis response is all about balancing safety with autonomy. It’s a guiding principle that encourages responders to use the minimum level of intervention necessary to stabilize a person in crisis—while preserving their dignity, freedom, and rights. </a:t>
            </a:r>
          </a:p>
        </p:txBody>
      </p:sp>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418953" y="271816"/>
            <a:ext cx="1485552" cy="1285622"/>
          </a:xfrm>
          <a:custGeom>
            <a:avLst/>
            <a:gdLst/>
            <a:ahLst/>
            <a:cxnLst/>
            <a:rect r="r" b="b" t="t" l="l"/>
            <a:pathLst>
              <a:path h="1285622" w="1485552">
                <a:moveTo>
                  <a:pt x="0" y="0"/>
                </a:moveTo>
                <a:lnTo>
                  <a:pt x="1485553" y="0"/>
                </a:lnTo>
                <a:lnTo>
                  <a:pt x="1485553" y="1285622"/>
                </a:lnTo>
                <a:lnTo>
                  <a:pt x="0" y="1285622"/>
                </a:lnTo>
                <a:lnTo>
                  <a:pt x="0" y="0"/>
                </a:lnTo>
                <a:close/>
              </a:path>
            </a:pathLst>
          </a:custGeom>
          <a:blipFill>
            <a:blip r:embed="rId3"/>
            <a:stretch>
              <a:fillRect l="0" t="0" r="0" b="0"/>
            </a:stretch>
          </a:blipFill>
        </p:spPr>
      </p:sp>
      <p:sp>
        <p:nvSpPr>
          <p:cNvPr name="Freeform 5" id="5"/>
          <p:cNvSpPr/>
          <p:nvPr/>
        </p:nvSpPr>
        <p:spPr>
          <a:xfrm flipH="false" flipV="false" rot="0">
            <a:off x="10070497" y="404629"/>
            <a:ext cx="7866515" cy="9241134"/>
          </a:xfrm>
          <a:custGeom>
            <a:avLst/>
            <a:gdLst/>
            <a:ahLst/>
            <a:cxnLst/>
            <a:rect r="r" b="b" t="t" l="l"/>
            <a:pathLst>
              <a:path h="9241134" w="7866515">
                <a:moveTo>
                  <a:pt x="0" y="0"/>
                </a:moveTo>
                <a:lnTo>
                  <a:pt x="7866515" y="0"/>
                </a:lnTo>
                <a:lnTo>
                  <a:pt x="7866515" y="9241133"/>
                </a:lnTo>
                <a:lnTo>
                  <a:pt x="0" y="9241133"/>
                </a:lnTo>
                <a:lnTo>
                  <a:pt x="0" y="0"/>
                </a:lnTo>
                <a:close/>
              </a:path>
            </a:pathLst>
          </a:custGeom>
          <a:blipFill>
            <a:blip r:embed="rId4"/>
            <a:stretch>
              <a:fillRect l="0" t="0" r="0" b="0"/>
            </a:stretch>
          </a:blipFill>
        </p:spPr>
      </p:sp>
      <p:sp>
        <p:nvSpPr>
          <p:cNvPr name="TextBox 6" id="6"/>
          <p:cNvSpPr txBox="true"/>
          <p:nvPr/>
        </p:nvSpPr>
        <p:spPr>
          <a:xfrm rot="0">
            <a:off x="1904506" y="357004"/>
            <a:ext cx="7917157" cy="1832864"/>
          </a:xfrm>
          <a:prstGeom prst="rect">
            <a:avLst/>
          </a:prstGeom>
        </p:spPr>
        <p:txBody>
          <a:bodyPr anchor="t" rtlCol="false" tIns="0" lIns="0" bIns="0" rIns="0">
            <a:spAutoFit/>
          </a:bodyPr>
          <a:lstStyle/>
          <a:p>
            <a:pPr algn="l">
              <a:lnSpc>
                <a:spcPts val="4647"/>
              </a:lnSpc>
            </a:pPr>
            <a:r>
              <a:rPr lang="en-US" sz="4149" b="true">
                <a:solidFill>
                  <a:srgbClr val="FDFF0E"/>
                </a:solidFill>
                <a:latin typeface="Arial MT Pro Bold"/>
                <a:ea typeface="Arial MT Pro Bold"/>
                <a:cs typeface="Arial MT Pro Bold"/>
                <a:sym typeface="Arial MT Pro Bold"/>
              </a:rPr>
              <a:t>Key Physiological Responses Triggered by Fear:</a:t>
            </a:r>
          </a:p>
          <a:p>
            <a:pPr algn="l">
              <a:lnSpc>
                <a:spcPts val="4647"/>
              </a:lnSpc>
            </a:pPr>
          </a:p>
        </p:txBody>
      </p:sp>
      <p:sp>
        <p:nvSpPr>
          <p:cNvPr name="TextBox 7" id="7"/>
          <p:cNvSpPr txBox="true"/>
          <p:nvPr/>
        </p:nvSpPr>
        <p:spPr>
          <a:xfrm rot="0">
            <a:off x="851763" y="1481238"/>
            <a:ext cx="8969899" cy="5903595"/>
          </a:xfrm>
          <a:prstGeom prst="rect">
            <a:avLst/>
          </a:prstGeom>
        </p:spPr>
        <p:txBody>
          <a:bodyPr anchor="t" rtlCol="false" tIns="0" lIns="0" bIns="0" rIns="0">
            <a:spAutoFit/>
          </a:bodyPr>
          <a:lstStyle/>
          <a:p>
            <a:pPr algn="l">
              <a:lnSpc>
                <a:spcPts val="3120"/>
              </a:lnSpc>
            </a:pPr>
          </a:p>
          <a:p>
            <a:pPr algn="l" marL="518160" indent="-259080" lvl="1">
              <a:lnSpc>
                <a:spcPts val="3120"/>
              </a:lnSpc>
              <a:buFont typeface="Arial"/>
              <a:buChar char="•"/>
            </a:pPr>
            <a:r>
              <a:rPr lang="en-US" sz="2400">
                <a:solidFill>
                  <a:srgbClr val="FFFFFF"/>
                </a:solidFill>
                <a:latin typeface="Arial MT Pro"/>
                <a:ea typeface="Arial MT Pro"/>
                <a:cs typeface="Arial MT Pro"/>
                <a:sym typeface="Arial MT Pro"/>
              </a:rPr>
              <a:t>Redirected blood flow: Blood is shunted away from the skin and digestive system toward vital organs and muscles</a:t>
            </a:r>
          </a:p>
          <a:p>
            <a:pPr algn="l">
              <a:lnSpc>
                <a:spcPts val="3120"/>
              </a:lnSpc>
            </a:pPr>
          </a:p>
          <a:p>
            <a:pPr algn="l" marL="518160" indent="-259080" lvl="1">
              <a:lnSpc>
                <a:spcPts val="3120"/>
              </a:lnSpc>
              <a:buFont typeface="Arial"/>
              <a:buChar char="•"/>
            </a:pPr>
            <a:r>
              <a:rPr lang="en-US" sz="2400">
                <a:solidFill>
                  <a:srgbClr val="FFFFFF"/>
                </a:solidFill>
                <a:latin typeface="Arial MT Pro"/>
                <a:ea typeface="Arial MT Pro"/>
                <a:cs typeface="Arial MT Pro"/>
                <a:sym typeface="Arial MT Pro"/>
              </a:rPr>
              <a:t>Release of stress hormones, Adrenaline (epinephrine) and noradrenaline, floods the system, increasing alertness and energy.</a:t>
            </a:r>
          </a:p>
          <a:p>
            <a:pPr algn="l">
              <a:lnSpc>
                <a:spcPts val="3120"/>
              </a:lnSpc>
            </a:pPr>
          </a:p>
          <a:p>
            <a:pPr algn="l" marL="518160" indent="-259080" lvl="1">
              <a:lnSpc>
                <a:spcPts val="3120"/>
              </a:lnSpc>
              <a:buFont typeface="Arial"/>
              <a:buChar char="•"/>
            </a:pPr>
            <a:r>
              <a:rPr lang="en-US" sz="2400">
                <a:solidFill>
                  <a:srgbClr val="FFFFFF"/>
                </a:solidFill>
                <a:latin typeface="Arial MT Pro"/>
                <a:ea typeface="Arial MT Pro"/>
                <a:cs typeface="Arial MT Pro"/>
                <a:sym typeface="Arial MT Pro"/>
              </a:rPr>
              <a:t>Spiked blood glucose levels provide a quick energy source for muscles in case of physical exertion.</a:t>
            </a:r>
          </a:p>
          <a:p>
            <a:pPr algn="l">
              <a:lnSpc>
                <a:spcPts val="3120"/>
              </a:lnSpc>
            </a:pPr>
          </a:p>
          <a:p>
            <a:pPr algn="l" marL="518160" indent="-259080" lvl="1">
              <a:lnSpc>
                <a:spcPts val="3120"/>
              </a:lnSpc>
              <a:buFont typeface="Arial"/>
              <a:buChar char="•"/>
            </a:pPr>
            <a:r>
              <a:rPr lang="en-US" sz="2400">
                <a:solidFill>
                  <a:srgbClr val="FFFFFF"/>
                </a:solidFill>
                <a:latin typeface="Arial MT Pro"/>
                <a:ea typeface="Arial MT Pro"/>
                <a:cs typeface="Arial MT Pro"/>
                <a:sym typeface="Arial MT Pro"/>
              </a:rPr>
              <a:t>Suppressed digestion and immune response. Non-essential systems are temporarily downregulated to conserve energy for survival.</a:t>
            </a:r>
          </a:p>
          <a:p>
            <a:pPr algn="l">
              <a:lnSpc>
                <a:spcPts val="3120"/>
              </a:lnSpc>
            </a:pPr>
          </a:p>
        </p:txBody>
      </p:sp>
      <p:sp>
        <p:nvSpPr>
          <p:cNvPr name="TextBox 8" id="8"/>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9" id="9"/>
          <p:cNvSpPr txBox="true"/>
          <p:nvPr/>
        </p:nvSpPr>
        <p:spPr>
          <a:xfrm rot="0">
            <a:off x="1161729" y="7821153"/>
            <a:ext cx="7917157" cy="847090"/>
          </a:xfrm>
          <a:prstGeom prst="rect">
            <a:avLst/>
          </a:prstGeom>
        </p:spPr>
        <p:txBody>
          <a:bodyPr anchor="t" rtlCol="false" tIns="0" lIns="0" bIns="0" rIns="0">
            <a:spAutoFit/>
          </a:bodyPr>
          <a:lstStyle/>
          <a:p>
            <a:pPr algn="ctr">
              <a:lnSpc>
                <a:spcPts val="3080"/>
              </a:lnSpc>
            </a:pPr>
            <a:r>
              <a:rPr lang="en-US" sz="2750" b="true">
                <a:solidFill>
                  <a:srgbClr val="FDFF0E"/>
                </a:solidFill>
                <a:latin typeface="Arial MT Pro Bold"/>
                <a:ea typeface="Arial MT Pro Bold"/>
                <a:cs typeface="Arial MT Pro Bold"/>
                <a:sym typeface="Arial MT Pro Bold"/>
              </a:rPr>
              <a:t>“These changes happen in seconds, often before you're consciously aware of the fear.”</a:t>
            </a:r>
          </a:p>
        </p:txBody>
      </p:sp>
    </p:spTree>
  </p:cSld>
  <p:clrMapOvr>
    <a:masterClrMapping/>
  </p:clrMapOvr>
  <p:transition spd="fast">
    <p:circle/>
  </p:transition>
</p:sld>
</file>

<file path=ppt/slides/slide6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6773331"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The Reaction Phase...</a:t>
            </a:r>
          </a:p>
        </p:txBody>
      </p:sp>
      <p:sp>
        <p:nvSpPr>
          <p:cNvPr name="TextBox 6" id="6"/>
          <p:cNvSpPr txBox="true"/>
          <p:nvPr/>
        </p:nvSpPr>
        <p:spPr>
          <a:xfrm rot="0">
            <a:off x="10877737" y="2559356"/>
            <a:ext cx="6515171" cy="5082563"/>
          </a:xfrm>
          <a:prstGeom prst="rect">
            <a:avLst/>
          </a:prstGeom>
        </p:spPr>
        <p:txBody>
          <a:bodyPr anchor="t" rtlCol="false" tIns="0" lIns="0" bIns="0" rIns="0">
            <a:spAutoFit/>
          </a:bodyPr>
          <a:lstStyle/>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The Reaction Phase is a crucial opportuni</a:t>
            </a:r>
            <a:r>
              <a:rPr lang="en-US" sz="2548">
                <a:solidFill>
                  <a:srgbClr val="FFFFFF"/>
                </a:solidFill>
                <a:latin typeface="Arial MT Pro"/>
                <a:ea typeface="Arial MT Pro"/>
                <a:cs typeface="Arial MT Pro"/>
                <a:sym typeface="Arial MT Pro"/>
              </a:rPr>
              <a:t>ty. When coping skills are exhausted, individuals often seek help and </a:t>
            </a:r>
            <a:r>
              <a:rPr lang="en-US" sz="2548">
                <a:solidFill>
                  <a:srgbClr val="FFFFFF"/>
                </a:solidFill>
                <a:latin typeface="Arial MT Pro"/>
                <a:ea typeface="Arial MT Pro"/>
                <a:cs typeface="Arial MT Pro"/>
                <a:sym typeface="Arial MT Pro"/>
              </a:rPr>
              <a:t>are more receptive to being redirected away from the crisis.</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Our pre-existing relati</a:t>
            </a:r>
            <a:r>
              <a:rPr lang="en-US" sz="2548">
                <a:solidFill>
                  <a:srgbClr val="FFFFFF"/>
                </a:solidFill>
                <a:latin typeface="Arial MT Pro"/>
                <a:ea typeface="Arial MT Pro"/>
                <a:cs typeface="Arial MT Pro"/>
                <a:sym typeface="Arial MT Pro"/>
              </a:rPr>
              <a:t>onship with the individual is vital during this phase. A strong, positive connection can significantly improve the chances of successful redirection.</a:t>
            </a:r>
          </a:p>
          <a:p>
            <a:pPr algn="l">
              <a:lnSpc>
                <a:spcPts val="3312"/>
              </a:lnSpc>
            </a:pP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724699" y="2083103"/>
            <a:ext cx="9720287" cy="5467662"/>
          </a:xfrm>
          <a:custGeom>
            <a:avLst/>
            <a:gdLst/>
            <a:ahLst/>
            <a:cxnLst/>
            <a:rect r="r" b="b" t="t" l="l"/>
            <a:pathLst>
              <a:path h="5467662" w="9720287">
                <a:moveTo>
                  <a:pt x="0" y="0"/>
                </a:moveTo>
                <a:lnTo>
                  <a:pt x="9720287" y="0"/>
                </a:lnTo>
                <a:lnTo>
                  <a:pt x="9720287" y="5467662"/>
                </a:lnTo>
                <a:lnTo>
                  <a:pt x="0" y="5467662"/>
                </a:lnTo>
                <a:lnTo>
                  <a:pt x="0" y="0"/>
                </a:lnTo>
                <a:close/>
              </a:path>
            </a:pathLst>
          </a:custGeom>
          <a:blipFill>
            <a:blip r:embed="rId4"/>
            <a:stretch>
              <a:fillRect l="0" t="0" r="0" b="0"/>
            </a:stretch>
          </a:blipFill>
        </p:spPr>
      </p:sp>
    </p:spTree>
  </p:cSld>
  <p:clrMapOvr>
    <a:masterClrMapping/>
  </p:clrMapOvr>
  <p:transition spd="fast">
    <p:circle/>
  </p:transition>
</p:sld>
</file>

<file path=ppt/slides/slide6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73061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6773331"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Why this moment is so important...</a:t>
            </a:r>
          </a:p>
        </p:txBody>
      </p:sp>
      <p:sp>
        <p:nvSpPr>
          <p:cNvPr name="TextBox 6" id="6"/>
          <p:cNvSpPr txBox="true"/>
          <p:nvPr/>
        </p:nvSpPr>
        <p:spPr>
          <a:xfrm rot="0">
            <a:off x="10744129" y="673406"/>
            <a:ext cx="6515171" cy="8854463"/>
          </a:xfrm>
          <a:prstGeom prst="rect">
            <a:avLst/>
          </a:prstGeom>
        </p:spPr>
        <p:txBody>
          <a:bodyPr anchor="t" rtlCol="false" tIns="0" lIns="0" bIns="0" rIns="0">
            <a:spAutoFit/>
          </a:bodyPr>
          <a:lstStyle/>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When people in crisis reach out for help, it’s often a brave and vulnerable act—a signal tha</a:t>
            </a:r>
            <a:r>
              <a:rPr lang="en-US" sz="2548">
                <a:solidFill>
                  <a:srgbClr val="FFFFFF"/>
                </a:solidFill>
                <a:latin typeface="Arial MT Pro"/>
                <a:ea typeface="Arial MT Pro"/>
                <a:cs typeface="Arial MT Pro"/>
                <a:sym typeface="Arial MT Pro"/>
              </a:rPr>
              <a:t>t their internal coping systems are overwhelmed and they need connection, suppo</a:t>
            </a:r>
            <a:r>
              <a:rPr lang="en-US" sz="2548">
                <a:solidFill>
                  <a:srgbClr val="FFFFFF"/>
                </a:solidFill>
                <a:latin typeface="Arial MT Pro"/>
                <a:ea typeface="Arial MT Pro"/>
                <a:cs typeface="Arial MT Pro"/>
                <a:sym typeface="Arial MT Pro"/>
              </a:rPr>
              <a:t>rt, or intervention. Whether the crisis involves mental health, trauma, substance use, or emoti</a:t>
            </a:r>
            <a:r>
              <a:rPr lang="en-US" sz="2548">
                <a:solidFill>
                  <a:srgbClr val="FFFFFF"/>
                </a:solidFill>
                <a:latin typeface="Arial MT Pro"/>
                <a:ea typeface="Arial MT Pro"/>
                <a:cs typeface="Arial MT Pro"/>
                <a:sym typeface="Arial MT Pro"/>
              </a:rPr>
              <a:t>onal distress, that moment of reaching out is a critical turning point.</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It’s a chance to interrupt the assault cycle before it reaches crisis.</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It builds trust and connection, which are protective factors against long-term harm.</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It can be the first step toward healing, especially if the person has felt isolated or misunderstood.</a:t>
            </a:r>
          </a:p>
          <a:p>
            <a:pPr algn="l">
              <a:lnSpc>
                <a:spcPts val="3312"/>
              </a:lnSpc>
            </a:pPr>
          </a:p>
        </p:txBody>
      </p:sp>
      <p:sp>
        <p:nvSpPr>
          <p:cNvPr name="TextBox 7" id="7"/>
          <p:cNvSpPr txBox="true"/>
          <p:nvPr/>
        </p:nvSpPr>
        <p:spPr>
          <a:xfrm rot="0">
            <a:off x="14223884" y="9728835"/>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724699" y="2083103"/>
            <a:ext cx="9720287" cy="5467662"/>
          </a:xfrm>
          <a:custGeom>
            <a:avLst/>
            <a:gdLst/>
            <a:ahLst/>
            <a:cxnLst/>
            <a:rect r="r" b="b" t="t" l="l"/>
            <a:pathLst>
              <a:path h="5467662" w="9720287">
                <a:moveTo>
                  <a:pt x="0" y="0"/>
                </a:moveTo>
                <a:lnTo>
                  <a:pt x="9720287" y="0"/>
                </a:lnTo>
                <a:lnTo>
                  <a:pt x="9720287" y="5467662"/>
                </a:lnTo>
                <a:lnTo>
                  <a:pt x="0" y="5467662"/>
                </a:lnTo>
                <a:lnTo>
                  <a:pt x="0" y="0"/>
                </a:lnTo>
                <a:close/>
              </a:path>
            </a:pathLst>
          </a:custGeom>
          <a:blipFill>
            <a:blip r:embed="rId4"/>
            <a:stretch>
              <a:fillRect l="0" t="0" r="0" b="0"/>
            </a:stretch>
          </a:blipFill>
        </p:spPr>
      </p:sp>
    </p:spTree>
  </p:cSld>
  <p:clrMapOvr>
    <a:masterClrMapping/>
  </p:clrMapOvr>
  <p:transition spd="fast">
    <p:circle/>
  </p:transition>
</p:sld>
</file>

<file path=ppt/slides/slide6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73061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6773331"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During the Crisis Apex...</a:t>
            </a:r>
          </a:p>
        </p:txBody>
      </p:sp>
      <p:sp>
        <p:nvSpPr>
          <p:cNvPr name="TextBox 6" id="6"/>
          <p:cNvSpPr txBox="true"/>
          <p:nvPr/>
        </p:nvSpPr>
        <p:spPr>
          <a:xfrm rot="0">
            <a:off x="10744129" y="1930706"/>
            <a:ext cx="6515171" cy="6339863"/>
          </a:xfrm>
          <a:prstGeom prst="rect">
            <a:avLst/>
          </a:prstGeom>
        </p:spPr>
        <p:txBody>
          <a:bodyPr anchor="t" rtlCol="false" tIns="0" lIns="0" bIns="0" rIns="0">
            <a:spAutoFit/>
          </a:bodyPr>
          <a:lstStyle/>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During the Crisis Apex, survival instincts take over. It's essential to communica</a:t>
            </a:r>
            <a:r>
              <a:rPr lang="en-US" sz="2548">
                <a:solidFill>
                  <a:srgbClr val="FFFFFF"/>
                </a:solidFill>
                <a:latin typeface="Arial MT Pro"/>
                <a:ea typeface="Arial MT Pro"/>
                <a:cs typeface="Arial MT Pro"/>
                <a:sym typeface="Arial MT Pro"/>
              </a:rPr>
              <a:t>te with simple, direct, and non-provoking statements.</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Recognizing when you're app</a:t>
            </a:r>
            <a:r>
              <a:rPr lang="en-US" sz="2548">
                <a:solidFill>
                  <a:srgbClr val="FFFFFF"/>
                </a:solidFill>
                <a:latin typeface="Arial MT Pro"/>
                <a:ea typeface="Arial MT Pro"/>
                <a:cs typeface="Arial MT Pro"/>
                <a:sym typeface="Arial MT Pro"/>
              </a:rPr>
              <a:t>roaching the crisis point is key. If possible, create distance. The i</a:t>
            </a:r>
            <a:r>
              <a:rPr lang="en-US" sz="2548">
                <a:solidFill>
                  <a:srgbClr val="FFFFFF"/>
                </a:solidFill>
                <a:latin typeface="Arial MT Pro"/>
                <a:ea typeface="Arial MT Pro"/>
                <a:cs typeface="Arial MT Pro"/>
                <a:sym typeface="Arial MT Pro"/>
              </a:rPr>
              <a:t>ndividual is experiencing heightened physical, emotional, and psychological arousal.</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Control over aggressive impulses decreases, and direct aggression is a possibility.</a:t>
            </a:r>
          </a:p>
          <a:p>
            <a:pPr algn="l">
              <a:lnSpc>
                <a:spcPts val="3312"/>
              </a:lnSpc>
            </a:pPr>
          </a:p>
        </p:txBody>
      </p:sp>
      <p:sp>
        <p:nvSpPr>
          <p:cNvPr name="TextBox 7" id="7"/>
          <p:cNvSpPr txBox="true"/>
          <p:nvPr/>
        </p:nvSpPr>
        <p:spPr>
          <a:xfrm rot="0">
            <a:off x="14223884" y="9728835"/>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764771" y="1955202"/>
            <a:ext cx="9979359" cy="5613389"/>
          </a:xfrm>
          <a:custGeom>
            <a:avLst/>
            <a:gdLst/>
            <a:ahLst/>
            <a:cxnLst/>
            <a:rect r="r" b="b" t="t" l="l"/>
            <a:pathLst>
              <a:path h="5613389" w="9979359">
                <a:moveTo>
                  <a:pt x="0" y="0"/>
                </a:moveTo>
                <a:lnTo>
                  <a:pt x="9979358" y="0"/>
                </a:lnTo>
                <a:lnTo>
                  <a:pt x="9979358" y="5613389"/>
                </a:lnTo>
                <a:lnTo>
                  <a:pt x="0" y="5613389"/>
                </a:lnTo>
                <a:lnTo>
                  <a:pt x="0" y="0"/>
                </a:lnTo>
                <a:close/>
              </a:path>
            </a:pathLst>
          </a:custGeom>
          <a:blipFill>
            <a:blip r:embed="rId4"/>
            <a:stretch>
              <a:fillRect l="0" t="0" r="0" b="0"/>
            </a:stretch>
          </a:blipFill>
        </p:spPr>
      </p:sp>
    </p:spTree>
  </p:cSld>
  <p:clrMapOvr>
    <a:masterClrMapping/>
  </p:clrMapOvr>
  <p:transition spd="fast">
    <p:circle/>
  </p:transition>
</p:sld>
</file>

<file path=ppt/slides/slide6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73061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6773331"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During the Crisis Apex...(Cont.)</a:t>
            </a:r>
          </a:p>
        </p:txBody>
      </p:sp>
      <p:sp>
        <p:nvSpPr>
          <p:cNvPr name="TextBox 6" id="6"/>
          <p:cNvSpPr txBox="true"/>
          <p:nvPr/>
        </p:nvSpPr>
        <p:spPr>
          <a:xfrm rot="0">
            <a:off x="10744129" y="1721156"/>
            <a:ext cx="6515171" cy="6758963"/>
          </a:xfrm>
          <a:prstGeom prst="rect">
            <a:avLst/>
          </a:prstGeom>
        </p:spPr>
        <p:txBody>
          <a:bodyPr anchor="t" rtlCol="false" tIns="0" lIns="0" bIns="0" rIns="0">
            <a:spAutoFit/>
          </a:bodyPr>
          <a:lstStyle/>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The aggressor erupts into violent acts against the perceived threat.</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The behavioral pat</a:t>
            </a:r>
            <a:r>
              <a:rPr lang="en-US" sz="2548">
                <a:solidFill>
                  <a:srgbClr val="FFFFFF"/>
                </a:solidFill>
                <a:latin typeface="Arial MT Pro"/>
                <a:ea typeface="Arial MT Pro"/>
                <a:cs typeface="Arial MT Pro"/>
                <a:sym typeface="Arial MT Pro"/>
              </a:rPr>
              <a:t>tern explodes into one or more physical assaults on the pe</a:t>
            </a:r>
            <a:r>
              <a:rPr lang="en-US" sz="2548">
                <a:solidFill>
                  <a:srgbClr val="FFFFFF"/>
                </a:solidFill>
                <a:latin typeface="Arial MT Pro"/>
                <a:ea typeface="Arial MT Pro"/>
                <a:cs typeface="Arial MT Pro"/>
                <a:sym typeface="Arial MT Pro"/>
              </a:rPr>
              <a:t>rceived source of the threat. The i</a:t>
            </a:r>
            <a:r>
              <a:rPr lang="en-US" sz="2548">
                <a:solidFill>
                  <a:srgbClr val="FFFFFF"/>
                </a:solidFill>
                <a:latin typeface="Arial MT Pro"/>
                <a:ea typeface="Arial MT Pro"/>
                <a:cs typeface="Arial MT Pro"/>
                <a:sym typeface="Arial MT Pro"/>
              </a:rPr>
              <a:t>ndividual will threaten injury, hit, kick, or throw objects at people, among other actions. An individual cannot sustain this level of energy forever</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The acuity proved too much to bear is offloaded in a vented manner (violence, property destruction, &amp; possible self-harm).</a:t>
            </a:r>
          </a:p>
          <a:p>
            <a:pPr algn="l">
              <a:lnSpc>
                <a:spcPts val="3312"/>
              </a:lnSpc>
            </a:pPr>
          </a:p>
        </p:txBody>
      </p:sp>
      <p:sp>
        <p:nvSpPr>
          <p:cNvPr name="TextBox 7" id="7"/>
          <p:cNvSpPr txBox="true"/>
          <p:nvPr/>
        </p:nvSpPr>
        <p:spPr>
          <a:xfrm rot="0">
            <a:off x="14223884" y="9728835"/>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764771" y="2245863"/>
            <a:ext cx="9979359" cy="5613389"/>
          </a:xfrm>
          <a:custGeom>
            <a:avLst/>
            <a:gdLst/>
            <a:ahLst/>
            <a:cxnLst/>
            <a:rect r="r" b="b" t="t" l="l"/>
            <a:pathLst>
              <a:path h="5613389" w="9979359">
                <a:moveTo>
                  <a:pt x="0" y="0"/>
                </a:moveTo>
                <a:lnTo>
                  <a:pt x="9979358" y="0"/>
                </a:lnTo>
                <a:lnTo>
                  <a:pt x="9979358" y="5613390"/>
                </a:lnTo>
                <a:lnTo>
                  <a:pt x="0" y="5613390"/>
                </a:lnTo>
                <a:lnTo>
                  <a:pt x="0" y="0"/>
                </a:lnTo>
                <a:close/>
              </a:path>
            </a:pathLst>
          </a:custGeom>
          <a:blipFill>
            <a:blip r:embed="rId4"/>
            <a:stretch>
              <a:fillRect l="0" t="0" r="0" b="0"/>
            </a:stretch>
          </a:blipFill>
        </p:spPr>
      </p:sp>
    </p:spTree>
  </p:cSld>
  <p:clrMapOvr>
    <a:masterClrMapping/>
  </p:clrMapOvr>
  <p:transition spd="fast">
    <p:circle/>
  </p:transition>
</p:sld>
</file>

<file path=ppt/slides/slide6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73061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6773331"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In the Recovery Phase...</a:t>
            </a:r>
          </a:p>
        </p:txBody>
      </p:sp>
      <p:sp>
        <p:nvSpPr>
          <p:cNvPr name="TextBox 6" id="6"/>
          <p:cNvSpPr txBox="true"/>
          <p:nvPr/>
        </p:nvSpPr>
        <p:spPr>
          <a:xfrm rot="0">
            <a:off x="10744129" y="2349806"/>
            <a:ext cx="6515171" cy="5501663"/>
          </a:xfrm>
          <a:prstGeom prst="rect">
            <a:avLst/>
          </a:prstGeom>
        </p:spPr>
        <p:txBody>
          <a:bodyPr anchor="t" rtlCol="false" tIns="0" lIns="0" bIns="0" rIns="0">
            <a:spAutoFit/>
          </a:bodyPr>
          <a:lstStyle/>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In the Recovery Phase, the Patient slowly returns to their baseline behavior. The s</a:t>
            </a:r>
            <a:r>
              <a:rPr lang="en-US" sz="2548">
                <a:solidFill>
                  <a:srgbClr val="FFFFFF"/>
                </a:solidFill>
                <a:latin typeface="Arial MT Pro"/>
                <a:ea typeface="Arial MT Pro"/>
                <a:cs typeface="Arial MT Pro"/>
                <a:sym typeface="Arial MT Pro"/>
              </a:rPr>
              <a:t>ervice user’s heightened state of physical and psy</a:t>
            </a:r>
            <a:r>
              <a:rPr lang="en-US" sz="2548">
                <a:solidFill>
                  <a:srgbClr val="FFFFFF"/>
                </a:solidFill>
                <a:latin typeface="Arial MT Pro"/>
                <a:ea typeface="Arial MT Pro"/>
                <a:cs typeface="Arial MT Pro"/>
                <a:sym typeface="Arial MT Pro"/>
              </a:rPr>
              <a:t>chological arousal can remai</a:t>
            </a:r>
            <a:r>
              <a:rPr lang="en-US" sz="2548">
                <a:solidFill>
                  <a:srgbClr val="FFFFFF"/>
                </a:solidFill>
                <a:latin typeface="Arial MT Pro"/>
                <a:ea typeface="Arial MT Pro"/>
                <a:cs typeface="Arial MT Pro"/>
                <a:sym typeface="Arial MT Pro"/>
              </a:rPr>
              <a:t>n a threat for up to ninety minutes due to the level of adrenaline in the bloodstream.</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The aggressor’s body relaxes, and the mind decreases its vigilance. The confrontation appears to be over, even if temporarily.</a:t>
            </a:r>
          </a:p>
          <a:p>
            <a:pPr algn="l">
              <a:lnSpc>
                <a:spcPts val="3312"/>
              </a:lnSpc>
            </a:pPr>
          </a:p>
        </p:txBody>
      </p:sp>
      <p:sp>
        <p:nvSpPr>
          <p:cNvPr name="TextBox 7" id="7"/>
          <p:cNvSpPr txBox="true"/>
          <p:nvPr/>
        </p:nvSpPr>
        <p:spPr>
          <a:xfrm rot="0">
            <a:off x="14223884" y="9728835"/>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764771" y="2083103"/>
            <a:ext cx="9979359" cy="5613389"/>
          </a:xfrm>
          <a:custGeom>
            <a:avLst/>
            <a:gdLst/>
            <a:ahLst/>
            <a:cxnLst/>
            <a:rect r="r" b="b" t="t" l="l"/>
            <a:pathLst>
              <a:path h="5613389" w="9979359">
                <a:moveTo>
                  <a:pt x="0" y="0"/>
                </a:moveTo>
                <a:lnTo>
                  <a:pt x="9979358" y="0"/>
                </a:lnTo>
                <a:lnTo>
                  <a:pt x="9979358" y="5613389"/>
                </a:lnTo>
                <a:lnTo>
                  <a:pt x="0" y="5613389"/>
                </a:lnTo>
                <a:lnTo>
                  <a:pt x="0" y="0"/>
                </a:lnTo>
                <a:close/>
              </a:path>
            </a:pathLst>
          </a:custGeom>
          <a:blipFill>
            <a:blip r:embed="rId4"/>
            <a:stretch>
              <a:fillRect l="0" t="0" r="0" b="0"/>
            </a:stretch>
          </a:blipFill>
        </p:spPr>
      </p:sp>
    </p:spTree>
  </p:cSld>
  <p:clrMapOvr>
    <a:masterClrMapping/>
  </p:clrMapOvr>
  <p:transition spd="fast">
    <p:circle/>
  </p:transition>
</p:sld>
</file>

<file path=ppt/slides/slide6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73061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6773331"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The Post-Crisis Depression Phase...</a:t>
            </a:r>
          </a:p>
        </p:txBody>
      </p:sp>
      <p:sp>
        <p:nvSpPr>
          <p:cNvPr name="TextBox 6" id="6"/>
          <p:cNvSpPr txBox="true"/>
          <p:nvPr/>
        </p:nvSpPr>
        <p:spPr>
          <a:xfrm rot="0">
            <a:off x="10744129" y="2349806"/>
            <a:ext cx="6515171" cy="5501663"/>
          </a:xfrm>
          <a:prstGeom prst="rect">
            <a:avLst/>
          </a:prstGeom>
        </p:spPr>
        <p:txBody>
          <a:bodyPr anchor="t" rtlCol="false" tIns="0" lIns="0" bIns="0" rIns="0">
            <a:spAutoFit/>
          </a:bodyPr>
          <a:lstStyle/>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The Post-Crisis Depression Phase often sees the individual dip below their bas</a:t>
            </a:r>
            <a:r>
              <a:rPr lang="en-US" sz="2548">
                <a:solidFill>
                  <a:srgbClr val="FFFFFF"/>
                </a:solidFill>
                <a:latin typeface="Arial MT Pro"/>
                <a:ea typeface="Arial MT Pro"/>
                <a:cs typeface="Arial MT Pro"/>
                <a:sym typeface="Arial MT Pro"/>
              </a:rPr>
              <a:t>eline.</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After reaching normal physi</a:t>
            </a:r>
            <a:r>
              <a:rPr lang="en-US" sz="2548">
                <a:solidFill>
                  <a:srgbClr val="FFFFFF"/>
                </a:solidFill>
                <a:latin typeface="Arial MT Pro"/>
                <a:ea typeface="Arial MT Pro"/>
                <a:cs typeface="Arial MT Pro"/>
                <a:sym typeface="Arial MT Pro"/>
              </a:rPr>
              <a:t>ological levels, the</a:t>
            </a:r>
            <a:r>
              <a:rPr lang="en-US" sz="2548">
                <a:solidFill>
                  <a:srgbClr val="FFFFFF"/>
                </a:solidFill>
                <a:latin typeface="Arial MT Pro"/>
                <a:ea typeface="Arial MT Pro"/>
                <a:cs typeface="Arial MT Pro"/>
                <a:sym typeface="Arial MT Pro"/>
              </a:rPr>
              <a:t> body enters a short period in which the heart rate slips below average to regain balance (homeostasis).</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They may experience feelings of guilt, regret, and emotional depression as they process what occurred.</a:t>
            </a:r>
          </a:p>
          <a:p>
            <a:pPr algn="l">
              <a:lnSpc>
                <a:spcPts val="3312"/>
              </a:lnSpc>
            </a:pPr>
          </a:p>
        </p:txBody>
      </p:sp>
      <p:sp>
        <p:nvSpPr>
          <p:cNvPr name="TextBox 7" id="7"/>
          <p:cNvSpPr txBox="true"/>
          <p:nvPr/>
        </p:nvSpPr>
        <p:spPr>
          <a:xfrm rot="0">
            <a:off x="14223884" y="9728835"/>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644634" y="2093211"/>
            <a:ext cx="10099495" cy="5680966"/>
          </a:xfrm>
          <a:custGeom>
            <a:avLst/>
            <a:gdLst/>
            <a:ahLst/>
            <a:cxnLst/>
            <a:rect r="r" b="b" t="t" l="l"/>
            <a:pathLst>
              <a:path h="5680966" w="10099495">
                <a:moveTo>
                  <a:pt x="0" y="0"/>
                </a:moveTo>
                <a:lnTo>
                  <a:pt x="10099495" y="0"/>
                </a:lnTo>
                <a:lnTo>
                  <a:pt x="10099495" y="5680966"/>
                </a:lnTo>
                <a:lnTo>
                  <a:pt x="0" y="5680966"/>
                </a:lnTo>
                <a:lnTo>
                  <a:pt x="0" y="0"/>
                </a:lnTo>
                <a:close/>
              </a:path>
            </a:pathLst>
          </a:custGeom>
          <a:blipFill>
            <a:blip r:embed="rId4"/>
            <a:stretch>
              <a:fillRect l="0" t="0" r="0" b="0"/>
            </a:stretch>
          </a:blipFill>
        </p:spPr>
      </p:sp>
    </p:spTree>
  </p:cSld>
  <p:clrMapOvr>
    <a:masterClrMapping/>
  </p:clrMapOvr>
  <p:transition spd="fast">
    <p:circle/>
  </p:transition>
</p:sld>
</file>

<file path=ppt/slides/slide6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73061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6773331"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The Post-Crisis Depression Phase...(Cont.)</a:t>
            </a:r>
          </a:p>
        </p:txBody>
      </p:sp>
      <p:sp>
        <p:nvSpPr>
          <p:cNvPr name="TextBox 6" id="6"/>
          <p:cNvSpPr txBox="true"/>
          <p:nvPr/>
        </p:nvSpPr>
        <p:spPr>
          <a:xfrm rot="0">
            <a:off x="10744129" y="2349806"/>
            <a:ext cx="6515171" cy="5501663"/>
          </a:xfrm>
          <a:prstGeom prst="rect">
            <a:avLst/>
          </a:prstGeom>
        </p:spPr>
        <p:txBody>
          <a:bodyPr anchor="t" rtlCol="false" tIns="0" lIns="0" bIns="0" rIns="0">
            <a:spAutoFit/>
          </a:bodyPr>
          <a:lstStyle/>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Finally, once some action has been taken to resolve the crisis phase, the body b</a:t>
            </a:r>
            <a:r>
              <a:rPr lang="en-US" sz="2548">
                <a:solidFill>
                  <a:srgbClr val="FFFFFF"/>
                </a:solidFill>
                <a:latin typeface="Arial MT Pro"/>
                <a:ea typeface="Arial MT Pro"/>
                <a:cs typeface="Arial MT Pro"/>
                <a:sym typeface="Arial MT Pro"/>
              </a:rPr>
              <a:t>egins to recover from the</a:t>
            </a:r>
            <a:r>
              <a:rPr lang="en-US" sz="2548">
                <a:solidFill>
                  <a:srgbClr val="FFFFFF"/>
                </a:solidFill>
                <a:latin typeface="Arial MT Pro"/>
                <a:ea typeface="Arial MT Pro"/>
                <a:cs typeface="Arial MT Pro"/>
                <a:sym typeface="Arial MT Pro"/>
              </a:rPr>
              <a:t> extreme stress</a:t>
            </a:r>
            <a:r>
              <a:rPr lang="en-US" sz="2548">
                <a:solidFill>
                  <a:srgbClr val="FFFFFF"/>
                </a:solidFill>
                <a:latin typeface="Arial MT Pro"/>
                <a:ea typeface="Arial MT Pro"/>
                <a:cs typeface="Arial MT Pro"/>
                <a:sym typeface="Arial MT Pro"/>
              </a:rPr>
              <a:t> and energy expenditure. However, the adrenaline does not leave the bloodstream all at once, so the level of arousal tapers off until normal limits are reached.</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Quality of judgment returns to normal levels as reasoning replaces the survival response.</a:t>
            </a:r>
          </a:p>
          <a:p>
            <a:pPr algn="l">
              <a:lnSpc>
                <a:spcPts val="3312"/>
              </a:lnSpc>
            </a:pPr>
          </a:p>
        </p:txBody>
      </p:sp>
      <p:sp>
        <p:nvSpPr>
          <p:cNvPr name="TextBox 7" id="7"/>
          <p:cNvSpPr txBox="true"/>
          <p:nvPr/>
        </p:nvSpPr>
        <p:spPr>
          <a:xfrm rot="0">
            <a:off x="14223884" y="9728835"/>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644634" y="2093211"/>
            <a:ext cx="10099495" cy="5680966"/>
          </a:xfrm>
          <a:custGeom>
            <a:avLst/>
            <a:gdLst/>
            <a:ahLst/>
            <a:cxnLst/>
            <a:rect r="r" b="b" t="t" l="l"/>
            <a:pathLst>
              <a:path h="5680966" w="10099495">
                <a:moveTo>
                  <a:pt x="0" y="0"/>
                </a:moveTo>
                <a:lnTo>
                  <a:pt x="10099495" y="0"/>
                </a:lnTo>
                <a:lnTo>
                  <a:pt x="10099495" y="5680966"/>
                </a:lnTo>
                <a:lnTo>
                  <a:pt x="0" y="5680966"/>
                </a:lnTo>
                <a:lnTo>
                  <a:pt x="0" y="0"/>
                </a:lnTo>
                <a:close/>
              </a:path>
            </a:pathLst>
          </a:custGeom>
          <a:blipFill>
            <a:blip r:embed="rId4"/>
            <a:stretch>
              <a:fillRect l="0" t="0" r="0" b="0"/>
            </a:stretch>
          </a:blipFill>
        </p:spPr>
      </p:sp>
    </p:spTree>
  </p:cSld>
  <p:clrMapOvr>
    <a:masterClrMapping/>
  </p:clrMapOvr>
  <p:transition spd="fast">
    <p:circle/>
  </p:transition>
</p:sld>
</file>

<file path=ppt/slides/slide6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73061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6773331"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The Post-Crisis Depression Phase...(Cont.)</a:t>
            </a:r>
          </a:p>
        </p:txBody>
      </p:sp>
      <p:sp>
        <p:nvSpPr>
          <p:cNvPr name="TextBox 6" id="6"/>
          <p:cNvSpPr txBox="true"/>
          <p:nvPr/>
        </p:nvSpPr>
        <p:spPr>
          <a:xfrm rot="0">
            <a:off x="10744129" y="2978456"/>
            <a:ext cx="6515171" cy="4244363"/>
          </a:xfrm>
          <a:prstGeom prst="rect">
            <a:avLst/>
          </a:prstGeom>
        </p:spPr>
        <p:txBody>
          <a:bodyPr anchor="t" rtlCol="false" tIns="0" lIns="0" bIns="0" rIns="0">
            <a:spAutoFit/>
          </a:bodyPr>
          <a:lstStyle/>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Understand</a:t>
            </a:r>
            <a:r>
              <a:rPr lang="en-US" sz="2548">
                <a:solidFill>
                  <a:srgbClr val="FFFFFF"/>
                </a:solidFill>
                <a:latin typeface="Arial MT Pro"/>
                <a:ea typeface="Arial MT Pro"/>
                <a:cs typeface="Arial MT Pro"/>
                <a:sym typeface="Arial MT Pro"/>
              </a:rPr>
              <a:t>ing the</a:t>
            </a:r>
            <a:r>
              <a:rPr lang="en-US" sz="2548">
                <a:solidFill>
                  <a:srgbClr val="FFFFFF"/>
                </a:solidFill>
                <a:latin typeface="Arial MT Pro"/>
                <a:ea typeface="Arial MT Pro"/>
                <a:cs typeface="Arial MT Pro"/>
                <a:sym typeface="Arial MT Pro"/>
              </a:rPr>
              <a:t> MAB Crisis</a:t>
            </a:r>
            <a:r>
              <a:rPr lang="en-US" sz="2548">
                <a:solidFill>
                  <a:srgbClr val="FFFFFF"/>
                </a:solidFill>
                <a:latin typeface="Arial MT Pro"/>
                <a:ea typeface="Arial MT Pro"/>
                <a:cs typeface="Arial MT Pro"/>
                <a:sym typeface="Arial MT Pro"/>
              </a:rPr>
              <a:t> Intervention Scale helps us to meet the patient where they are.</a:t>
            </a:r>
          </a:p>
          <a:p>
            <a:pPr algn="l">
              <a:lnSpc>
                <a:spcPts val="3312"/>
              </a:lnSpc>
            </a:pPr>
          </a:p>
          <a:p>
            <a:pPr algn="l" marL="550156" indent="-275078" lvl="1">
              <a:lnSpc>
                <a:spcPts val="3312"/>
              </a:lnSpc>
              <a:buFont typeface="Arial"/>
              <a:buChar char="•"/>
            </a:pPr>
            <a:r>
              <a:rPr lang="en-US" b="true" sz="2548">
                <a:solidFill>
                  <a:srgbClr val="FFFFFF"/>
                </a:solidFill>
                <a:latin typeface="Arial MT Pro Bold"/>
                <a:ea typeface="Arial MT Pro Bold"/>
                <a:cs typeface="Arial MT Pro Bold"/>
                <a:sym typeface="Arial MT Pro Bold"/>
              </a:rPr>
              <a:t>The depth of each phase is unique to the individual's coping capability; some are quick to trigger &amp; some are slow to escalate.</a:t>
            </a:r>
          </a:p>
          <a:p>
            <a:pPr algn="l">
              <a:lnSpc>
                <a:spcPts val="3312"/>
              </a:lnSpc>
            </a:pPr>
          </a:p>
          <a:p>
            <a:pPr algn="l">
              <a:lnSpc>
                <a:spcPts val="3312"/>
              </a:lnSpc>
            </a:pPr>
          </a:p>
        </p:txBody>
      </p:sp>
      <p:sp>
        <p:nvSpPr>
          <p:cNvPr name="TextBox 7" id="7"/>
          <p:cNvSpPr txBox="true"/>
          <p:nvPr/>
        </p:nvSpPr>
        <p:spPr>
          <a:xfrm rot="0">
            <a:off x="14223884" y="9728835"/>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764771" y="2127384"/>
            <a:ext cx="9979359" cy="5613389"/>
          </a:xfrm>
          <a:custGeom>
            <a:avLst/>
            <a:gdLst/>
            <a:ahLst/>
            <a:cxnLst/>
            <a:rect r="r" b="b" t="t" l="l"/>
            <a:pathLst>
              <a:path h="5613389" w="9979359">
                <a:moveTo>
                  <a:pt x="0" y="0"/>
                </a:moveTo>
                <a:lnTo>
                  <a:pt x="9979358" y="0"/>
                </a:lnTo>
                <a:lnTo>
                  <a:pt x="9979358" y="5613389"/>
                </a:lnTo>
                <a:lnTo>
                  <a:pt x="0" y="5613389"/>
                </a:lnTo>
                <a:lnTo>
                  <a:pt x="0" y="0"/>
                </a:lnTo>
                <a:close/>
              </a:path>
            </a:pathLst>
          </a:custGeom>
          <a:blipFill>
            <a:blip r:embed="rId4"/>
            <a:stretch>
              <a:fillRect l="0" t="0" r="0" b="0"/>
            </a:stretch>
          </a:blipFill>
        </p:spPr>
      </p:sp>
    </p:spTree>
  </p:cSld>
  <p:clrMapOvr>
    <a:masterClrMapping/>
  </p:clrMapOvr>
  <p:transition spd="fast">
    <p:circle/>
  </p:transition>
</p:sld>
</file>

<file path=ppt/slides/slide6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3493371" y="1965021"/>
            <a:ext cx="11301259" cy="6356958"/>
          </a:xfrm>
          <a:custGeom>
            <a:avLst/>
            <a:gdLst/>
            <a:ahLst/>
            <a:cxnLst/>
            <a:rect r="r" b="b" t="t" l="l"/>
            <a:pathLst>
              <a:path h="6356958" w="11301259">
                <a:moveTo>
                  <a:pt x="0" y="0"/>
                </a:moveTo>
                <a:lnTo>
                  <a:pt x="11301258" y="0"/>
                </a:lnTo>
                <a:lnTo>
                  <a:pt x="11301258" y="6356958"/>
                </a:lnTo>
                <a:lnTo>
                  <a:pt x="0" y="6356958"/>
                </a:lnTo>
                <a:lnTo>
                  <a:pt x="0" y="0"/>
                </a:lnTo>
                <a:close/>
              </a:path>
            </a:pathLst>
          </a:custGeom>
          <a:blipFill>
            <a:blip r:embed="rId2"/>
            <a:stretch>
              <a:fillRect l="0" t="0" r="0" b="0"/>
            </a:stretch>
          </a:blipFill>
        </p:spPr>
      </p:sp>
    </p:spTree>
  </p:cSld>
  <p:clrMapOvr>
    <a:masterClrMapping/>
  </p:clrMapOvr>
  <p:transition spd="fast">
    <p:circle/>
  </p:transition>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Freeform 5" id="5"/>
          <p:cNvSpPr/>
          <p:nvPr/>
        </p:nvSpPr>
        <p:spPr>
          <a:xfrm flipH="false" flipV="false" rot="0">
            <a:off x="764771" y="2304204"/>
            <a:ext cx="9312681" cy="5934504"/>
          </a:xfrm>
          <a:custGeom>
            <a:avLst/>
            <a:gdLst/>
            <a:ahLst/>
            <a:cxnLst/>
            <a:rect r="r" b="b" t="t" l="l"/>
            <a:pathLst>
              <a:path h="5934504" w="9312681">
                <a:moveTo>
                  <a:pt x="0" y="0"/>
                </a:moveTo>
                <a:lnTo>
                  <a:pt x="9312680" y="0"/>
                </a:lnTo>
                <a:lnTo>
                  <a:pt x="9312680" y="5934504"/>
                </a:lnTo>
                <a:lnTo>
                  <a:pt x="0" y="5934504"/>
                </a:lnTo>
                <a:lnTo>
                  <a:pt x="0" y="0"/>
                </a:lnTo>
                <a:close/>
              </a:path>
            </a:pathLst>
          </a:custGeom>
          <a:blipFill>
            <a:blip r:embed="rId4"/>
            <a:stretch>
              <a:fillRect l="0" t="-2275" r="0" b="-2275"/>
            </a:stretch>
          </a:blipFill>
        </p:spPr>
      </p:sp>
      <p:sp>
        <p:nvSpPr>
          <p:cNvPr name="TextBox 6" id="6"/>
          <p:cNvSpPr txBox="true"/>
          <p:nvPr/>
        </p:nvSpPr>
        <p:spPr>
          <a:xfrm rot="0">
            <a:off x="764771" y="1165261"/>
            <a:ext cx="14695123"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Always alert throughout the Negotiation Process...</a:t>
            </a: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8" id="8"/>
          <p:cNvSpPr txBox="true"/>
          <p:nvPr/>
        </p:nvSpPr>
        <p:spPr>
          <a:xfrm rot="0">
            <a:off x="10613828" y="2237529"/>
            <a:ext cx="7220113" cy="4128403"/>
          </a:xfrm>
          <a:prstGeom prst="rect">
            <a:avLst/>
          </a:prstGeom>
        </p:spPr>
        <p:txBody>
          <a:bodyPr anchor="t" rtlCol="false" tIns="0" lIns="0" bIns="0" rIns="0">
            <a:spAutoFit/>
          </a:bodyPr>
          <a:lstStyle/>
          <a:p>
            <a:pPr algn="l">
              <a:lnSpc>
                <a:spcPts val="2507"/>
              </a:lnSpc>
            </a:pPr>
            <a:r>
              <a:rPr lang="en-US" sz="1928">
                <a:solidFill>
                  <a:srgbClr val="FFFFFF"/>
                </a:solidFill>
                <a:latin typeface="Arial MT Pro"/>
                <a:ea typeface="Arial MT Pro"/>
                <a:cs typeface="Arial MT Pro"/>
                <a:sym typeface="Arial MT Pro"/>
              </a:rPr>
              <a:t>When you are </a:t>
            </a:r>
            <a:r>
              <a:rPr lang="en-US" sz="1928">
                <a:solidFill>
                  <a:srgbClr val="FFFFFF"/>
                </a:solidFill>
                <a:latin typeface="Arial MT Pro"/>
                <a:ea typeface="Arial MT Pro"/>
                <a:cs typeface="Arial MT Pro"/>
                <a:sym typeface="Arial MT Pro"/>
              </a:rPr>
              <a:t>negotiating, always keep in mind the level of escalation, the potential for greater risk or danger, &amp; a keen understanding of when additional safety resources are to be needed. </a:t>
            </a:r>
          </a:p>
          <a:p>
            <a:pPr algn="l">
              <a:lnSpc>
                <a:spcPts val="2507"/>
              </a:lnSpc>
            </a:pPr>
          </a:p>
          <a:p>
            <a:pPr algn="l">
              <a:lnSpc>
                <a:spcPts val="2507"/>
              </a:lnSpc>
            </a:pPr>
            <a:r>
              <a:rPr lang="en-US" sz="1928">
                <a:solidFill>
                  <a:srgbClr val="FFFFFF"/>
                </a:solidFill>
                <a:latin typeface="Arial MT Pro"/>
                <a:ea typeface="Arial MT Pro"/>
                <a:cs typeface="Arial MT Pro"/>
                <a:sym typeface="Arial MT Pro"/>
              </a:rPr>
              <a:t>Don’t be caught off guard by encapsulating the wrong perspective or by being blindsided by the volatile capabilities of a person in crisis.</a:t>
            </a:r>
          </a:p>
          <a:p>
            <a:pPr algn="l">
              <a:lnSpc>
                <a:spcPts val="2507"/>
              </a:lnSpc>
            </a:pPr>
          </a:p>
          <a:p>
            <a:pPr algn="l">
              <a:lnSpc>
                <a:spcPts val="2507"/>
              </a:lnSpc>
            </a:pPr>
            <a:r>
              <a:rPr lang="en-US" sz="1928">
                <a:solidFill>
                  <a:srgbClr val="FFFFFF"/>
                </a:solidFill>
                <a:latin typeface="Arial MT Pro"/>
                <a:ea typeface="Arial MT Pro"/>
                <a:cs typeface="Arial MT Pro"/>
                <a:sym typeface="Arial MT Pro"/>
              </a:rPr>
              <a:t>A sucker punch always comes from the angle you are not paying attention to and are least prepared for. An accidental trigger word can fuel escalation, and ultimately, we must be mindful that reality does not always care to support our best intentions.</a:t>
            </a:r>
          </a:p>
        </p:txBody>
      </p:sp>
    </p:spTree>
  </p:cSld>
  <p:clrMapOvr>
    <a:masterClrMapping/>
  </p:clrMapOvr>
  <p:transition spd="fast">
    <p:circle/>
  </p:transition>
</p:sld>
</file>

<file path=ppt/slides/slide7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3544205" y="102073"/>
            <a:ext cx="12098558" cy="10470294"/>
          </a:xfrm>
          <a:custGeom>
            <a:avLst/>
            <a:gdLst/>
            <a:ahLst/>
            <a:cxnLst/>
            <a:rect r="r" b="b" t="t" l="l"/>
            <a:pathLst>
              <a:path h="10470294" w="12098558">
                <a:moveTo>
                  <a:pt x="0" y="0"/>
                </a:moveTo>
                <a:lnTo>
                  <a:pt x="12098558" y="0"/>
                </a:lnTo>
                <a:lnTo>
                  <a:pt x="12098558" y="10470293"/>
                </a:lnTo>
                <a:lnTo>
                  <a:pt x="0" y="10470293"/>
                </a:lnTo>
                <a:lnTo>
                  <a:pt x="0" y="0"/>
                </a:lnTo>
                <a:close/>
              </a:path>
            </a:pathLst>
          </a:custGeom>
          <a:blipFill>
            <a:blip r:embed="rId2">
              <a:alphaModFix amt="31999"/>
            </a:blip>
            <a:stretch>
              <a:fillRect l="0" t="0" r="0" b="0"/>
            </a:stretch>
          </a:blipFill>
        </p:spPr>
      </p:sp>
      <p:sp>
        <p:nvSpPr>
          <p:cNvPr name="Freeform 3" id="3"/>
          <p:cNvSpPr/>
          <p:nvPr/>
        </p:nvSpPr>
        <p:spPr>
          <a:xfrm flipH="false" flipV="false" rot="0">
            <a:off x="-6355509" y="1921927"/>
            <a:ext cx="24643509" cy="5205941"/>
          </a:xfrm>
          <a:custGeom>
            <a:avLst/>
            <a:gdLst/>
            <a:ahLst/>
            <a:cxnLst/>
            <a:rect r="r" b="b" t="t" l="l"/>
            <a:pathLst>
              <a:path h="5205941" w="24643509">
                <a:moveTo>
                  <a:pt x="0" y="0"/>
                </a:moveTo>
                <a:lnTo>
                  <a:pt x="24643509" y="0"/>
                </a:lnTo>
                <a:lnTo>
                  <a:pt x="24643509" y="5205941"/>
                </a:lnTo>
                <a:lnTo>
                  <a:pt x="0" y="5205941"/>
                </a:lnTo>
                <a:lnTo>
                  <a:pt x="0" y="0"/>
                </a:lnTo>
                <a:close/>
              </a:path>
            </a:pathLst>
          </a:custGeom>
          <a:blipFill>
            <a:blip r:embed="rId3">
              <a:alphaModFix amt="68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9088373">
            <a:off x="10385970" y="523684"/>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5">
              <a:alphaModFix amt="65999"/>
            </a:blip>
            <a:stretch>
              <a:fillRect l="0" t="0" r="0" b="0"/>
            </a:stretch>
          </a:blipFill>
        </p:spPr>
      </p:sp>
      <p:sp>
        <p:nvSpPr>
          <p:cNvPr name="Freeform 5" id="5"/>
          <p:cNvSpPr/>
          <p:nvPr/>
        </p:nvSpPr>
        <p:spPr>
          <a:xfrm flipH="false" flipV="false" rot="-9088373">
            <a:off x="-3198604" y="-3196524"/>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6">
              <a:alphaModFix amt="65999"/>
            </a:blip>
            <a:stretch>
              <a:fillRect l="0" t="0" r="0" b="0"/>
            </a:stretch>
          </a:blipFill>
        </p:spPr>
      </p:sp>
      <p:pic>
        <p:nvPicPr>
          <p:cNvPr name="Picture 6" id="6"/>
          <p:cNvPicPr>
            <a:picLocks noChangeAspect="true"/>
          </p:cNvPicPr>
          <p:nvPr/>
        </p:nvPicPr>
        <p:blipFill>
          <a:blip r:embed="rId7"/>
          <a:srcRect l="0" t="0" r="0" b="0"/>
          <a:stretch>
            <a:fillRect/>
          </a:stretch>
        </p:blipFill>
        <p:spPr>
          <a:xfrm flipH="false" flipV="false" rot="0">
            <a:off x="16647803" y="9355832"/>
            <a:ext cx="278501" cy="278501"/>
          </a:xfrm>
          <a:prstGeom prst="rect">
            <a:avLst/>
          </a:prstGeom>
        </p:spPr>
      </p:pic>
      <p:pic>
        <p:nvPicPr>
          <p:cNvPr name="Picture 7" id="7"/>
          <p:cNvPicPr>
            <a:picLocks noChangeAspect="true"/>
          </p:cNvPicPr>
          <p:nvPr/>
        </p:nvPicPr>
        <p:blipFill>
          <a:blip r:embed="rId7"/>
          <a:srcRect l="0" t="0" r="0" b="0"/>
          <a:stretch>
            <a:fillRect/>
          </a:stretch>
        </p:blipFill>
        <p:spPr>
          <a:xfrm flipH="false" flipV="false" rot="0">
            <a:off x="17126329" y="9355832"/>
            <a:ext cx="278501" cy="278501"/>
          </a:xfrm>
          <a:prstGeom prst="rect">
            <a:avLst/>
          </a:prstGeom>
        </p:spPr>
      </p:pic>
      <p:pic>
        <p:nvPicPr>
          <p:cNvPr name="Picture 8" id="8"/>
          <p:cNvPicPr>
            <a:picLocks noChangeAspect="true"/>
          </p:cNvPicPr>
          <p:nvPr/>
        </p:nvPicPr>
        <p:blipFill>
          <a:blip r:embed="rId7"/>
          <a:srcRect l="0" t="0" r="0" b="0"/>
          <a:stretch>
            <a:fillRect/>
          </a:stretch>
        </p:blipFill>
        <p:spPr>
          <a:xfrm flipH="false" flipV="false" rot="0">
            <a:off x="16167967" y="9355832"/>
            <a:ext cx="278501" cy="278501"/>
          </a:xfrm>
          <a:prstGeom prst="rect">
            <a:avLst/>
          </a:prstGeom>
        </p:spPr>
      </p:pic>
      <p:sp>
        <p:nvSpPr>
          <p:cNvPr name="Freeform 9" id="9"/>
          <p:cNvSpPr/>
          <p:nvPr/>
        </p:nvSpPr>
        <p:spPr>
          <a:xfrm flipH="false" flipV="false" rot="0">
            <a:off x="4170747" y="2468147"/>
            <a:ext cx="13376798" cy="6153327"/>
          </a:xfrm>
          <a:custGeom>
            <a:avLst/>
            <a:gdLst/>
            <a:ahLst/>
            <a:cxnLst/>
            <a:rect r="r" b="b" t="t" l="l"/>
            <a:pathLst>
              <a:path h="6153327" w="13376798">
                <a:moveTo>
                  <a:pt x="0" y="0"/>
                </a:moveTo>
                <a:lnTo>
                  <a:pt x="13376797" y="0"/>
                </a:lnTo>
                <a:lnTo>
                  <a:pt x="13376797" y="6153327"/>
                </a:lnTo>
                <a:lnTo>
                  <a:pt x="0" y="615332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0" id="10"/>
          <p:cNvGrpSpPr/>
          <p:nvPr/>
        </p:nvGrpSpPr>
        <p:grpSpPr>
          <a:xfrm rot="0">
            <a:off x="466497" y="1854803"/>
            <a:ext cx="3432747" cy="4135839"/>
            <a:chOff x="0" y="0"/>
            <a:chExt cx="4576995" cy="5514452"/>
          </a:xfrm>
        </p:grpSpPr>
        <p:sp>
          <p:nvSpPr>
            <p:cNvPr name="Freeform 11" id="11"/>
            <p:cNvSpPr/>
            <p:nvPr/>
          </p:nvSpPr>
          <p:spPr>
            <a:xfrm flipH="false" flipV="false" rot="0">
              <a:off x="0" y="0"/>
              <a:ext cx="4576995" cy="5514452"/>
            </a:xfrm>
            <a:custGeom>
              <a:avLst/>
              <a:gdLst/>
              <a:ahLst/>
              <a:cxnLst/>
              <a:rect r="r" b="b" t="t" l="l"/>
              <a:pathLst>
                <a:path h="5514452" w="4576995">
                  <a:moveTo>
                    <a:pt x="0" y="0"/>
                  </a:moveTo>
                  <a:lnTo>
                    <a:pt x="4576995" y="0"/>
                  </a:lnTo>
                  <a:lnTo>
                    <a:pt x="4576995" y="5514452"/>
                  </a:lnTo>
                  <a:lnTo>
                    <a:pt x="0" y="5514452"/>
                  </a:lnTo>
                  <a:lnTo>
                    <a:pt x="0" y="0"/>
                  </a:lnTo>
                  <a:close/>
                </a:path>
              </a:pathLst>
            </a:custGeom>
            <a:blipFill>
              <a:blip r:embed="rId10"/>
              <a:stretch>
                <a:fillRect l="0" t="0" r="0" b="0"/>
              </a:stretch>
            </a:blipFill>
          </p:spPr>
        </p:sp>
        <p:sp>
          <p:nvSpPr>
            <p:cNvPr name="Freeform 12" id="12"/>
            <p:cNvSpPr/>
            <p:nvPr/>
          </p:nvSpPr>
          <p:spPr>
            <a:xfrm flipH="false" flipV="false" rot="0">
              <a:off x="1114090" y="1035023"/>
              <a:ext cx="2510405" cy="3088865"/>
            </a:xfrm>
            <a:custGeom>
              <a:avLst/>
              <a:gdLst/>
              <a:ahLst/>
              <a:cxnLst/>
              <a:rect r="r" b="b" t="t" l="l"/>
              <a:pathLst>
                <a:path h="3088865" w="2510405">
                  <a:moveTo>
                    <a:pt x="0" y="0"/>
                  </a:moveTo>
                  <a:lnTo>
                    <a:pt x="2510404" y="0"/>
                  </a:lnTo>
                  <a:lnTo>
                    <a:pt x="2510404" y="3088865"/>
                  </a:lnTo>
                  <a:lnTo>
                    <a:pt x="0" y="30888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sp>
        <p:nvSpPr>
          <p:cNvPr name="Freeform 13" id="13"/>
          <p:cNvSpPr/>
          <p:nvPr/>
        </p:nvSpPr>
        <p:spPr>
          <a:xfrm flipH="false" flipV="false" rot="0">
            <a:off x="11826028" y="2894660"/>
            <a:ext cx="5300301" cy="5300301"/>
          </a:xfrm>
          <a:custGeom>
            <a:avLst/>
            <a:gdLst/>
            <a:ahLst/>
            <a:cxnLst/>
            <a:rect r="r" b="b" t="t" l="l"/>
            <a:pathLst>
              <a:path h="5300301" w="5300301">
                <a:moveTo>
                  <a:pt x="0" y="0"/>
                </a:moveTo>
                <a:lnTo>
                  <a:pt x="5300301" y="0"/>
                </a:lnTo>
                <a:lnTo>
                  <a:pt x="5300301" y="5300301"/>
                </a:lnTo>
                <a:lnTo>
                  <a:pt x="0" y="5300301"/>
                </a:lnTo>
                <a:lnTo>
                  <a:pt x="0" y="0"/>
                </a:lnTo>
                <a:close/>
              </a:path>
            </a:pathLst>
          </a:custGeom>
          <a:blipFill>
            <a:blip r:embed="rId13"/>
            <a:stretch>
              <a:fillRect l="0" t="0" r="0" b="0"/>
            </a:stretch>
          </a:blipFill>
        </p:spPr>
      </p:sp>
      <p:sp>
        <p:nvSpPr>
          <p:cNvPr name="TextBox 14" id="14"/>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15" id="15"/>
          <p:cNvSpPr txBox="true"/>
          <p:nvPr/>
        </p:nvSpPr>
        <p:spPr>
          <a:xfrm rot="0">
            <a:off x="4170747" y="678563"/>
            <a:ext cx="10379367" cy="1243364"/>
          </a:xfrm>
          <a:prstGeom prst="rect">
            <a:avLst/>
          </a:prstGeom>
        </p:spPr>
        <p:txBody>
          <a:bodyPr anchor="t" rtlCol="false" tIns="0" lIns="0" bIns="0" rIns="0">
            <a:spAutoFit/>
          </a:bodyPr>
          <a:lstStyle/>
          <a:p>
            <a:pPr algn="ctr">
              <a:lnSpc>
                <a:spcPts val="9158"/>
              </a:lnSpc>
            </a:pPr>
            <a:r>
              <a:rPr lang="en-US" sz="6541" spc="-261">
                <a:solidFill>
                  <a:srgbClr val="F6F6F6"/>
                </a:solidFill>
                <a:latin typeface="Arial MT Pro"/>
                <a:ea typeface="Arial MT Pro"/>
                <a:cs typeface="Arial MT Pro"/>
                <a:sym typeface="Arial MT Pro"/>
              </a:rPr>
              <a:t>M1 Basic MAB: Test &amp; Survey</a:t>
            </a:r>
          </a:p>
        </p:txBody>
      </p:sp>
    </p:spTree>
  </p:cSld>
  <p:clrMapOvr>
    <a:masterClrMapping/>
  </p:clrMapOvr>
</p:sld>
</file>

<file path=ppt/slides/slide7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2926428" y="0"/>
            <a:ext cx="12098558" cy="10470294"/>
          </a:xfrm>
          <a:custGeom>
            <a:avLst/>
            <a:gdLst/>
            <a:ahLst/>
            <a:cxnLst/>
            <a:rect r="r" b="b" t="t" l="l"/>
            <a:pathLst>
              <a:path h="10470294" w="12098558">
                <a:moveTo>
                  <a:pt x="0" y="0"/>
                </a:moveTo>
                <a:lnTo>
                  <a:pt x="12098558" y="0"/>
                </a:lnTo>
                <a:lnTo>
                  <a:pt x="12098558" y="10470294"/>
                </a:lnTo>
                <a:lnTo>
                  <a:pt x="0" y="10470294"/>
                </a:lnTo>
                <a:lnTo>
                  <a:pt x="0" y="0"/>
                </a:lnTo>
                <a:close/>
              </a:path>
            </a:pathLst>
          </a:custGeom>
          <a:blipFill>
            <a:blip r:embed="rId2">
              <a:alphaModFix amt="31999"/>
            </a:blip>
            <a:stretch>
              <a:fillRect l="0" t="0" r="0" b="0"/>
            </a:stretch>
          </a:blipFill>
        </p:spPr>
      </p:sp>
      <p:sp>
        <p:nvSpPr>
          <p:cNvPr name="Freeform 3" id="3"/>
          <p:cNvSpPr/>
          <p:nvPr/>
        </p:nvSpPr>
        <p:spPr>
          <a:xfrm flipH="false" flipV="false" rot="-9088373">
            <a:off x="11992210" y="1055176"/>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9088373">
            <a:off x="-4559317" y="-389771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4">
              <a:alphaModFix amt="65999"/>
            </a:blip>
            <a:stretch>
              <a:fillRect l="0" t="0" r="0" b="0"/>
            </a:stretch>
          </a:blipFill>
        </p:spPr>
      </p:sp>
      <p:pic>
        <p:nvPicPr>
          <p:cNvPr name="Picture 5" id="5"/>
          <p:cNvPicPr>
            <a:picLocks noChangeAspect="true"/>
          </p:cNvPicPr>
          <p:nvPr/>
        </p:nvPicPr>
        <p:blipFill>
          <a:blip r:embed="rId5"/>
          <a:srcRect l="0" t="0" r="0" b="0"/>
          <a:stretch>
            <a:fillRect/>
          </a:stretch>
        </p:blipFill>
        <p:spPr>
          <a:xfrm flipH="false" flipV="false" rot="0">
            <a:off x="16774343" y="9387083"/>
            <a:ext cx="278501" cy="278501"/>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0">
            <a:off x="17252869" y="9387083"/>
            <a:ext cx="278501" cy="278501"/>
          </a:xfrm>
          <a:prstGeom prst="rect">
            <a:avLst/>
          </a:prstGeom>
        </p:spPr>
      </p:pic>
      <p:pic>
        <p:nvPicPr>
          <p:cNvPr name="Picture 7" id="7"/>
          <p:cNvPicPr>
            <a:picLocks noChangeAspect="true"/>
          </p:cNvPicPr>
          <p:nvPr/>
        </p:nvPicPr>
        <p:blipFill>
          <a:blip r:embed="rId5"/>
          <a:srcRect l="0" t="0" r="0" b="0"/>
          <a:stretch>
            <a:fillRect/>
          </a:stretch>
        </p:blipFill>
        <p:spPr>
          <a:xfrm flipH="false" flipV="false" rot="0">
            <a:off x="16294507" y="9387083"/>
            <a:ext cx="278501" cy="278501"/>
          </a:xfrm>
          <a:prstGeom prst="rect">
            <a:avLst/>
          </a:prstGeom>
        </p:spPr>
      </p:pic>
      <p:sp>
        <p:nvSpPr>
          <p:cNvPr name="Freeform 8" id="8"/>
          <p:cNvSpPr/>
          <p:nvPr/>
        </p:nvSpPr>
        <p:spPr>
          <a:xfrm flipH="false" flipV="false" rot="0">
            <a:off x="-545450" y="3778197"/>
            <a:ext cx="19042315" cy="4022689"/>
          </a:xfrm>
          <a:custGeom>
            <a:avLst/>
            <a:gdLst/>
            <a:ahLst/>
            <a:cxnLst/>
            <a:rect r="r" b="b" t="t" l="l"/>
            <a:pathLst>
              <a:path h="4022689" w="19042315">
                <a:moveTo>
                  <a:pt x="0" y="0"/>
                </a:moveTo>
                <a:lnTo>
                  <a:pt x="19042315" y="0"/>
                </a:lnTo>
                <a:lnTo>
                  <a:pt x="19042315" y="4022689"/>
                </a:lnTo>
                <a:lnTo>
                  <a:pt x="0" y="4022689"/>
                </a:lnTo>
                <a:lnTo>
                  <a:pt x="0" y="0"/>
                </a:lnTo>
                <a:close/>
              </a:path>
            </a:pathLst>
          </a:custGeom>
          <a:blipFill>
            <a:blip r:embed="rId6">
              <a:alphaModFix amt="68000"/>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5434020" y="4601988"/>
            <a:ext cx="14278576" cy="1852492"/>
          </a:xfrm>
          <a:prstGeom prst="rect">
            <a:avLst/>
          </a:prstGeom>
        </p:spPr>
        <p:txBody>
          <a:bodyPr anchor="t" rtlCol="false" tIns="0" lIns="0" bIns="0" rIns="0">
            <a:spAutoFit/>
          </a:bodyPr>
          <a:lstStyle/>
          <a:p>
            <a:pPr algn="l">
              <a:lnSpc>
                <a:spcPts val="11432"/>
              </a:lnSpc>
            </a:pPr>
            <a:r>
              <a:rPr lang="en-US" sz="11432" spc="-457">
                <a:solidFill>
                  <a:srgbClr val="FDFF0E"/>
                </a:solidFill>
                <a:latin typeface="Agrandir"/>
                <a:ea typeface="Agrandir"/>
                <a:cs typeface="Agrandir"/>
                <a:sym typeface="Agrandir"/>
              </a:rPr>
              <a:t>Thank You!</a:t>
            </a:r>
          </a:p>
        </p:txBody>
      </p:sp>
      <p:sp>
        <p:nvSpPr>
          <p:cNvPr name="TextBox 10" id="10"/>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sld>
</file>

<file path=ppt/slides/slide72.xml><?xml version="1.0" encoding="utf-8"?>
<p:sld xmlns:p="http://schemas.openxmlformats.org/presentationml/2006/main" xmlns:a="http://schemas.openxmlformats.org/drawingml/2006/main">
  <p:cSld>
    <p:bg>
      <p:bgPr>
        <a:solidFill>
          <a:srgbClr val="000000"/>
        </a:solidFill>
      </p:bgPr>
    </p:bg>
    <p:spTree>
      <p:nvGrpSpPr>
        <p:cNvPr id="1" name=""/>
        <p:cNvGrpSpPr/>
        <p:nvPr/>
      </p:nvGrpSpPr>
      <p:grpSpPr>
        <a:xfrm>
          <a:off x="0" y="0"/>
          <a:ext cx="0" cy="0"/>
          <a:chOff x="0" y="0"/>
          <a:chExt cx="0" cy="0"/>
        </a:xfrm>
      </p:grpSpPr>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6415435" y="1534330"/>
            <a:ext cx="11301259" cy="6356958"/>
          </a:xfrm>
          <a:custGeom>
            <a:avLst/>
            <a:gdLst/>
            <a:ahLst/>
            <a:cxnLst/>
            <a:rect r="r" b="b" t="t" l="l"/>
            <a:pathLst>
              <a:path h="6356958" w="11301259">
                <a:moveTo>
                  <a:pt x="0" y="0"/>
                </a:moveTo>
                <a:lnTo>
                  <a:pt x="11301259" y="0"/>
                </a:lnTo>
                <a:lnTo>
                  <a:pt x="11301259" y="6356958"/>
                </a:lnTo>
                <a:lnTo>
                  <a:pt x="0" y="6356958"/>
                </a:lnTo>
                <a:lnTo>
                  <a:pt x="0" y="0"/>
                </a:lnTo>
                <a:close/>
              </a:path>
            </a:pathLst>
          </a:custGeom>
          <a:blipFill>
            <a:blip r:embed="rId2"/>
            <a:stretch>
              <a:fillRect l="0" t="0" r="0" b="0"/>
            </a:stretch>
          </a:blipFill>
        </p:spPr>
      </p:sp>
      <p:sp>
        <p:nvSpPr>
          <p:cNvPr name="TextBox 3" id="3"/>
          <p:cNvSpPr txBox="true"/>
          <p:nvPr/>
        </p:nvSpPr>
        <p:spPr>
          <a:xfrm rot="0">
            <a:off x="883253" y="1448605"/>
            <a:ext cx="5341004" cy="1119504"/>
          </a:xfrm>
          <a:prstGeom prst="rect">
            <a:avLst/>
          </a:prstGeom>
        </p:spPr>
        <p:txBody>
          <a:bodyPr anchor="t" rtlCol="false" tIns="0" lIns="0" bIns="0" rIns="0">
            <a:spAutoFit/>
          </a:bodyPr>
          <a:lstStyle/>
          <a:p>
            <a:pPr algn="l">
              <a:lnSpc>
                <a:spcPts val="2870"/>
              </a:lnSpc>
            </a:pPr>
            <a:r>
              <a:rPr lang="en-US" sz="2050">
                <a:solidFill>
                  <a:srgbClr val="FFFFFF"/>
                </a:solidFill>
                <a:latin typeface="Arial MT Pro"/>
                <a:ea typeface="Arial MT Pro"/>
                <a:cs typeface="Arial MT Pro"/>
                <a:sym typeface="Arial MT Pro"/>
              </a:rPr>
              <a:t>The level of acuity, combined with the observable risk of imminent danger, defines the response &amp; resources needed.</a:t>
            </a:r>
          </a:p>
        </p:txBody>
      </p:sp>
      <p:sp>
        <p:nvSpPr>
          <p:cNvPr name="TextBox 4" id="4"/>
          <p:cNvSpPr txBox="true"/>
          <p:nvPr/>
        </p:nvSpPr>
        <p:spPr>
          <a:xfrm rot="0">
            <a:off x="883253" y="2901484"/>
            <a:ext cx="5341004" cy="757554"/>
          </a:xfrm>
          <a:prstGeom prst="rect">
            <a:avLst/>
          </a:prstGeom>
        </p:spPr>
        <p:txBody>
          <a:bodyPr anchor="t" rtlCol="false" tIns="0" lIns="0" bIns="0" rIns="0">
            <a:spAutoFit/>
          </a:bodyPr>
          <a:lstStyle/>
          <a:p>
            <a:pPr algn="l">
              <a:lnSpc>
                <a:spcPts val="2870"/>
              </a:lnSpc>
            </a:pPr>
            <a:r>
              <a:rPr lang="en-US" sz="2050">
                <a:solidFill>
                  <a:srgbClr val="FFFFFF"/>
                </a:solidFill>
                <a:latin typeface="Arial MT Pro"/>
                <a:ea typeface="Arial MT Pro"/>
                <a:cs typeface="Arial MT Pro"/>
                <a:sym typeface="Arial MT Pro"/>
              </a:rPr>
              <a:t>As the situation escalates, so does the need for more resources.</a:t>
            </a:r>
          </a:p>
        </p:txBody>
      </p:sp>
      <p:sp>
        <p:nvSpPr>
          <p:cNvPr name="TextBox 5" id="5"/>
          <p:cNvSpPr txBox="true"/>
          <p:nvPr/>
        </p:nvSpPr>
        <p:spPr>
          <a:xfrm rot="0">
            <a:off x="883253" y="3781320"/>
            <a:ext cx="5341004" cy="4015104"/>
          </a:xfrm>
          <a:prstGeom prst="rect">
            <a:avLst/>
          </a:prstGeom>
        </p:spPr>
        <p:txBody>
          <a:bodyPr anchor="t" rtlCol="false" tIns="0" lIns="0" bIns="0" rIns="0">
            <a:spAutoFit/>
          </a:bodyPr>
          <a:lstStyle/>
          <a:p>
            <a:pPr algn="l">
              <a:lnSpc>
                <a:spcPts val="2870"/>
              </a:lnSpc>
            </a:pPr>
            <a:r>
              <a:rPr lang="en-US" sz="2050">
                <a:solidFill>
                  <a:srgbClr val="FFFFFF"/>
                </a:solidFill>
                <a:latin typeface="Arial MT Pro"/>
                <a:ea typeface="Arial MT Pro"/>
                <a:cs typeface="Arial MT Pro"/>
                <a:sym typeface="Arial MT Pro"/>
              </a:rPr>
              <a:t>The negotiation process utilizes many of the skills outlined in the</a:t>
            </a:r>
            <a:r>
              <a:rPr lang="en-US" sz="2050" b="true">
                <a:solidFill>
                  <a:srgbClr val="FFFFFF"/>
                </a:solidFill>
                <a:latin typeface="Arial MT Pro Bold"/>
                <a:ea typeface="Arial MT Pro Bold"/>
                <a:cs typeface="Arial MT Pro Bold"/>
                <a:sym typeface="Arial MT Pro Bold"/>
              </a:rPr>
              <a:t> </a:t>
            </a:r>
            <a:r>
              <a:rPr lang="en-US" sz="2050" b="true">
                <a:solidFill>
                  <a:srgbClr val="FDFF0E"/>
                </a:solidFill>
                <a:latin typeface="Arial MT Pro Bold"/>
                <a:ea typeface="Arial MT Pro Bold"/>
                <a:cs typeface="Arial MT Pro Bold"/>
                <a:sym typeface="Arial MT Pro Bold"/>
              </a:rPr>
              <a:t>M1 Basic MAB</a:t>
            </a:r>
            <a:r>
              <a:rPr lang="en-US" sz="2050">
                <a:solidFill>
                  <a:srgbClr val="FDFF0E"/>
                </a:solidFill>
                <a:latin typeface="Arial MT Pro"/>
                <a:ea typeface="Arial MT Pro"/>
                <a:cs typeface="Arial MT Pro"/>
                <a:sym typeface="Arial MT Pro"/>
              </a:rPr>
              <a:t> </a:t>
            </a:r>
            <a:r>
              <a:rPr lang="en-US" sz="2050">
                <a:solidFill>
                  <a:srgbClr val="FFFFFF"/>
                </a:solidFill>
                <a:latin typeface="Arial MT Pro"/>
                <a:ea typeface="Arial MT Pro"/>
                <a:cs typeface="Arial MT Pro"/>
                <a:sym typeface="Arial MT Pro"/>
              </a:rPr>
              <a:t>course.  </a:t>
            </a:r>
          </a:p>
          <a:p>
            <a:pPr algn="l">
              <a:lnSpc>
                <a:spcPts val="2870"/>
              </a:lnSpc>
            </a:pPr>
          </a:p>
          <a:p>
            <a:pPr algn="l">
              <a:lnSpc>
                <a:spcPts val="2870"/>
              </a:lnSpc>
            </a:pPr>
            <a:r>
              <a:rPr lang="en-US" sz="2050">
                <a:solidFill>
                  <a:srgbClr val="FFFFFF"/>
                </a:solidFill>
                <a:latin typeface="Arial MT Pro"/>
                <a:ea typeface="Arial MT Pro"/>
                <a:cs typeface="Arial MT Pro"/>
                <a:sym typeface="Arial MT Pro"/>
              </a:rPr>
              <a:t>On occasion, conflict moments can become difficult to navigate, leading to escalation.  If the Individual in conflict attacks the responder, then an elevation of response to evade is used to seek help.  </a:t>
            </a:r>
            <a:r>
              <a:rPr lang="en-US" sz="2050" b="true">
                <a:solidFill>
                  <a:srgbClr val="FDFF0E"/>
                </a:solidFill>
                <a:latin typeface="Arial MT Pro Bold"/>
                <a:ea typeface="Arial MT Pro Bold"/>
                <a:cs typeface="Arial MT Pro Bold"/>
                <a:sym typeface="Arial MT Pro Bold"/>
              </a:rPr>
              <a:t>The M2 Advanced MAB</a:t>
            </a:r>
            <a:r>
              <a:rPr lang="en-US" sz="2050">
                <a:solidFill>
                  <a:srgbClr val="FFFFFF"/>
                </a:solidFill>
                <a:latin typeface="Arial MT Pro"/>
                <a:ea typeface="Arial MT Pro"/>
                <a:cs typeface="Arial MT Pro"/>
                <a:sym typeface="Arial MT Pro"/>
              </a:rPr>
              <a:t> course instructs singular maneuvers to help the responder evade the assault and get away.</a:t>
            </a:r>
          </a:p>
        </p:txBody>
      </p:sp>
      <p:sp>
        <p:nvSpPr>
          <p:cNvPr name="TextBox 6" id="6"/>
          <p:cNvSpPr txBox="true"/>
          <p:nvPr/>
        </p:nvSpPr>
        <p:spPr>
          <a:xfrm rot="0">
            <a:off x="883253" y="7710699"/>
            <a:ext cx="17096369" cy="1843404"/>
          </a:xfrm>
          <a:prstGeom prst="rect">
            <a:avLst/>
          </a:prstGeom>
        </p:spPr>
        <p:txBody>
          <a:bodyPr anchor="t" rtlCol="false" tIns="0" lIns="0" bIns="0" rIns="0">
            <a:spAutoFit/>
          </a:bodyPr>
          <a:lstStyle/>
          <a:p>
            <a:pPr algn="l">
              <a:lnSpc>
                <a:spcPts val="2870"/>
              </a:lnSpc>
            </a:pPr>
          </a:p>
          <a:p>
            <a:pPr algn="l">
              <a:lnSpc>
                <a:spcPts val="2870"/>
              </a:lnSpc>
            </a:pPr>
          </a:p>
          <a:p>
            <a:pPr algn="l">
              <a:lnSpc>
                <a:spcPts val="2870"/>
              </a:lnSpc>
            </a:pPr>
            <a:r>
              <a:rPr lang="en-US" sz="2050">
                <a:solidFill>
                  <a:srgbClr val="FFFFFF"/>
                </a:solidFill>
                <a:latin typeface="Arial MT Pro"/>
                <a:ea typeface="Arial MT Pro"/>
                <a:cs typeface="Arial MT Pro"/>
                <a:sym typeface="Arial MT Pro"/>
              </a:rPr>
              <a:t>There are those agencies that are required by mandate to secure violent individuals through clinical containment.  This high level of acuity demands a large amount of resources trained in the ability to mitigate harm.  Crisis Response Teams are trained through </a:t>
            </a:r>
            <a:r>
              <a:rPr lang="en-US" sz="2050" b="true">
                <a:solidFill>
                  <a:srgbClr val="FDFF0E"/>
                </a:solidFill>
                <a:latin typeface="Arial MT Pro Bold"/>
                <a:ea typeface="Arial MT Pro Bold"/>
                <a:cs typeface="Arial MT Pro Bold"/>
                <a:sym typeface="Arial MT Pro Bold"/>
              </a:rPr>
              <a:t>M3 Clinical MAB</a:t>
            </a:r>
            <a:r>
              <a:rPr lang="en-US" sz="2050">
                <a:solidFill>
                  <a:srgbClr val="FFFFFF"/>
                </a:solidFill>
                <a:latin typeface="Arial MT Pro"/>
                <a:ea typeface="Arial MT Pro"/>
                <a:cs typeface="Arial MT Pro"/>
                <a:sym typeface="Arial MT Pro"/>
              </a:rPr>
              <a:t>  to help coordinate this team approach.</a:t>
            </a:r>
          </a:p>
        </p:txBody>
      </p:sp>
      <p:sp>
        <p:nvSpPr>
          <p:cNvPr name="TextBox 7" id="7"/>
          <p:cNvSpPr txBox="true"/>
          <p:nvPr/>
        </p:nvSpPr>
        <p:spPr>
          <a:xfrm rot="0">
            <a:off x="883253" y="164364"/>
            <a:ext cx="15109773" cy="950596"/>
          </a:xfrm>
          <a:prstGeom prst="rect">
            <a:avLst/>
          </a:prstGeom>
        </p:spPr>
        <p:txBody>
          <a:bodyPr anchor="t" rtlCol="false" tIns="0" lIns="0" bIns="0" rIns="0">
            <a:spAutoFit/>
          </a:bodyPr>
          <a:lstStyle/>
          <a:p>
            <a:pPr algn="l">
              <a:lnSpc>
                <a:spcPts val="6929"/>
              </a:lnSpc>
            </a:pPr>
            <a:r>
              <a:rPr lang="en-US" sz="4949">
                <a:solidFill>
                  <a:srgbClr val="FDFF0E"/>
                </a:solidFill>
                <a:latin typeface="Arial MT Pro"/>
                <a:ea typeface="Arial MT Pro"/>
                <a:cs typeface="Arial MT Pro"/>
                <a:sym typeface="Arial MT Pro"/>
              </a:rPr>
              <a:t>Training at the level of acuity is resourced...</a:t>
            </a:r>
          </a:p>
        </p:txBody>
      </p:sp>
    </p:spTree>
  </p:cSld>
  <p:clrMapOvr>
    <a:masterClrMapping/>
  </p:clrMapOvr>
  <p:transition spd="fast">
    <p:circle/>
  </p:transition>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6415435" y="1534330"/>
            <a:ext cx="11301259" cy="6356958"/>
          </a:xfrm>
          <a:custGeom>
            <a:avLst/>
            <a:gdLst/>
            <a:ahLst/>
            <a:cxnLst/>
            <a:rect r="r" b="b" t="t" l="l"/>
            <a:pathLst>
              <a:path h="6356958" w="11301259">
                <a:moveTo>
                  <a:pt x="0" y="0"/>
                </a:moveTo>
                <a:lnTo>
                  <a:pt x="11301259" y="0"/>
                </a:lnTo>
                <a:lnTo>
                  <a:pt x="11301259" y="6356958"/>
                </a:lnTo>
                <a:lnTo>
                  <a:pt x="0" y="6356958"/>
                </a:lnTo>
                <a:lnTo>
                  <a:pt x="0" y="0"/>
                </a:lnTo>
                <a:close/>
              </a:path>
            </a:pathLst>
          </a:custGeom>
          <a:blipFill>
            <a:blip r:embed="rId2"/>
            <a:stretch>
              <a:fillRect l="0" t="0" r="0" b="0"/>
            </a:stretch>
          </a:blipFill>
        </p:spPr>
      </p:sp>
      <p:sp>
        <p:nvSpPr>
          <p:cNvPr name="TextBox 3" id="3"/>
          <p:cNvSpPr txBox="true"/>
          <p:nvPr/>
        </p:nvSpPr>
        <p:spPr>
          <a:xfrm rot="0">
            <a:off x="883253" y="1585978"/>
            <a:ext cx="5199427" cy="8358504"/>
          </a:xfrm>
          <a:prstGeom prst="rect">
            <a:avLst/>
          </a:prstGeom>
        </p:spPr>
        <p:txBody>
          <a:bodyPr anchor="t" rtlCol="false" tIns="0" lIns="0" bIns="0" rIns="0">
            <a:spAutoFit/>
          </a:bodyPr>
          <a:lstStyle/>
          <a:p>
            <a:pPr algn="l">
              <a:lnSpc>
                <a:spcPts val="2870"/>
              </a:lnSpc>
            </a:pPr>
            <a:r>
              <a:rPr lang="en-US" sz="2050">
                <a:solidFill>
                  <a:srgbClr val="FFFFFF"/>
                </a:solidFill>
                <a:latin typeface="Arial MT Pro"/>
                <a:ea typeface="Arial MT Pro"/>
                <a:cs typeface="Arial MT Pro"/>
                <a:sym typeface="Arial MT Pro"/>
              </a:rPr>
              <a:t>Understanding your mandate to respond in crisis situations means recognizing the responsibility, authority, and ethical framework that guides</a:t>
            </a:r>
            <a:r>
              <a:rPr lang="en-US" sz="2050">
                <a:solidFill>
                  <a:srgbClr val="FFFFFF"/>
                </a:solidFill>
                <a:latin typeface="Arial MT Pro"/>
                <a:ea typeface="Arial MT Pro"/>
                <a:cs typeface="Arial MT Pro"/>
                <a:sym typeface="Arial MT Pro"/>
              </a:rPr>
              <a:t> </a:t>
            </a:r>
            <a:r>
              <a:rPr lang="en-US" sz="2050">
                <a:solidFill>
                  <a:srgbClr val="FFFFFF"/>
                </a:solidFill>
                <a:latin typeface="Arial MT Pro"/>
                <a:ea typeface="Arial MT Pro"/>
                <a:cs typeface="Arial MT Pro"/>
                <a:sym typeface="Arial MT Pro"/>
              </a:rPr>
              <a:t>your</a:t>
            </a:r>
            <a:r>
              <a:rPr lang="en-US" sz="2050">
                <a:solidFill>
                  <a:srgbClr val="FFFFFF"/>
                </a:solidFill>
                <a:latin typeface="Arial MT Pro"/>
                <a:ea typeface="Arial MT Pro"/>
                <a:cs typeface="Arial MT Pro"/>
                <a:sym typeface="Arial MT Pro"/>
              </a:rPr>
              <a:t> a</a:t>
            </a:r>
            <a:r>
              <a:rPr lang="en-US" sz="2050">
                <a:solidFill>
                  <a:srgbClr val="FFFFFF"/>
                </a:solidFill>
                <a:latin typeface="Arial MT Pro"/>
                <a:ea typeface="Arial MT Pro"/>
                <a:cs typeface="Arial MT Pro"/>
                <a:sym typeface="Arial MT Pro"/>
              </a:rPr>
              <a:t>ction</a:t>
            </a:r>
            <a:r>
              <a:rPr lang="en-US" sz="2050">
                <a:solidFill>
                  <a:srgbClr val="FFFFFF"/>
                </a:solidFill>
                <a:latin typeface="Arial MT Pro"/>
                <a:ea typeface="Arial MT Pro"/>
                <a:cs typeface="Arial MT Pro"/>
                <a:sym typeface="Arial MT Pro"/>
              </a:rPr>
              <a:t>s</a:t>
            </a:r>
            <a:r>
              <a:rPr lang="en-US" sz="2050">
                <a:solidFill>
                  <a:srgbClr val="FFFFFF"/>
                </a:solidFill>
                <a:latin typeface="Arial MT Pro"/>
                <a:ea typeface="Arial MT Pro"/>
                <a:cs typeface="Arial MT Pro"/>
                <a:sym typeface="Arial MT Pro"/>
              </a:rPr>
              <a:t> as a tra</a:t>
            </a:r>
            <a:r>
              <a:rPr lang="en-US" sz="2050">
                <a:solidFill>
                  <a:srgbClr val="FFFFFF"/>
                </a:solidFill>
                <a:latin typeface="Arial MT Pro"/>
                <a:ea typeface="Arial MT Pro"/>
                <a:cs typeface="Arial MT Pro"/>
                <a:sym typeface="Arial MT Pro"/>
              </a:rPr>
              <a:t>i</a:t>
            </a:r>
            <a:r>
              <a:rPr lang="en-US" sz="2050">
                <a:solidFill>
                  <a:srgbClr val="FFFFFF"/>
                </a:solidFill>
                <a:latin typeface="Arial MT Pro"/>
                <a:ea typeface="Arial MT Pro"/>
                <a:cs typeface="Arial MT Pro"/>
                <a:sym typeface="Arial MT Pro"/>
              </a:rPr>
              <a:t>ned professional.</a:t>
            </a:r>
          </a:p>
          <a:p>
            <a:pPr algn="l">
              <a:lnSpc>
                <a:spcPts val="2870"/>
              </a:lnSpc>
            </a:pPr>
          </a:p>
          <a:p>
            <a:pPr algn="l">
              <a:lnSpc>
                <a:spcPts val="2870"/>
              </a:lnSpc>
            </a:pPr>
            <a:r>
              <a:rPr lang="en-US" sz="2050">
                <a:solidFill>
                  <a:srgbClr val="FFFFFF"/>
                </a:solidFill>
                <a:latin typeface="Arial MT Pro"/>
                <a:ea typeface="Arial MT Pro"/>
                <a:cs typeface="Arial MT Pro"/>
                <a:sym typeface="Arial MT Pro"/>
              </a:rPr>
              <a:t>In</a:t>
            </a:r>
            <a:r>
              <a:rPr lang="en-US" sz="2050">
                <a:solidFill>
                  <a:srgbClr val="FFFFFF"/>
                </a:solidFill>
                <a:latin typeface="Arial MT Pro"/>
                <a:ea typeface="Arial MT Pro"/>
                <a:cs typeface="Arial MT Pro"/>
                <a:sym typeface="Arial MT Pro"/>
              </a:rPr>
              <a:t> MAB</a:t>
            </a:r>
            <a:r>
              <a:rPr lang="en-US" sz="2050">
                <a:solidFill>
                  <a:srgbClr val="FFFFFF"/>
                </a:solidFill>
                <a:latin typeface="Arial MT Pro"/>
                <a:ea typeface="Arial MT Pro"/>
                <a:cs typeface="Arial MT Pro"/>
                <a:sym typeface="Arial MT Pro"/>
              </a:rPr>
              <a:t> (Managing Aggressive Behavior) training, this mandate is rooted in the principle of least restrictive intervention—you are empowered to act, but obligated to do so in a way that prioritizes safety, dignity, and autonomy.</a:t>
            </a:r>
          </a:p>
          <a:p>
            <a:pPr algn="l">
              <a:lnSpc>
                <a:spcPts val="2870"/>
              </a:lnSpc>
            </a:pPr>
          </a:p>
          <a:p>
            <a:pPr algn="l">
              <a:lnSpc>
                <a:spcPts val="2870"/>
              </a:lnSpc>
            </a:pPr>
            <a:r>
              <a:rPr lang="en-US" sz="2050">
                <a:solidFill>
                  <a:srgbClr val="FFFFFF"/>
                </a:solidFill>
                <a:latin typeface="Arial MT Pro"/>
                <a:ea typeface="Arial MT Pro"/>
                <a:cs typeface="Arial MT Pro"/>
                <a:sym typeface="Arial MT Pro"/>
              </a:rPr>
              <a:t>Each Student is required to know their mandate at the facilities where they work. Some facilities will only aut</a:t>
            </a:r>
            <a:r>
              <a:rPr lang="en-US" sz="2050">
                <a:solidFill>
                  <a:srgbClr val="FFFFFF"/>
                </a:solidFill>
                <a:latin typeface="Arial MT Pro"/>
                <a:ea typeface="Arial MT Pro"/>
                <a:cs typeface="Arial MT Pro"/>
                <a:sym typeface="Arial MT Pro"/>
              </a:rPr>
              <a:t>h</a:t>
            </a:r>
            <a:r>
              <a:rPr lang="en-US" sz="2050">
                <a:solidFill>
                  <a:srgbClr val="FFFFFF"/>
                </a:solidFill>
                <a:latin typeface="Arial MT Pro"/>
                <a:ea typeface="Arial MT Pro"/>
                <a:cs typeface="Arial MT Pro"/>
                <a:sym typeface="Arial MT Pro"/>
              </a:rPr>
              <a:t>oriz</a:t>
            </a:r>
            <a:r>
              <a:rPr lang="en-US" sz="2050">
                <a:solidFill>
                  <a:srgbClr val="FFFFFF"/>
                </a:solidFill>
                <a:latin typeface="Arial MT Pro"/>
                <a:ea typeface="Arial MT Pro"/>
                <a:cs typeface="Arial MT Pro"/>
                <a:sym typeface="Arial MT Pro"/>
              </a:rPr>
              <a:t>e M</a:t>
            </a:r>
            <a:r>
              <a:rPr lang="en-US" sz="2050">
                <a:solidFill>
                  <a:srgbClr val="FFFFFF"/>
                </a:solidFill>
                <a:latin typeface="Arial MT Pro"/>
                <a:ea typeface="Arial MT Pro"/>
                <a:cs typeface="Arial MT Pro"/>
                <a:sym typeface="Arial MT Pro"/>
              </a:rPr>
              <a:t>1 or M</a:t>
            </a:r>
            <a:r>
              <a:rPr lang="en-US" sz="2050">
                <a:solidFill>
                  <a:srgbClr val="FFFFFF"/>
                </a:solidFill>
                <a:latin typeface="Arial MT Pro"/>
                <a:ea typeface="Arial MT Pro"/>
                <a:cs typeface="Arial MT Pro"/>
                <a:sym typeface="Arial MT Pro"/>
              </a:rPr>
              <a:t>2 </a:t>
            </a:r>
            <a:r>
              <a:rPr lang="en-US" sz="2050">
                <a:solidFill>
                  <a:srgbClr val="FFFFFF"/>
                </a:solidFill>
                <a:latin typeface="Arial MT Pro"/>
                <a:ea typeface="Arial MT Pro"/>
                <a:cs typeface="Arial MT Pro"/>
                <a:sym typeface="Arial MT Pro"/>
              </a:rPr>
              <a:t>le</a:t>
            </a:r>
            <a:r>
              <a:rPr lang="en-US" sz="2050">
                <a:solidFill>
                  <a:srgbClr val="FFFFFF"/>
                </a:solidFill>
                <a:latin typeface="Arial MT Pro"/>
                <a:ea typeface="Arial MT Pro"/>
                <a:cs typeface="Arial MT Pro"/>
                <a:sym typeface="Arial MT Pro"/>
              </a:rPr>
              <a:t>ve</a:t>
            </a:r>
            <a:r>
              <a:rPr lang="en-US" sz="2050">
                <a:solidFill>
                  <a:srgbClr val="FFFFFF"/>
                </a:solidFill>
                <a:latin typeface="Arial MT Pro"/>
                <a:ea typeface="Arial MT Pro"/>
                <a:cs typeface="Arial MT Pro"/>
                <a:sym typeface="Arial MT Pro"/>
              </a:rPr>
              <a:t>l</a:t>
            </a:r>
            <a:r>
              <a:rPr lang="en-US" sz="2050">
                <a:solidFill>
                  <a:srgbClr val="FFFFFF"/>
                </a:solidFill>
                <a:latin typeface="Arial MT Pro"/>
                <a:ea typeface="Arial MT Pro"/>
                <a:cs typeface="Arial MT Pro"/>
                <a:sym typeface="Arial MT Pro"/>
              </a:rPr>
              <a:t> MAB</a:t>
            </a:r>
            <a:r>
              <a:rPr lang="en-US" sz="2050">
                <a:solidFill>
                  <a:srgbClr val="FFFFFF"/>
                </a:solidFill>
                <a:latin typeface="Arial MT Pro"/>
                <a:ea typeface="Arial MT Pro"/>
                <a:cs typeface="Arial MT Pro"/>
                <a:sym typeface="Arial MT Pro"/>
              </a:rPr>
              <a:t> response and draw the line at clinical containment. Facility polices should provide guidance on employee mandates.</a:t>
            </a:r>
          </a:p>
          <a:p>
            <a:pPr algn="l">
              <a:lnSpc>
                <a:spcPts val="2870"/>
              </a:lnSpc>
            </a:pPr>
          </a:p>
          <a:p>
            <a:pPr algn="l">
              <a:lnSpc>
                <a:spcPts val="2870"/>
              </a:lnSpc>
            </a:pPr>
            <a:r>
              <a:rPr lang="en-US" sz="2050">
                <a:solidFill>
                  <a:srgbClr val="FFFFFF"/>
                </a:solidFill>
                <a:latin typeface="Arial MT Pro"/>
                <a:ea typeface="Arial MT Pro"/>
                <a:cs typeface="Arial MT Pro"/>
                <a:sym typeface="Arial MT Pro"/>
              </a:rPr>
              <a:t>A mandate is what you are required to do; your modality (MAB) is how you do it.</a:t>
            </a:r>
          </a:p>
          <a:p>
            <a:pPr algn="l">
              <a:lnSpc>
                <a:spcPts val="2870"/>
              </a:lnSpc>
            </a:pPr>
          </a:p>
        </p:txBody>
      </p:sp>
      <p:sp>
        <p:nvSpPr>
          <p:cNvPr name="TextBox 4" id="4"/>
          <p:cNvSpPr txBox="true"/>
          <p:nvPr/>
        </p:nvSpPr>
        <p:spPr>
          <a:xfrm rot="0">
            <a:off x="883253" y="164364"/>
            <a:ext cx="15109773" cy="950596"/>
          </a:xfrm>
          <a:prstGeom prst="rect">
            <a:avLst/>
          </a:prstGeom>
        </p:spPr>
        <p:txBody>
          <a:bodyPr anchor="t" rtlCol="false" tIns="0" lIns="0" bIns="0" rIns="0">
            <a:spAutoFit/>
          </a:bodyPr>
          <a:lstStyle/>
          <a:p>
            <a:pPr algn="l">
              <a:lnSpc>
                <a:spcPts val="6929"/>
              </a:lnSpc>
            </a:pPr>
            <a:r>
              <a:rPr lang="en-US" sz="4949">
                <a:solidFill>
                  <a:srgbClr val="FDFF0E"/>
                </a:solidFill>
                <a:latin typeface="Arial MT Pro"/>
                <a:ea typeface="Arial MT Pro"/>
                <a:cs typeface="Arial MT Pro"/>
                <a:sym typeface="Arial MT Pro"/>
              </a:rPr>
              <a:t>Understanding your mandate...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DAG1vGrHuNk</dc:identifier>
  <dcterms:modified xsi:type="dcterms:W3CDTF">2011-08-01T06:04:30Z</dcterms:modified>
  <cp:revision>1</cp:revision>
  <dc:title>M1 Basic MAB - PPT - Slides - Book Three</dc:title>
</cp:coreProperties>
</file>