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Agrandir" charset="1" panose="00000500000000000000"/>
      <p:regular r:id="rId20"/>
    </p:embeddedFont>
    <p:embeddedFont>
      <p:font typeface="Poppins" charset="1" panose="00000500000000000000"/>
      <p:regular r:id="rId21"/>
    </p:embeddedFont>
    <p:embeddedFont>
      <p:font typeface="Poppins Bold" charset="1" panose="00000800000000000000"/>
      <p:regular r:id="rId22"/>
    </p:embeddedFont>
    <p:embeddedFont>
      <p:font typeface="Poppins Italics" charset="1" panose="00000500000000000000"/>
      <p:regular r:id="rId23"/>
    </p:embeddedFont>
    <p:embeddedFont>
      <p:font typeface="Arial MT Pro" charset="1" panose="020B0502020202020204"/>
      <p:regular r:id="rId24"/>
    </p:embeddedFont>
    <p:embeddedFont>
      <p:font typeface="Arial MT Pro Bold" charset="1" panose="020B0802020202020204"/>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4.gif" Type="http://schemas.openxmlformats.org/officeDocument/2006/relationships/image"/><Relationship Id="rId4" Target="../media/image25.jpeg" Type="http://schemas.openxmlformats.org/officeDocument/2006/relationships/image"/><Relationship Id="rId5" Target="../media/VAF4udqloOo.mp4" Type="http://schemas.openxmlformats.org/officeDocument/2006/relationships/video"/><Relationship Id="rId6" Target="../media/VAF4udqloOo.mp4" Type="http://schemas.microsoft.com/office/2007/relationships/media"/><Relationship Id="rId7"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4.gif" Type="http://schemas.openxmlformats.org/officeDocument/2006/relationships/image"/><Relationship Id="rId4" Target="../media/image26.jpeg" Type="http://schemas.openxmlformats.org/officeDocument/2006/relationships/image"/><Relationship Id="rId5" Target="../media/VAEj9HQPC18.mp4" Type="http://schemas.openxmlformats.org/officeDocument/2006/relationships/video"/><Relationship Id="rId6" Target="../media/VAEj9HQPC18.mp4" Type="http://schemas.microsoft.com/office/2007/relationships/media"/><Relationship Id="rId7" Target="../media/image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9.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4.gif" Type="http://schemas.openxmlformats.org/officeDocument/2006/relationships/image"/><Relationship Id="rId8" Target="../media/image2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jpeg" Type="http://schemas.openxmlformats.org/officeDocument/2006/relationships/image"/><Relationship Id="rId4"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3.jpeg" Type="http://schemas.openxmlformats.org/officeDocument/2006/relationships/image"/><Relationship Id="rId4" Target="../media/image4.gif" Type="http://schemas.openxmlformats.org/officeDocument/2006/relationships/image"/><Relationship Id="rId5"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4.gif" Type="http://schemas.openxmlformats.org/officeDocument/2006/relationships/image"/><Relationship Id="rId4" Target="../media/image24.jpeg" Type="http://schemas.openxmlformats.org/officeDocument/2006/relationships/image"/><Relationship Id="rId5" Target="../media/VAEcYVsw5Ec.mp4" Type="http://schemas.openxmlformats.org/officeDocument/2006/relationships/video"/><Relationship Id="rId6" Target="../media/VAEcYVsw5Ec.mp4" Type="http://schemas.microsoft.com/office/2007/relationships/media"/><Relationship Id="rId7"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4.gif" Type="http://schemas.openxmlformats.org/officeDocument/2006/relationships/image"/><Relationship Id="rId4"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111974" y="4096175"/>
            <a:ext cx="12940870" cy="2992755"/>
          </a:xfrm>
          <a:prstGeom prst="rect">
            <a:avLst/>
          </a:prstGeom>
        </p:spPr>
        <p:txBody>
          <a:bodyPr anchor="t" rtlCol="false" tIns="0" lIns="0" bIns="0" rIns="0">
            <a:spAutoFit/>
          </a:bodyPr>
          <a:lstStyle/>
          <a:p>
            <a:pPr algn="l">
              <a:lnSpc>
                <a:spcPts val="7200"/>
              </a:lnSpc>
            </a:pPr>
            <a:r>
              <a:rPr lang="en-US" sz="7200" spc="-288">
                <a:solidFill>
                  <a:srgbClr val="00A3DC"/>
                </a:solidFill>
                <a:latin typeface="Agrandir"/>
                <a:ea typeface="Agrandir"/>
                <a:cs typeface="Agrandir"/>
                <a:sym typeface="Agrandir"/>
              </a:rPr>
              <a:t>M1 Basic MAB - Book One: Lesson 8 - Defining &amp; Working With Stress</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11" id="11"/>
          <p:cNvGrpSpPr/>
          <p:nvPr/>
        </p:nvGrpSpPr>
        <p:grpSpPr>
          <a:xfrm rot="0">
            <a:off x="7432657" y="8248561"/>
            <a:ext cx="3086100" cy="720832"/>
            <a:chOff x="0" y="0"/>
            <a:chExt cx="4114800" cy="961110"/>
          </a:xfrm>
        </p:grpSpPr>
        <p:grpSp>
          <p:nvGrpSpPr>
            <p:cNvPr name="Group 12" id="12"/>
            <p:cNvGrpSpPr/>
            <p:nvPr/>
          </p:nvGrpSpPr>
          <p:grpSpPr>
            <a:xfrm rot="0">
              <a:off x="0" y="0"/>
              <a:ext cx="4114800" cy="961110"/>
              <a:chOff x="0" y="0"/>
              <a:chExt cx="812800" cy="189849"/>
            </a:xfrm>
          </p:grpSpPr>
          <p:sp>
            <p:nvSpPr>
              <p:cNvPr name="Freeform 13" id="13"/>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00A3DC"/>
                </a:solidFill>
                <a:prstDash val="solid"/>
                <a:round/>
              </a:ln>
            </p:spPr>
          </p:sp>
          <p:sp>
            <p:nvSpPr>
              <p:cNvPr name="TextBox 14" id="14"/>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00A3DC"/>
                  </a:solidFill>
                  <a:latin typeface="Poppins Bold"/>
                  <a:ea typeface="Poppins Bold"/>
                  <a:cs typeface="Poppins Bold"/>
                  <a:sym typeface="Poppins Bold"/>
                </a:rPr>
                <a:t>GET STARTED</a:t>
              </a:r>
            </a:p>
          </p:txBody>
        </p:sp>
      </p:grpSp>
      <p:grpSp>
        <p:nvGrpSpPr>
          <p:cNvPr name="Group 17" id="17"/>
          <p:cNvGrpSpPr/>
          <p:nvPr/>
        </p:nvGrpSpPr>
        <p:grpSpPr>
          <a:xfrm rot="0">
            <a:off x="1837143" y="4162850"/>
            <a:ext cx="1807770" cy="2178036"/>
            <a:chOff x="0" y="0"/>
            <a:chExt cx="2410360" cy="2904048"/>
          </a:xfrm>
        </p:grpSpPr>
        <p:sp>
          <p:nvSpPr>
            <p:cNvPr name="Freeform 18" id="18"/>
            <p:cNvSpPr/>
            <p:nvPr/>
          </p:nvSpPr>
          <p:spPr>
            <a:xfrm flipH="false" flipV="false" rot="0">
              <a:off x="0" y="0"/>
              <a:ext cx="2410360" cy="2904048"/>
            </a:xfrm>
            <a:custGeom>
              <a:avLst/>
              <a:gdLst/>
              <a:ahLst/>
              <a:cxnLst/>
              <a:rect r="r" b="b" t="t" l="l"/>
              <a:pathLst>
                <a:path h="2904048" w="2410360">
                  <a:moveTo>
                    <a:pt x="0" y="0"/>
                  </a:moveTo>
                  <a:lnTo>
                    <a:pt x="2410360" y="0"/>
                  </a:lnTo>
                  <a:lnTo>
                    <a:pt x="2410360" y="2904048"/>
                  </a:lnTo>
                  <a:lnTo>
                    <a:pt x="0" y="2904048"/>
                  </a:lnTo>
                  <a:lnTo>
                    <a:pt x="0" y="0"/>
                  </a:lnTo>
                  <a:close/>
                </a:path>
              </a:pathLst>
            </a:custGeom>
            <a:blipFill>
              <a:blip r:embed="rId10"/>
              <a:stretch>
                <a:fillRect l="0" t="0" r="0" b="0"/>
              </a:stretch>
            </a:blipFill>
          </p:spPr>
        </p:sp>
        <p:sp>
          <p:nvSpPr>
            <p:cNvPr name="Freeform 19" id="19"/>
            <p:cNvSpPr/>
            <p:nvPr/>
          </p:nvSpPr>
          <p:spPr>
            <a:xfrm flipH="false" flipV="false" rot="0">
              <a:off x="321202" y="845162"/>
              <a:ext cx="1767955" cy="1012155"/>
            </a:xfrm>
            <a:custGeom>
              <a:avLst/>
              <a:gdLst/>
              <a:ahLst/>
              <a:cxnLst/>
              <a:rect r="r" b="b" t="t" l="l"/>
              <a:pathLst>
                <a:path h="1012155" w="1767955">
                  <a:moveTo>
                    <a:pt x="0" y="0"/>
                  </a:moveTo>
                  <a:lnTo>
                    <a:pt x="1767956" y="0"/>
                  </a:lnTo>
                  <a:lnTo>
                    <a:pt x="1767956" y="1012155"/>
                  </a:lnTo>
                  <a:lnTo>
                    <a:pt x="0" y="101215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TextBox 20" id="2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047732">
            <a:off x="-574452" y="4597259"/>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grpSp>
        <p:nvGrpSpPr>
          <p:cNvPr name="Group 3" id="3"/>
          <p:cNvGrpSpPr/>
          <p:nvPr/>
        </p:nvGrpSpPr>
        <p:grpSpPr>
          <a:xfrm rot="0">
            <a:off x="1207411" y="3850160"/>
            <a:ext cx="8854371" cy="4213866"/>
            <a:chOff x="0" y="0"/>
            <a:chExt cx="2332016" cy="1109825"/>
          </a:xfrm>
        </p:grpSpPr>
        <p:sp>
          <p:nvSpPr>
            <p:cNvPr name="Freeform 4" id="4"/>
            <p:cNvSpPr/>
            <p:nvPr/>
          </p:nvSpPr>
          <p:spPr>
            <a:xfrm flipH="false" flipV="false" rot="0">
              <a:off x="0" y="0"/>
              <a:ext cx="2332016" cy="1109825"/>
            </a:xfrm>
            <a:custGeom>
              <a:avLst/>
              <a:gdLst/>
              <a:ahLst/>
              <a:cxnLst/>
              <a:rect r="r" b="b" t="t" l="l"/>
              <a:pathLst>
                <a:path h="1109825" w="2332016">
                  <a:moveTo>
                    <a:pt x="21859" y="0"/>
                  </a:moveTo>
                  <a:lnTo>
                    <a:pt x="2310157" y="0"/>
                  </a:lnTo>
                  <a:cubicBezTo>
                    <a:pt x="2315954" y="0"/>
                    <a:pt x="2321514" y="2303"/>
                    <a:pt x="2325613" y="6402"/>
                  </a:cubicBezTo>
                  <a:cubicBezTo>
                    <a:pt x="2329713" y="10502"/>
                    <a:pt x="2332016" y="16062"/>
                    <a:pt x="2332016" y="21859"/>
                  </a:cubicBezTo>
                  <a:lnTo>
                    <a:pt x="2332016" y="1087966"/>
                  </a:lnTo>
                  <a:cubicBezTo>
                    <a:pt x="2332016" y="1093763"/>
                    <a:pt x="2329713" y="1099323"/>
                    <a:pt x="2325613" y="1103423"/>
                  </a:cubicBezTo>
                  <a:cubicBezTo>
                    <a:pt x="2321514" y="1107522"/>
                    <a:pt x="2315954" y="1109825"/>
                    <a:pt x="2310157" y="1109825"/>
                  </a:cubicBezTo>
                  <a:lnTo>
                    <a:pt x="21859" y="1109825"/>
                  </a:lnTo>
                  <a:cubicBezTo>
                    <a:pt x="9787" y="1109825"/>
                    <a:pt x="0" y="1100038"/>
                    <a:pt x="0" y="1087966"/>
                  </a:cubicBezTo>
                  <a:lnTo>
                    <a:pt x="0" y="21859"/>
                  </a:lnTo>
                  <a:cubicBezTo>
                    <a:pt x="0" y="9787"/>
                    <a:pt x="9787" y="0"/>
                    <a:pt x="21859" y="0"/>
                  </a:cubicBezTo>
                  <a:close/>
                </a:path>
              </a:pathLst>
            </a:custGeom>
            <a:gradFill rotWithShape="true">
              <a:gsLst>
                <a:gs pos="0">
                  <a:srgbClr val="37B594">
                    <a:alpha val="100000"/>
                  </a:srgbClr>
                </a:gs>
                <a:gs pos="100000">
                  <a:srgbClr val="62DFBF">
                    <a:alpha val="100000"/>
                  </a:srgbClr>
                </a:gs>
              </a:gsLst>
              <a:lin ang="0"/>
            </a:gradFill>
          </p:spPr>
        </p:sp>
        <p:sp>
          <p:nvSpPr>
            <p:cNvPr name="TextBox 5" id="5"/>
            <p:cNvSpPr txBox="true"/>
            <p:nvPr/>
          </p:nvSpPr>
          <p:spPr>
            <a:xfrm>
              <a:off x="0" y="-57150"/>
              <a:ext cx="2332016" cy="1166975"/>
            </a:xfrm>
            <a:prstGeom prst="rect">
              <a:avLst/>
            </a:prstGeom>
          </p:spPr>
          <p:txBody>
            <a:bodyPr anchor="ctr" rtlCol="false" tIns="50800" lIns="50800" bIns="50800" rIns="50800"/>
            <a:lstStyle/>
            <a:p>
              <a:pPr algn="ctr">
                <a:lnSpc>
                  <a:spcPts val="2660"/>
                </a:lnSpc>
              </a:pPr>
            </a:p>
          </p:txBody>
        </p:sp>
      </p:grpSp>
      <p:pic>
        <p:nvPicPr>
          <p:cNvPr name="Picture 6" id="6"/>
          <p:cNvPicPr>
            <a:picLocks noChangeAspect="true"/>
          </p:cNvPicPr>
          <p:nvPr/>
        </p:nvPicPr>
        <p:blipFill>
          <a:blip r:embed="rId3"/>
          <a:srcRect l="0" t="0" r="0" b="0"/>
          <a:stretch>
            <a:fillRect/>
          </a:stretch>
        </p:blipFill>
        <p:spPr>
          <a:xfrm flipH="false" flipV="false" rot="0">
            <a:off x="1207411" y="3148956"/>
            <a:ext cx="278501" cy="278501"/>
          </a:xfrm>
          <a:prstGeom prst="rect">
            <a:avLst/>
          </a:prstGeom>
        </p:spPr>
      </p:pic>
      <p:pic>
        <p:nvPicPr>
          <p:cNvPr name="Picture 7" id="7">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35261" t="0" r="0" b="0"/>
          <a:stretch>
            <a:fillRect/>
          </a:stretch>
        </p:blipFill>
        <p:spPr>
          <a:xfrm flipH="false" flipV="false" rot="0">
            <a:off x="10778816" y="2516273"/>
            <a:ext cx="6811340" cy="5576329"/>
          </a:xfrm>
          <a:prstGeom prst="rect">
            <a:avLst/>
          </a:prstGeom>
        </p:spPr>
      </p:pic>
      <p:sp>
        <p:nvSpPr>
          <p:cNvPr name="TextBox 8" id="8"/>
          <p:cNvSpPr txBox="true"/>
          <p:nvPr/>
        </p:nvSpPr>
        <p:spPr>
          <a:xfrm rot="0">
            <a:off x="1167951" y="8414385"/>
            <a:ext cx="15334768" cy="843915"/>
          </a:xfrm>
          <a:prstGeom prst="rect">
            <a:avLst/>
          </a:prstGeom>
        </p:spPr>
        <p:txBody>
          <a:bodyPr anchor="t" rtlCol="false" tIns="0" lIns="0" bIns="0" rIns="0">
            <a:spAutoFit/>
          </a:bodyPr>
          <a:lstStyle/>
          <a:p>
            <a:pPr algn="l">
              <a:lnSpc>
                <a:spcPts val="3359"/>
              </a:lnSpc>
            </a:pPr>
            <a:r>
              <a:rPr lang="en-US" sz="2400" spc="-96">
                <a:solidFill>
                  <a:srgbClr val="D8D8D8"/>
                </a:solidFill>
                <a:latin typeface="Poppins"/>
                <a:ea typeface="Poppins"/>
                <a:cs typeface="Poppins"/>
                <a:sym typeface="Poppins"/>
              </a:rPr>
              <a:t>Stress can be triggered by a wide range of internal and external factors—and it’s not always the “big stuff” that tips the scale. Sometimes, it’s the accumulation of small, persistent pressures that lead to overload. </a:t>
            </a:r>
          </a:p>
        </p:txBody>
      </p:sp>
      <p:sp>
        <p:nvSpPr>
          <p:cNvPr name="TextBox 9" id="9"/>
          <p:cNvSpPr txBox="true"/>
          <p:nvPr/>
        </p:nvSpPr>
        <p:spPr>
          <a:xfrm rot="0">
            <a:off x="1778354" y="3018928"/>
            <a:ext cx="7797645" cy="103125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Causes of Stress...</a:t>
            </a:r>
          </a:p>
          <a:p>
            <a:pPr algn="l">
              <a:lnSpc>
                <a:spcPts val="4059"/>
              </a:lnSpc>
            </a:pPr>
          </a:p>
        </p:txBody>
      </p:sp>
      <p:sp>
        <p:nvSpPr>
          <p:cNvPr name="TextBox 10" id="10"/>
          <p:cNvSpPr txBox="true"/>
          <p:nvPr/>
        </p:nvSpPr>
        <p:spPr>
          <a:xfrm rot="0">
            <a:off x="5677177" y="4176908"/>
            <a:ext cx="3963398" cy="4037330"/>
          </a:xfrm>
          <a:prstGeom prst="rect">
            <a:avLst/>
          </a:prstGeom>
        </p:spPr>
        <p:txBody>
          <a:bodyPr anchor="t" rtlCol="false" tIns="0" lIns="0" bIns="0" rIns="0">
            <a:spAutoFit/>
          </a:bodyPr>
          <a:lstStyle/>
          <a:p>
            <a:pPr algn="l">
              <a:lnSpc>
                <a:spcPts val="3219"/>
              </a:lnSpc>
            </a:pPr>
            <a:r>
              <a:rPr lang="en-US" sz="2299" spc="-91" b="true">
                <a:solidFill>
                  <a:srgbClr val="040606"/>
                </a:solidFill>
                <a:latin typeface="Arial MT Pro Bold"/>
                <a:ea typeface="Arial MT Pro Bold"/>
                <a:cs typeface="Arial MT Pro Bold"/>
                <a:sym typeface="Arial MT Pro Bold"/>
              </a:rPr>
              <a:t>Internal Causes of Stress: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P</a:t>
            </a:r>
            <a:r>
              <a:rPr lang="en-US" sz="2299" spc="-91">
                <a:solidFill>
                  <a:srgbClr val="040606"/>
                </a:solidFill>
                <a:latin typeface="Arial MT Pro"/>
                <a:ea typeface="Arial MT Pro"/>
                <a:cs typeface="Arial MT Pro"/>
                <a:sym typeface="Arial MT Pro"/>
              </a:rPr>
              <a:t>essimism</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Inability to accept uncertainty</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Rig</a:t>
            </a:r>
            <a:r>
              <a:rPr lang="en-US" sz="2299" spc="-91">
                <a:solidFill>
                  <a:srgbClr val="040606"/>
                </a:solidFill>
                <a:latin typeface="Arial MT Pro"/>
                <a:ea typeface="Arial MT Pro"/>
                <a:cs typeface="Arial MT Pro"/>
                <a:sym typeface="Arial MT Pro"/>
              </a:rPr>
              <a:t>id thinking, lack of flexibility</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Negative self-talk</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Unrealistic expectations/ perfectionism</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All-or-nothing attitude</a:t>
            </a:r>
          </a:p>
          <a:p>
            <a:pPr algn="l">
              <a:lnSpc>
                <a:spcPts val="3219"/>
              </a:lnSpc>
            </a:pPr>
          </a:p>
        </p:txBody>
      </p:sp>
      <p:sp>
        <p:nvSpPr>
          <p:cNvPr name="TextBox 11" id="11"/>
          <p:cNvSpPr txBox="true"/>
          <p:nvPr/>
        </p:nvSpPr>
        <p:spPr>
          <a:xfrm rot="0">
            <a:off x="1028700" y="1028700"/>
            <a:ext cx="15142163" cy="1453111"/>
          </a:xfrm>
          <a:prstGeom prst="rect">
            <a:avLst/>
          </a:prstGeom>
        </p:spPr>
        <p:txBody>
          <a:bodyPr anchor="t" rtlCol="false" tIns="0" lIns="0" bIns="0" rIns="0">
            <a:spAutoFit/>
          </a:bodyPr>
          <a:lstStyle/>
          <a:p>
            <a:pPr algn="l">
              <a:lnSpc>
                <a:spcPts val="9584"/>
              </a:lnSpc>
            </a:pPr>
            <a:r>
              <a:rPr lang="en-US" sz="9584" spc="-383">
                <a:solidFill>
                  <a:srgbClr val="F6F6F6"/>
                </a:solidFill>
                <a:latin typeface="Arial MT Pro"/>
                <a:ea typeface="Arial MT Pro"/>
                <a:cs typeface="Arial MT Pro"/>
                <a:sym typeface="Arial MT Pro"/>
              </a:rPr>
              <a:t>The Effects of Stress</a:t>
            </a:r>
          </a:p>
        </p:txBody>
      </p:sp>
      <p:sp>
        <p:nvSpPr>
          <p:cNvPr name="TextBox 12" id="12"/>
          <p:cNvSpPr txBox="true"/>
          <p:nvPr/>
        </p:nvSpPr>
        <p:spPr>
          <a:xfrm rot="0">
            <a:off x="1485912" y="4176908"/>
            <a:ext cx="3963398" cy="3237230"/>
          </a:xfrm>
          <a:prstGeom prst="rect">
            <a:avLst/>
          </a:prstGeom>
        </p:spPr>
        <p:txBody>
          <a:bodyPr anchor="t" rtlCol="false" tIns="0" lIns="0" bIns="0" rIns="0">
            <a:spAutoFit/>
          </a:bodyPr>
          <a:lstStyle/>
          <a:p>
            <a:pPr algn="l">
              <a:lnSpc>
                <a:spcPts val="3219"/>
              </a:lnSpc>
            </a:pPr>
            <a:r>
              <a:rPr lang="en-US" sz="2299" spc="-91" b="true">
                <a:solidFill>
                  <a:srgbClr val="040606"/>
                </a:solidFill>
                <a:latin typeface="Arial MT Pro Bold"/>
                <a:ea typeface="Arial MT Pro Bold"/>
                <a:cs typeface="Arial MT Pro Bold"/>
                <a:sym typeface="Arial MT Pro Bold"/>
              </a:rPr>
              <a:t>External </a:t>
            </a:r>
            <a:r>
              <a:rPr lang="en-US" sz="2299" spc="-91" b="true">
                <a:solidFill>
                  <a:srgbClr val="040606"/>
                </a:solidFill>
                <a:latin typeface="Arial MT Pro Bold"/>
                <a:ea typeface="Arial MT Pro Bold"/>
                <a:cs typeface="Arial MT Pro Bold"/>
                <a:sym typeface="Arial MT Pro Bold"/>
              </a:rPr>
              <a:t>Causes </a:t>
            </a:r>
            <a:r>
              <a:rPr lang="en-US" sz="2299" spc="-91" b="true">
                <a:solidFill>
                  <a:srgbClr val="040606"/>
                </a:solidFill>
                <a:latin typeface="Arial MT Pro Bold"/>
                <a:ea typeface="Arial MT Pro Bold"/>
                <a:cs typeface="Arial MT Pro Bold"/>
                <a:sym typeface="Arial MT Pro Bold"/>
              </a:rPr>
              <a:t>of Stress: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Maj</a:t>
            </a:r>
            <a:r>
              <a:rPr lang="en-US" sz="2299" spc="-91">
                <a:solidFill>
                  <a:srgbClr val="040606"/>
                </a:solidFill>
                <a:latin typeface="Arial MT Pro"/>
                <a:ea typeface="Arial MT Pro"/>
                <a:cs typeface="Arial MT Pro"/>
                <a:sym typeface="Arial MT Pro"/>
              </a:rPr>
              <a:t>or life ch</a:t>
            </a:r>
            <a:r>
              <a:rPr lang="en-US" sz="2299" spc="-91">
                <a:solidFill>
                  <a:srgbClr val="040606"/>
                </a:solidFill>
                <a:latin typeface="Arial MT Pro"/>
                <a:ea typeface="Arial MT Pro"/>
                <a:cs typeface="Arial MT Pro"/>
                <a:sym typeface="Arial MT Pro"/>
              </a:rPr>
              <a:t>anges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Work </a:t>
            </a:r>
            <a:r>
              <a:rPr lang="en-US" sz="2299" spc="-91">
                <a:solidFill>
                  <a:srgbClr val="040606"/>
                </a:solidFill>
                <a:latin typeface="Arial MT Pro"/>
                <a:ea typeface="Arial MT Pro"/>
                <a:cs typeface="Arial MT Pro"/>
                <a:sym typeface="Arial MT Pro"/>
              </a:rPr>
              <a:t>or school</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Relationship difficulties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Financial probl</a:t>
            </a:r>
            <a:r>
              <a:rPr lang="en-US" sz="2299" spc="-91">
                <a:solidFill>
                  <a:srgbClr val="040606"/>
                </a:solidFill>
                <a:latin typeface="Arial MT Pro"/>
                <a:ea typeface="Arial MT Pro"/>
                <a:cs typeface="Arial MT Pro"/>
                <a:sym typeface="Arial MT Pro"/>
              </a:rPr>
              <a:t>ems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Be</a:t>
            </a:r>
            <a:r>
              <a:rPr lang="en-US" sz="2299" spc="-91">
                <a:solidFill>
                  <a:srgbClr val="040606"/>
                </a:solidFill>
                <a:latin typeface="Arial MT Pro"/>
                <a:ea typeface="Arial MT Pro"/>
                <a:cs typeface="Arial MT Pro"/>
                <a:sym typeface="Arial MT Pro"/>
              </a:rPr>
              <a:t>ing too busy</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Children and family</a:t>
            </a:r>
          </a:p>
          <a:p>
            <a:pPr algn="l">
              <a:lnSpc>
                <a:spcPts val="3219"/>
              </a:lnSpc>
            </a:pPr>
          </a:p>
        </p:txBody>
      </p:sp>
      <p:sp>
        <p:nvSpPr>
          <p:cNvPr name="TextBox 13" id="13"/>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4" id="1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Tree>
  </p:cSld>
  <p:clrMapOvr>
    <a:masterClrMapping/>
  </p:clrMapOvr>
  <p:transition spd="fast">
    <p:push dir="l"/>
  </p:transition>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047732">
            <a:off x="-574452" y="4597259"/>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grpSp>
        <p:nvGrpSpPr>
          <p:cNvPr name="Group 3" id="3"/>
          <p:cNvGrpSpPr/>
          <p:nvPr/>
        </p:nvGrpSpPr>
        <p:grpSpPr>
          <a:xfrm rot="0">
            <a:off x="1207411" y="3850160"/>
            <a:ext cx="8854371" cy="2064230"/>
            <a:chOff x="0" y="0"/>
            <a:chExt cx="2332016" cy="543665"/>
          </a:xfrm>
        </p:grpSpPr>
        <p:sp>
          <p:nvSpPr>
            <p:cNvPr name="Freeform 4" id="4"/>
            <p:cNvSpPr/>
            <p:nvPr/>
          </p:nvSpPr>
          <p:spPr>
            <a:xfrm flipH="false" flipV="false" rot="0">
              <a:off x="0" y="0"/>
              <a:ext cx="2332016" cy="543665"/>
            </a:xfrm>
            <a:custGeom>
              <a:avLst/>
              <a:gdLst/>
              <a:ahLst/>
              <a:cxnLst/>
              <a:rect r="r" b="b" t="t" l="l"/>
              <a:pathLst>
                <a:path h="543665" w="2332016">
                  <a:moveTo>
                    <a:pt x="21859" y="0"/>
                  </a:moveTo>
                  <a:lnTo>
                    <a:pt x="2310157" y="0"/>
                  </a:lnTo>
                  <a:cubicBezTo>
                    <a:pt x="2315954" y="0"/>
                    <a:pt x="2321514" y="2303"/>
                    <a:pt x="2325613" y="6402"/>
                  </a:cubicBezTo>
                  <a:cubicBezTo>
                    <a:pt x="2329713" y="10502"/>
                    <a:pt x="2332016" y="16062"/>
                    <a:pt x="2332016" y="21859"/>
                  </a:cubicBezTo>
                  <a:lnTo>
                    <a:pt x="2332016" y="521806"/>
                  </a:lnTo>
                  <a:cubicBezTo>
                    <a:pt x="2332016" y="533879"/>
                    <a:pt x="2322229" y="543665"/>
                    <a:pt x="2310157" y="543665"/>
                  </a:cubicBezTo>
                  <a:lnTo>
                    <a:pt x="21859" y="543665"/>
                  </a:lnTo>
                  <a:cubicBezTo>
                    <a:pt x="16062" y="543665"/>
                    <a:pt x="10502" y="541362"/>
                    <a:pt x="6402" y="537263"/>
                  </a:cubicBezTo>
                  <a:cubicBezTo>
                    <a:pt x="2303" y="533164"/>
                    <a:pt x="0" y="527604"/>
                    <a:pt x="0" y="521806"/>
                  </a:cubicBezTo>
                  <a:lnTo>
                    <a:pt x="0" y="21859"/>
                  </a:lnTo>
                  <a:cubicBezTo>
                    <a:pt x="0" y="9787"/>
                    <a:pt x="9787" y="0"/>
                    <a:pt x="21859" y="0"/>
                  </a:cubicBezTo>
                  <a:close/>
                </a:path>
              </a:pathLst>
            </a:custGeom>
            <a:gradFill rotWithShape="true">
              <a:gsLst>
                <a:gs pos="0">
                  <a:srgbClr val="37B594">
                    <a:alpha val="100000"/>
                  </a:srgbClr>
                </a:gs>
                <a:gs pos="100000">
                  <a:srgbClr val="62DFBF">
                    <a:alpha val="100000"/>
                  </a:srgbClr>
                </a:gs>
              </a:gsLst>
              <a:lin ang="0"/>
            </a:gradFill>
          </p:spPr>
        </p:sp>
        <p:sp>
          <p:nvSpPr>
            <p:cNvPr name="TextBox 5" id="5"/>
            <p:cNvSpPr txBox="true"/>
            <p:nvPr/>
          </p:nvSpPr>
          <p:spPr>
            <a:xfrm>
              <a:off x="0" y="-57150"/>
              <a:ext cx="2332016" cy="600815"/>
            </a:xfrm>
            <a:prstGeom prst="rect">
              <a:avLst/>
            </a:prstGeom>
          </p:spPr>
          <p:txBody>
            <a:bodyPr anchor="ctr" rtlCol="false" tIns="50800" lIns="50800" bIns="50800" rIns="50800"/>
            <a:lstStyle/>
            <a:p>
              <a:pPr algn="ctr">
                <a:lnSpc>
                  <a:spcPts val="2660"/>
                </a:lnSpc>
              </a:pPr>
            </a:p>
          </p:txBody>
        </p:sp>
      </p:grpSp>
      <p:pic>
        <p:nvPicPr>
          <p:cNvPr name="Picture 6" id="6"/>
          <p:cNvPicPr>
            <a:picLocks noChangeAspect="true"/>
          </p:cNvPicPr>
          <p:nvPr/>
        </p:nvPicPr>
        <p:blipFill>
          <a:blip r:embed="rId3"/>
          <a:srcRect l="0" t="0" r="0" b="0"/>
          <a:stretch>
            <a:fillRect/>
          </a:stretch>
        </p:blipFill>
        <p:spPr>
          <a:xfrm flipH="false" flipV="false" rot="0">
            <a:off x="1207411" y="3148956"/>
            <a:ext cx="278501" cy="278501"/>
          </a:xfrm>
          <a:prstGeom prst="rect">
            <a:avLst/>
          </a:prstGeom>
        </p:spPr>
      </p:pic>
      <p:pic>
        <p:nvPicPr>
          <p:cNvPr name="Picture 7" id="7">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21614" t="0" r="3342" b="0"/>
          <a:stretch>
            <a:fillRect/>
          </a:stretch>
        </p:blipFill>
        <p:spPr>
          <a:xfrm flipH="false" flipV="false" rot="0">
            <a:off x="10535151" y="2481811"/>
            <a:ext cx="7152488" cy="5379023"/>
          </a:xfrm>
          <a:prstGeom prst="rect">
            <a:avLst/>
          </a:prstGeom>
        </p:spPr>
      </p:pic>
      <p:sp>
        <p:nvSpPr>
          <p:cNvPr name="TextBox 8" id="8"/>
          <p:cNvSpPr txBox="true"/>
          <p:nvPr/>
        </p:nvSpPr>
        <p:spPr>
          <a:xfrm rot="0">
            <a:off x="1346662" y="6266815"/>
            <a:ext cx="8715121" cy="1263015"/>
          </a:xfrm>
          <a:prstGeom prst="rect">
            <a:avLst/>
          </a:prstGeom>
        </p:spPr>
        <p:txBody>
          <a:bodyPr anchor="t" rtlCol="false" tIns="0" lIns="0" bIns="0" rIns="0">
            <a:spAutoFit/>
          </a:bodyPr>
          <a:lstStyle/>
          <a:p>
            <a:pPr algn="l">
              <a:lnSpc>
                <a:spcPts val="3359"/>
              </a:lnSpc>
            </a:pPr>
            <a:r>
              <a:rPr lang="en-US" sz="2400" spc="-96">
                <a:solidFill>
                  <a:srgbClr val="D8D8D8"/>
                </a:solidFill>
                <a:latin typeface="Poppins"/>
                <a:ea typeface="Poppins"/>
                <a:cs typeface="Poppins"/>
                <a:sym typeface="Poppins"/>
              </a:rPr>
              <a:t>Handling stress effectively means building a toolkit of strategies that help you stay grounded, focused, and resilient—especially in high-stakes environments.</a:t>
            </a:r>
          </a:p>
        </p:txBody>
      </p:sp>
      <p:sp>
        <p:nvSpPr>
          <p:cNvPr name="TextBox 9" id="9"/>
          <p:cNvSpPr txBox="true"/>
          <p:nvPr/>
        </p:nvSpPr>
        <p:spPr>
          <a:xfrm rot="0">
            <a:off x="1778354" y="3018928"/>
            <a:ext cx="7797645" cy="103125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Improving Your Ability to Handle Stress...</a:t>
            </a:r>
          </a:p>
          <a:p>
            <a:pPr algn="l">
              <a:lnSpc>
                <a:spcPts val="4059"/>
              </a:lnSpc>
            </a:pPr>
          </a:p>
        </p:txBody>
      </p:sp>
      <p:sp>
        <p:nvSpPr>
          <p:cNvPr name="TextBox 10" id="10"/>
          <p:cNvSpPr txBox="true"/>
          <p:nvPr/>
        </p:nvSpPr>
        <p:spPr>
          <a:xfrm rot="0">
            <a:off x="5612602" y="4277360"/>
            <a:ext cx="3963398" cy="1637030"/>
          </a:xfrm>
          <a:prstGeom prst="rect">
            <a:avLst/>
          </a:prstGeom>
        </p:spPr>
        <p:txBody>
          <a:bodyPr anchor="t" rtlCol="false" tIns="0" lIns="0" bIns="0" rIns="0">
            <a:spAutoFit/>
          </a:bodyPr>
          <a:lstStyle/>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Learn to Relax</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Ea</a:t>
            </a:r>
            <a:r>
              <a:rPr lang="en-US" sz="2299" spc="-91">
                <a:solidFill>
                  <a:srgbClr val="040606"/>
                </a:solidFill>
                <a:latin typeface="Arial MT Pro"/>
                <a:ea typeface="Arial MT Pro"/>
                <a:cs typeface="Arial MT Pro"/>
                <a:sym typeface="Arial MT Pro"/>
              </a:rPr>
              <a:t>t a Healthy Diet</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G</a:t>
            </a:r>
            <a:r>
              <a:rPr lang="en-US" sz="2299" spc="-91">
                <a:solidFill>
                  <a:srgbClr val="040606"/>
                </a:solidFill>
                <a:latin typeface="Arial MT Pro"/>
                <a:ea typeface="Arial MT Pro"/>
                <a:cs typeface="Arial MT Pro"/>
                <a:sym typeface="Arial MT Pro"/>
              </a:rPr>
              <a:t>et Your Rest</a:t>
            </a:r>
          </a:p>
          <a:p>
            <a:pPr algn="l">
              <a:lnSpc>
                <a:spcPts val="3219"/>
              </a:lnSpc>
            </a:pPr>
          </a:p>
        </p:txBody>
      </p:sp>
      <p:sp>
        <p:nvSpPr>
          <p:cNvPr name="TextBox 11" id="11"/>
          <p:cNvSpPr txBox="true"/>
          <p:nvPr/>
        </p:nvSpPr>
        <p:spPr>
          <a:xfrm rot="0">
            <a:off x="1028700" y="1028700"/>
            <a:ext cx="15142163" cy="1453111"/>
          </a:xfrm>
          <a:prstGeom prst="rect">
            <a:avLst/>
          </a:prstGeom>
        </p:spPr>
        <p:txBody>
          <a:bodyPr anchor="t" rtlCol="false" tIns="0" lIns="0" bIns="0" rIns="0">
            <a:spAutoFit/>
          </a:bodyPr>
          <a:lstStyle/>
          <a:p>
            <a:pPr algn="l">
              <a:lnSpc>
                <a:spcPts val="9584"/>
              </a:lnSpc>
            </a:pPr>
            <a:r>
              <a:rPr lang="en-US" sz="9584" spc="-383">
                <a:solidFill>
                  <a:srgbClr val="F6F6F6"/>
                </a:solidFill>
                <a:latin typeface="Arial MT Pro"/>
                <a:ea typeface="Arial MT Pro"/>
                <a:cs typeface="Arial MT Pro"/>
                <a:sym typeface="Arial MT Pro"/>
              </a:rPr>
              <a:t>The Effects of Stress</a:t>
            </a:r>
          </a:p>
        </p:txBody>
      </p:sp>
      <p:sp>
        <p:nvSpPr>
          <p:cNvPr name="TextBox 12" id="12"/>
          <p:cNvSpPr txBox="true"/>
          <p:nvPr/>
        </p:nvSpPr>
        <p:spPr>
          <a:xfrm rot="0">
            <a:off x="1485912" y="4277360"/>
            <a:ext cx="3963398" cy="1637030"/>
          </a:xfrm>
          <a:prstGeom prst="rect">
            <a:avLst/>
          </a:prstGeom>
        </p:spPr>
        <p:txBody>
          <a:bodyPr anchor="t" rtlCol="false" tIns="0" lIns="0" bIns="0" rIns="0">
            <a:spAutoFit/>
          </a:bodyPr>
          <a:lstStyle/>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Get</a:t>
            </a:r>
            <a:r>
              <a:rPr lang="en-US" sz="2299" spc="-91">
                <a:solidFill>
                  <a:srgbClr val="040606"/>
                </a:solidFill>
                <a:latin typeface="Arial MT Pro"/>
                <a:ea typeface="Arial MT Pro"/>
                <a:cs typeface="Arial MT Pro"/>
                <a:sym typeface="Arial MT Pro"/>
              </a:rPr>
              <a:t> </a:t>
            </a:r>
            <a:r>
              <a:rPr lang="en-US" sz="2299" spc="-91">
                <a:solidFill>
                  <a:srgbClr val="040606"/>
                </a:solidFill>
                <a:latin typeface="Arial MT Pro"/>
                <a:ea typeface="Arial MT Pro"/>
                <a:cs typeface="Arial MT Pro"/>
                <a:sym typeface="Arial MT Pro"/>
              </a:rPr>
              <a:t>M</a:t>
            </a:r>
            <a:r>
              <a:rPr lang="en-US" sz="2299" spc="-91">
                <a:solidFill>
                  <a:srgbClr val="040606"/>
                </a:solidFill>
                <a:latin typeface="Arial MT Pro"/>
                <a:ea typeface="Arial MT Pro"/>
                <a:cs typeface="Arial MT Pro"/>
                <a:sym typeface="Arial MT Pro"/>
              </a:rPr>
              <a:t>ovi</a:t>
            </a:r>
            <a:r>
              <a:rPr lang="en-US" sz="2299" spc="-91">
                <a:solidFill>
                  <a:srgbClr val="040606"/>
                </a:solidFill>
                <a:latin typeface="Arial MT Pro"/>
                <a:ea typeface="Arial MT Pro"/>
                <a:cs typeface="Arial MT Pro"/>
                <a:sym typeface="Arial MT Pro"/>
              </a:rPr>
              <a:t>ng </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C</a:t>
            </a:r>
            <a:r>
              <a:rPr lang="en-US" sz="2299" spc="-91">
                <a:solidFill>
                  <a:srgbClr val="040606"/>
                </a:solidFill>
                <a:latin typeface="Arial MT Pro"/>
                <a:ea typeface="Arial MT Pro"/>
                <a:cs typeface="Arial MT Pro"/>
                <a:sym typeface="Arial MT Pro"/>
              </a:rPr>
              <a:t>onnect to Oth</a:t>
            </a:r>
            <a:r>
              <a:rPr lang="en-US" sz="2299" spc="-91">
                <a:solidFill>
                  <a:srgbClr val="040606"/>
                </a:solidFill>
                <a:latin typeface="Arial MT Pro"/>
                <a:ea typeface="Arial MT Pro"/>
                <a:cs typeface="Arial MT Pro"/>
                <a:sym typeface="Arial MT Pro"/>
              </a:rPr>
              <a:t>ers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E</a:t>
            </a:r>
            <a:r>
              <a:rPr lang="en-US" sz="2299" spc="-91">
                <a:solidFill>
                  <a:srgbClr val="040606"/>
                </a:solidFill>
                <a:latin typeface="Arial MT Pro"/>
                <a:ea typeface="Arial MT Pro"/>
                <a:cs typeface="Arial MT Pro"/>
                <a:sym typeface="Arial MT Pro"/>
              </a:rPr>
              <a:t>ngage Your Senses</a:t>
            </a:r>
          </a:p>
          <a:p>
            <a:pPr algn="l">
              <a:lnSpc>
                <a:spcPts val="3219"/>
              </a:lnSpc>
            </a:pPr>
          </a:p>
        </p:txBody>
      </p:sp>
      <p:sp>
        <p:nvSpPr>
          <p:cNvPr name="TextBox 13" id="13"/>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4" id="1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Tree>
  </p:cSld>
  <p:clrMapOvr>
    <a:masterClrMapping/>
  </p:clrMapOvr>
  <p:transition spd="fast">
    <p:push dir="l"/>
  </p:transition>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6323591" y="2790111"/>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Taking Care of You!</a:t>
            </a:r>
          </a:p>
        </p:txBody>
      </p:sp>
      <p:sp>
        <p:nvSpPr>
          <p:cNvPr name="TextBox 5" id="5"/>
          <p:cNvSpPr txBox="true"/>
          <p:nvPr/>
        </p:nvSpPr>
        <p:spPr>
          <a:xfrm rot="0">
            <a:off x="2237831" y="4234017"/>
            <a:ext cx="14640696" cy="2410206"/>
          </a:xfrm>
          <a:prstGeom prst="rect">
            <a:avLst/>
          </a:prstGeom>
        </p:spPr>
        <p:txBody>
          <a:bodyPr anchor="t" rtlCol="false" tIns="0" lIns="0" bIns="0" rIns="0">
            <a:spAutoFit/>
          </a:bodyPr>
          <a:lstStyle/>
          <a:p>
            <a:pPr algn="ctr">
              <a:lnSpc>
                <a:spcPts val="4601"/>
              </a:lnSpc>
              <a:spcBef>
                <a:spcPct val="0"/>
              </a:spcBef>
            </a:pPr>
            <a:r>
              <a:rPr lang="en-US" sz="3899">
                <a:solidFill>
                  <a:srgbClr val="FFFFFF"/>
                </a:solidFill>
                <a:latin typeface="Arial MT Pro"/>
                <a:ea typeface="Arial MT Pro"/>
                <a:cs typeface="Arial MT Pro"/>
                <a:sym typeface="Arial MT Pro"/>
              </a:rPr>
              <a:t>Remember, </a:t>
            </a:r>
            <a:r>
              <a:rPr lang="en-US" sz="3899">
                <a:solidFill>
                  <a:srgbClr val="FFFFFF"/>
                </a:solidFill>
                <a:latin typeface="Arial MT Pro"/>
                <a:ea typeface="Arial MT Pro"/>
                <a:cs typeface="Arial MT Pro"/>
                <a:sym typeface="Arial MT Pro"/>
              </a:rPr>
              <a:t>taking care of your mental and physical well-being is not a luxury, but a necessity, especially in the demanding field of Crisis Management.</a:t>
            </a:r>
          </a:p>
          <a:p>
            <a:pPr algn="ctr">
              <a:lnSpc>
                <a:spcPts val="4601"/>
              </a:lnSpc>
              <a:spcBef>
                <a:spcPct val="0"/>
              </a:spcBef>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push dir="l"/>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866168" y="4716598"/>
            <a:ext cx="14278576" cy="1673861"/>
          </a:xfrm>
          <a:prstGeom prst="rect">
            <a:avLst/>
          </a:prstGeom>
        </p:spPr>
        <p:txBody>
          <a:bodyPr anchor="t" rtlCol="false" tIns="0" lIns="0" bIns="0" rIns="0">
            <a:spAutoFit/>
          </a:bodyPr>
          <a:lstStyle/>
          <a:p>
            <a:pPr algn="l">
              <a:lnSpc>
                <a:spcPts val="10400"/>
              </a:lnSpc>
            </a:pPr>
            <a:r>
              <a:rPr lang="en-US" sz="10400" spc="-416">
                <a:solidFill>
                  <a:srgbClr val="00A3DC"/>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4.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374433" y="128922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2841350" y="-27827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58718" y="9371458"/>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37244" y="9371458"/>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78882" y="9371458"/>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7588305" y="4200267"/>
            <a:ext cx="5662273" cy="2604646"/>
          </a:xfrm>
          <a:custGeom>
            <a:avLst/>
            <a:gdLst/>
            <a:ahLst/>
            <a:cxnLst/>
            <a:rect r="r" b="b" t="t" l="l"/>
            <a:pathLst>
              <a:path h="2604646" w="5662273">
                <a:moveTo>
                  <a:pt x="0" y="0"/>
                </a:moveTo>
                <a:lnTo>
                  <a:pt x="5662273" y="0"/>
                </a:lnTo>
                <a:lnTo>
                  <a:pt x="5662273" y="2604645"/>
                </a:lnTo>
                <a:lnTo>
                  <a:pt x="0" y="2604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0" id="10"/>
          <p:cNvPicPr>
            <a:picLocks noChangeAspect="true"/>
          </p:cNvPicPr>
          <p:nvPr/>
        </p:nvPicPr>
        <p:blipFill>
          <a:blip r:embed="rId10"/>
          <a:stretch>
            <a:fillRect/>
          </a:stretch>
        </p:blipFill>
        <p:spPr>
          <a:xfrm rot="0">
            <a:off x="10717089" y="4210247"/>
            <a:ext cx="2527781" cy="2527781"/>
          </a:xfrm>
          <a:prstGeom prst="rect">
            <a:avLst/>
          </a:prstGeom>
        </p:spPr>
      </p:pic>
      <p:grpSp>
        <p:nvGrpSpPr>
          <p:cNvPr name="Group 11" id="11"/>
          <p:cNvGrpSpPr/>
          <p:nvPr/>
        </p:nvGrpSpPr>
        <p:grpSpPr>
          <a:xfrm rot="0">
            <a:off x="4976010" y="4200267"/>
            <a:ext cx="2161856" cy="2604646"/>
            <a:chOff x="0" y="0"/>
            <a:chExt cx="2882474" cy="3472861"/>
          </a:xfrm>
        </p:grpSpPr>
        <p:sp>
          <p:nvSpPr>
            <p:cNvPr name="Freeform 12" id="12"/>
            <p:cNvSpPr/>
            <p:nvPr/>
          </p:nvSpPr>
          <p:spPr>
            <a:xfrm flipH="false" flipV="false" rot="0">
              <a:off x="0" y="0"/>
              <a:ext cx="2882474" cy="3472861"/>
            </a:xfrm>
            <a:custGeom>
              <a:avLst/>
              <a:gdLst/>
              <a:ahLst/>
              <a:cxnLst/>
              <a:rect r="r" b="b" t="t" l="l"/>
              <a:pathLst>
                <a:path h="3472861" w="2882474">
                  <a:moveTo>
                    <a:pt x="0" y="0"/>
                  </a:moveTo>
                  <a:lnTo>
                    <a:pt x="2882474" y="0"/>
                  </a:lnTo>
                  <a:lnTo>
                    <a:pt x="2882474" y="3472861"/>
                  </a:lnTo>
                  <a:lnTo>
                    <a:pt x="0" y="3472861"/>
                  </a:lnTo>
                  <a:lnTo>
                    <a:pt x="0" y="0"/>
                  </a:lnTo>
                  <a:close/>
                </a:path>
              </a:pathLst>
            </a:custGeom>
            <a:blipFill>
              <a:blip r:embed="rId11"/>
              <a:stretch>
                <a:fillRect l="0" t="0" r="0" b="0"/>
              </a:stretch>
            </a:blipFill>
          </p:spPr>
        </p:sp>
        <p:sp>
          <p:nvSpPr>
            <p:cNvPr name="Freeform 13" id="13"/>
            <p:cNvSpPr/>
            <p:nvPr/>
          </p:nvSpPr>
          <p:spPr>
            <a:xfrm flipH="false" flipV="false" rot="0">
              <a:off x="384116" y="1010703"/>
              <a:ext cx="2114243" cy="1210404"/>
            </a:xfrm>
            <a:custGeom>
              <a:avLst/>
              <a:gdLst/>
              <a:ahLst/>
              <a:cxnLst/>
              <a:rect r="r" b="b" t="t" l="l"/>
              <a:pathLst>
                <a:path h="1210404" w="2114243">
                  <a:moveTo>
                    <a:pt x="0" y="0"/>
                  </a:moveTo>
                  <a:lnTo>
                    <a:pt x="2114243" y="0"/>
                  </a:lnTo>
                  <a:lnTo>
                    <a:pt x="2114243" y="1210404"/>
                  </a:lnTo>
                  <a:lnTo>
                    <a:pt x="0" y="121040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5" id="15"/>
          <p:cNvSpPr txBox="true"/>
          <p:nvPr/>
        </p:nvSpPr>
        <p:spPr>
          <a:xfrm rot="0">
            <a:off x="3097704" y="6770765"/>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One - Student Guide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26741" t="0" r="-113719" b="0"/>
              </a:stretch>
            </a:blipFill>
          </p:spPr>
        </p:sp>
      </p:grpSp>
      <p:sp>
        <p:nvSpPr>
          <p:cNvPr name="Freeform 5" id="5"/>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4">
              <a:alphaModFix amt="31999"/>
            </a:blip>
            <a:stretch>
              <a:fillRect l="0" t="0" r="0" b="0"/>
            </a:stretch>
          </a:blipFill>
        </p:spPr>
      </p:sp>
      <p:sp>
        <p:nvSpPr>
          <p:cNvPr name="Freeform 6" id="6"/>
          <p:cNvSpPr/>
          <p:nvPr/>
        </p:nvSpPr>
        <p:spPr>
          <a:xfrm flipH="false" flipV="false" rot="-9088373">
            <a:off x="9222826" y="210092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TextBox 7" id="7"/>
          <p:cNvSpPr txBox="true"/>
          <p:nvPr/>
        </p:nvSpPr>
        <p:spPr>
          <a:xfrm rot="0">
            <a:off x="5691436" y="3606146"/>
            <a:ext cx="10438809" cy="61798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Defining &amp; Working WIth Stress</a:t>
            </a:r>
          </a:p>
          <a:p>
            <a:pPr algn="l">
              <a:lnSpc>
                <a:spcPts val="8250"/>
              </a:lnSpc>
            </a:pPr>
            <a:r>
              <a:rPr lang="en-US" sz="3300" spc="-132">
                <a:solidFill>
                  <a:srgbClr val="D8D8D8"/>
                </a:solidFill>
                <a:latin typeface="Poppins"/>
                <a:ea typeface="Poppins"/>
                <a:cs typeface="Poppins"/>
                <a:sym typeface="Poppins"/>
              </a:rPr>
              <a:t>What is Stress?</a:t>
            </a:r>
          </a:p>
          <a:p>
            <a:pPr algn="l">
              <a:lnSpc>
                <a:spcPts val="8250"/>
              </a:lnSpc>
            </a:pPr>
            <a:r>
              <a:rPr lang="en-US" sz="3300" spc="-132">
                <a:solidFill>
                  <a:srgbClr val="D8D8D8"/>
                </a:solidFill>
                <a:latin typeface="Poppins"/>
                <a:ea typeface="Poppins"/>
                <a:cs typeface="Poppins"/>
                <a:sym typeface="Poppins"/>
              </a:rPr>
              <a:t>The Effects of Stress</a:t>
            </a:r>
          </a:p>
          <a:p>
            <a:pPr algn="l">
              <a:lnSpc>
                <a:spcPts val="8250"/>
              </a:lnSpc>
            </a:pPr>
            <a:r>
              <a:rPr lang="en-US" sz="3300" spc="-132">
                <a:solidFill>
                  <a:srgbClr val="D8D8D8"/>
                </a:solidFill>
                <a:latin typeface="Poppins"/>
                <a:ea typeface="Poppins"/>
                <a:cs typeface="Poppins"/>
                <a:sym typeface="Poppins"/>
              </a:rPr>
              <a:t>Taking Care of You...</a:t>
            </a:r>
          </a:p>
          <a:p>
            <a:pPr algn="l">
              <a:lnSpc>
                <a:spcPts val="8250"/>
              </a:lnSpc>
            </a:pP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00A3DC"/>
                </a:solidFill>
                <a:latin typeface="Poppins"/>
                <a:ea typeface="Poppins"/>
                <a:cs typeface="Poppins"/>
                <a:sym typeface="Poppins"/>
              </a:rPr>
              <a:t>1. </a:t>
            </a:r>
          </a:p>
          <a:p>
            <a:pPr algn="l">
              <a:lnSpc>
                <a:spcPts val="8250"/>
              </a:lnSpc>
            </a:pPr>
            <a:r>
              <a:rPr lang="en-US" sz="3300" spc="-132">
                <a:solidFill>
                  <a:srgbClr val="00A3DC"/>
                </a:solidFill>
                <a:latin typeface="Poppins"/>
                <a:ea typeface="Poppins"/>
                <a:cs typeface="Poppins"/>
                <a:sym typeface="Poppins"/>
              </a:rPr>
              <a:t>2.</a:t>
            </a:r>
          </a:p>
          <a:p>
            <a:pPr algn="l">
              <a:lnSpc>
                <a:spcPts val="8250"/>
              </a:lnSpc>
            </a:pPr>
            <a:r>
              <a:rPr lang="en-US" sz="3300" spc="-132">
                <a:solidFill>
                  <a:srgbClr val="00A3DC"/>
                </a:solidFill>
                <a:latin typeface="Poppins"/>
                <a:ea typeface="Poppins"/>
                <a:cs typeface="Poppins"/>
                <a:sym typeface="Poppins"/>
              </a:rPr>
              <a:t>3.</a:t>
            </a:r>
          </a:p>
          <a:p>
            <a:pPr algn="l">
              <a:lnSpc>
                <a:spcPts val="8250"/>
              </a:lnSpc>
            </a:pPr>
            <a:r>
              <a:rPr lang="en-US" sz="3300" spc="-132">
                <a:solidFill>
                  <a:srgbClr val="00A3DC"/>
                </a:solidFill>
                <a:latin typeface="Poppins"/>
                <a:ea typeface="Poppins"/>
                <a:cs typeface="Poppins"/>
                <a:sym typeface="Poppins"/>
              </a:rPr>
              <a:t>4.</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4"/>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00A3DC"/>
                </a:solidFill>
                <a:latin typeface="Agrandir"/>
                <a:ea typeface="Agrandir"/>
                <a:cs typeface="Agrandir"/>
                <a:sym typeface="Agrandir"/>
              </a:rPr>
              <a:t>Topics...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382754" y="0"/>
            <a:ext cx="13198641" cy="10287000"/>
          </a:xfrm>
          <a:custGeom>
            <a:avLst/>
            <a:gdLst/>
            <a:ahLst/>
            <a:cxnLst/>
            <a:rect r="r" b="b" t="t" l="l"/>
            <a:pathLst>
              <a:path h="10287000" w="13198641">
                <a:moveTo>
                  <a:pt x="0" y="0"/>
                </a:moveTo>
                <a:lnTo>
                  <a:pt x="13198642" y="0"/>
                </a:lnTo>
                <a:lnTo>
                  <a:pt x="13198642" y="10287000"/>
                </a:lnTo>
                <a:lnTo>
                  <a:pt x="0" y="10287000"/>
                </a:lnTo>
                <a:lnTo>
                  <a:pt x="0" y="0"/>
                </a:lnTo>
                <a:close/>
              </a:path>
            </a:pathLst>
          </a:custGeom>
          <a:blipFill>
            <a:blip r:embed="rId8"/>
            <a:stretch>
              <a:fillRect l="-1635" t="-1798" r="-1072"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764771" y="2166344"/>
            <a:ext cx="7264801" cy="5901808"/>
          </a:xfrm>
          <a:custGeom>
            <a:avLst/>
            <a:gdLst/>
            <a:ahLst/>
            <a:cxnLst/>
            <a:rect r="r" b="b" t="t" l="l"/>
            <a:pathLst>
              <a:path h="5901808" w="7264801">
                <a:moveTo>
                  <a:pt x="0" y="0"/>
                </a:moveTo>
                <a:lnTo>
                  <a:pt x="7264801" y="0"/>
                </a:lnTo>
                <a:lnTo>
                  <a:pt x="7264801" y="5901808"/>
                </a:lnTo>
                <a:lnTo>
                  <a:pt x="0" y="5901808"/>
                </a:lnTo>
                <a:lnTo>
                  <a:pt x="0" y="0"/>
                </a:lnTo>
                <a:close/>
              </a:path>
            </a:pathLst>
          </a:custGeom>
          <a:blipFill>
            <a:blip r:embed="rId3"/>
            <a:stretch>
              <a:fillRect l="-7311" t="0" r="-14622" b="0"/>
            </a:stretch>
          </a:blipFill>
        </p:spPr>
      </p:sp>
      <p:sp>
        <p:nvSpPr>
          <p:cNvPr name="TextBox 5" id="5"/>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Defining &amp; Working with Stress</a:t>
            </a:r>
          </a:p>
        </p:txBody>
      </p:sp>
      <p:sp>
        <p:nvSpPr>
          <p:cNvPr name="TextBox 6" id="6"/>
          <p:cNvSpPr txBox="true"/>
          <p:nvPr/>
        </p:nvSpPr>
        <p:spPr>
          <a:xfrm rot="0">
            <a:off x="8496099" y="2248270"/>
            <a:ext cx="9140862" cy="34061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In t</a:t>
            </a:r>
            <a:r>
              <a:rPr lang="en-US" sz="2548">
                <a:solidFill>
                  <a:srgbClr val="FFFFFF"/>
                </a:solidFill>
                <a:latin typeface="Arial MT Pro"/>
                <a:ea typeface="Arial MT Pro"/>
                <a:cs typeface="Arial MT Pro"/>
                <a:sym typeface="Arial MT Pro"/>
              </a:rPr>
              <a:t>his Lesson we discuss a critical topic in workplace violence prevention, specifically focusing on understanding and managing stress.</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Responders are often on the front lines of stressful situations and must provide care for those they serve as well as themselves...Let's begin.</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410515" y="3559242"/>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Freeform 3" id="3"/>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grpSp>
        <p:nvGrpSpPr>
          <p:cNvPr name="Group 4" id="4"/>
          <p:cNvGrpSpPr/>
          <p:nvPr/>
        </p:nvGrpSpPr>
        <p:grpSpPr>
          <a:xfrm rot="0">
            <a:off x="10116119" y="-1079353"/>
            <a:ext cx="8286064" cy="11972436"/>
            <a:chOff x="0" y="0"/>
            <a:chExt cx="4356481" cy="6294628"/>
          </a:xfrm>
        </p:grpSpPr>
        <p:sp>
          <p:nvSpPr>
            <p:cNvPr name="Freeform 5" id="5"/>
            <p:cNvSpPr/>
            <p:nvPr/>
          </p:nvSpPr>
          <p:spPr>
            <a:xfrm flipH="false" flipV="false" rot="0">
              <a:off x="-31496" y="-27432"/>
              <a:ext cx="4387850" cy="6322060"/>
            </a:xfrm>
            <a:custGeom>
              <a:avLst/>
              <a:gdLst/>
              <a:ahLst/>
              <a:cxnLst/>
              <a:rect r="r" b="b" t="t" l="l"/>
              <a:pathLst>
                <a:path h="6322060" w="4387850">
                  <a:moveTo>
                    <a:pt x="4102481" y="509397"/>
                  </a:moveTo>
                  <a:cubicBezTo>
                    <a:pt x="4259453" y="543560"/>
                    <a:pt x="4387850" y="702945"/>
                    <a:pt x="4387850" y="863600"/>
                  </a:cubicBezTo>
                  <a:lnTo>
                    <a:pt x="4387850" y="6029960"/>
                  </a:lnTo>
                  <a:cubicBezTo>
                    <a:pt x="4387850" y="6190615"/>
                    <a:pt x="4256405" y="6322060"/>
                    <a:pt x="4095750" y="6322060"/>
                  </a:cubicBezTo>
                  <a:lnTo>
                    <a:pt x="258699" y="6322060"/>
                  </a:lnTo>
                  <a:cubicBezTo>
                    <a:pt x="98044" y="6322060"/>
                    <a:pt x="0" y="6194933"/>
                    <a:pt x="40767" y="6039485"/>
                  </a:cubicBezTo>
                  <a:lnTo>
                    <a:pt x="1560449" y="254508"/>
                  </a:lnTo>
                  <a:cubicBezTo>
                    <a:pt x="1601216" y="99187"/>
                    <a:pt x="1763141" y="0"/>
                    <a:pt x="1920113" y="34163"/>
                  </a:cubicBezTo>
                  <a:lnTo>
                    <a:pt x="4102481" y="509397"/>
                  </a:lnTo>
                  <a:close/>
                </a:path>
              </a:pathLst>
            </a:custGeom>
            <a:blipFill>
              <a:blip r:embed="rId3"/>
              <a:stretch>
                <a:fillRect l="-76749" t="0" r="-76749" b="0"/>
              </a:stretch>
            </a:blipFill>
          </p:spPr>
        </p:sp>
      </p:grpSp>
      <p:pic>
        <p:nvPicPr>
          <p:cNvPr name="Picture 6" id="6"/>
          <p:cNvPicPr>
            <a:picLocks noChangeAspect="true"/>
          </p:cNvPicPr>
          <p:nvPr/>
        </p:nvPicPr>
        <p:blipFill>
          <a:blip r:embed="rId4"/>
          <a:srcRect l="0" t="0" r="0" b="0"/>
          <a:stretch>
            <a:fillRect/>
          </a:stretch>
        </p:blipFill>
        <p:spPr>
          <a:xfrm flipH="false" flipV="false" rot="0">
            <a:off x="1167951" y="3005162"/>
            <a:ext cx="278501" cy="278501"/>
          </a:xfrm>
          <a:prstGeom prst="rect">
            <a:avLst/>
          </a:prstGeom>
        </p:spPr>
      </p:pic>
      <p:pic>
        <p:nvPicPr>
          <p:cNvPr name="Picture 7" id="7"/>
          <p:cNvPicPr>
            <a:picLocks noChangeAspect="true"/>
          </p:cNvPicPr>
          <p:nvPr/>
        </p:nvPicPr>
        <p:blipFill>
          <a:blip r:embed="rId4"/>
          <a:srcRect l="0" t="0" r="0" b="0"/>
          <a:stretch>
            <a:fillRect/>
          </a:stretch>
        </p:blipFill>
        <p:spPr>
          <a:xfrm flipH="false" flipV="false" rot="0">
            <a:off x="1167951" y="5143500"/>
            <a:ext cx="278501" cy="278501"/>
          </a:xfrm>
          <a:prstGeom prst="rect">
            <a:avLst/>
          </a:prstGeom>
        </p:spPr>
      </p:pic>
      <p:sp>
        <p:nvSpPr>
          <p:cNvPr name="TextBox 8" id="8"/>
          <p:cNvSpPr txBox="true"/>
          <p:nvPr/>
        </p:nvSpPr>
        <p:spPr>
          <a:xfrm rot="0">
            <a:off x="1028700" y="894831"/>
            <a:ext cx="9811714" cy="1453111"/>
          </a:xfrm>
          <a:prstGeom prst="rect">
            <a:avLst/>
          </a:prstGeom>
        </p:spPr>
        <p:txBody>
          <a:bodyPr anchor="t" rtlCol="false" tIns="0" lIns="0" bIns="0" rIns="0">
            <a:spAutoFit/>
          </a:bodyPr>
          <a:lstStyle/>
          <a:p>
            <a:pPr algn="l">
              <a:lnSpc>
                <a:spcPts val="9584"/>
              </a:lnSpc>
            </a:pPr>
            <a:r>
              <a:rPr lang="en-US" sz="9584" spc="-383">
                <a:solidFill>
                  <a:srgbClr val="F6F6F6"/>
                </a:solidFill>
                <a:latin typeface="Arial MT Pro"/>
                <a:ea typeface="Arial MT Pro"/>
                <a:cs typeface="Arial MT Pro"/>
                <a:sym typeface="Arial MT Pro"/>
              </a:rPr>
              <a:t>What is Stress?</a:t>
            </a:r>
          </a:p>
        </p:txBody>
      </p:sp>
      <p:sp>
        <p:nvSpPr>
          <p:cNvPr name="TextBox 9" id="9"/>
          <p:cNvSpPr txBox="true"/>
          <p:nvPr/>
        </p:nvSpPr>
        <p:spPr>
          <a:xfrm rot="0">
            <a:off x="1711850" y="2434510"/>
            <a:ext cx="9303384" cy="4196715"/>
          </a:xfrm>
          <a:prstGeom prst="rect">
            <a:avLst/>
          </a:prstGeom>
        </p:spPr>
        <p:txBody>
          <a:bodyPr anchor="t" rtlCol="false" tIns="0" lIns="0" bIns="0" rIns="0">
            <a:spAutoFit/>
          </a:bodyPr>
          <a:lstStyle/>
          <a:p>
            <a:pPr algn="l">
              <a:lnSpc>
                <a:spcPts val="3359"/>
              </a:lnSpc>
            </a:pPr>
          </a:p>
          <a:p>
            <a:pPr algn="l">
              <a:lnSpc>
                <a:spcPts val="3359"/>
              </a:lnSpc>
            </a:pPr>
            <a:r>
              <a:rPr lang="en-US" sz="2400" spc="-96">
                <a:solidFill>
                  <a:srgbClr val="D8D8D8"/>
                </a:solidFill>
                <a:latin typeface="Poppins"/>
                <a:ea typeface="Poppins"/>
                <a:cs typeface="Poppins"/>
                <a:sym typeface="Poppins"/>
              </a:rPr>
              <a:t>The National Institute f</a:t>
            </a:r>
            <a:r>
              <a:rPr lang="en-US" sz="2400" spc="-96">
                <a:solidFill>
                  <a:srgbClr val="D8D8D8"/>
                </a:solidFill>
                <a:latin typeface="Poppins"/>
                <a:ea typeface="Poppins"/>
                <a:cs typeface="Poppins"/>
                <a:sym typeface="Poppins"/>
              </a:rPr>
              <a:t>or Occupational Safety and Health defines stress as a harmful physical and emotional response that happens when job demands don't match the employee's needs, resources, or capabilities.</a:t>
            </a:r>
          </a:p>
          <a:p>
            <a:pPr algn="l">
              <a:lnSpc>
                <a:spcPts val="3359"/>
              </a:lnSpc>
            </a:pPr>
          </a:p>
          <a:p>
            <a:pPr algn="l">
              <a:lnSpc>
                <a:spcPts val="3359"/>
              </a:lnSpc>
            </a:pPr>
            <a:r>
              <a:rPr lang="en-US" sz="2400" spc="-96">
                <a:solidFill>
                  <a:srgbClr val="D8D8D8"/>
                </a:solidFill>
                <a:latin typeface="Poppins"/>
                <a:ea typeface="Poppins"/>
                <a:cs typeface="Poppins"/>
                <a:sym typeface="Poppins"/>
              </a:rPr>
              <a:t>It's important to differentiate this from a positive challenge; unmanaged stress leads to decreased well-being, productivity, and job satisfaction.</a:t>
            </a:r>
          </a:p>
          <a:p>
            <a:pPr algn="l">
              <a:lnSpc>
                <a:spcPts val="3359"/>
              </a:lnSpc>
            </a:pPr>
          </a:p>
        </p:txBody>
      </p:sp>
      <p:sp>
        <p:nvSpPr>
          <p:cNvPr name="Freeform 10" id="10"/>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5"/>
            <a:stretch>
              <a:fillRect l="0" t="0" r="0" b="0"/>
            </a:stretch>
          </a:blipFill>
        </p:spPr>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5641209" y="2286447"/>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Feeling Overwhelmed...</a:t>
            </a:r>
          </a:p>
        </p:txBody>
      </p:sp>
      <p:sp>
        <p:nvSpPr>
          <p:cNvPr name="TextBox 5" id="5"/>
          <p:cNvSpPr txBox="true"/>
          <p:nvPr/>
        </p:nvSpPr>
        <p:spPr>
          <a:xfrm rot="0">
            <a:off x="2254078" y="3730353"/>
            <a:ext cx="14640696" cy="2991231"/>
          </a:xfrm>
          <a:prstGeom prst="rect">
            <a:avLst/>
          </a:prstGeom>
        </p:spPr>
        <p:txBody>
          <a:bodyPr anchor="t" rtlCol="false" tIns="0" lIns="0" bIns="0" rIns="0">
            <a:spAutoFit/>
          </a:bodyPr>
          <a:lstStyle/>
          <a:p>
            <a:pPr algn="ctr">
              <a:lnSpc>
                <a:spcPts val="4601"/>
              </a:lnSpc>
              <a:spcBef>
                <a:spcPct val="0"/>
              </a:spcBef>
            </a:pPr>
            <a:r>
              <a:rPr lang="en-US" sz="3899">
                <a:solidFill>
                  <a:srgbClr val="FFFFFF"/>
                </a:solidFill>
                <a:latin typeface="Arial MT Pro"/>
                <a:ea typeface="Arial MT Pro"/>
                <a:cs typeface="Arial MT Pro"/>
                <a:sym typeface="Arial MT Pro"/>
              </a:rPr>
              <a:t>“We feel s</a:t>
            </a:r>
            <a:r>
              <a:rPr lang="en-US" sz="3899">
                <a:solidFill>
                  <a:srgbClr val="FFFFFF"/>
                </a:solidFill>
                <a:latin typeface="Arial MT Pro"/>
                <a:ea typeface="Arial MT Pro"/>
                <a:cs typeface="Arial MT Pro"/>
                <a:sym typeface="Arial MT Pro"/>
              </a:rPr>
              <a:t>tressed when our bodies react to perceived threats, whether internal or external. These threats can arise at any moment, leaving us feeling overwhelmed, nervous, and on edge. While individual reactions vary, stress generally impairs concentration and decision-making abilities.”</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047732">
            <a:off x="-57445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1028700" y="4344971"/>
            <a:ext cx="8115300" cy="3131140"/>
            <a:chOff x="0" y="0"/>
            <a:chExt cx="2137363" cy="824662"/>
          </a:xfrm>
        </p:grpSpPr>
        <p:sp>
          <p:nvSpPr>
            <p:cNvPr name="Freeform 4" id="4"/>
            <p:cNvSpPr/>
            <p:nvPr/>
          </p:nvSpPr>
          <p:spPr>
            <a:xfrm flipH="false" flipV="false" rot="0">
              <a:off x="0" y="0"/>
              <a:ext cx="2137363" cy="824662"/>
            </a:xfrm>
            <a:custGeom>
              <a:avLst/>
              <a:gdLst/>
              <a:ahLst/>
              <a:cxnLst/>
              <a:rect r="r" b="b" t="t" l="l"/>
              <a:pathLst>
                <a:path h="824662" w="2137363">
                  <a:moveTo>
                    <a:pt x="23850" y="0"/>
                  </a:moveTo>
                  <a:lnTo>
                    <a:pt x="2113513" y="0"/>
                  </a:lnTo>
                  <a:cubicBezTo>
                    <a:pt x="2119839" y="0"/>
                    <a:pt x="2125905" y="2513"/>
                    <a:pt x="2130378" y="6985"/>
                  </a:cubicBezTo>
                  <a:cubicBezTo>
                    <a:pt x="2134850" y="11458"/>
                    <a:pt x="2137363" y="17524"/>
                    <a:pt x="2137363" y="23850"/>
                  </a:cubicBezTo>
                  <a:lnTo>
                    <a:pt x="2137363" y="800813"/>
                  </a:lnTo>
                  <a:cubicBezTo>
                    <a:pt x="2137363" y="807138"/>
                    <a:pt x="2134850" y="813204"/>
                    <a:pt x="2130378" y="817677"/>
                  </a:cubicBezTo>
                  <a:cubicBezTo>
                    <a:pt x="2125905" y="822150"/>
                    <a:pt x="2119839" y="824662"/>
                    <a:pt x="2113513" y="824662"/>
                  </a:cubicBezTo>
                  <a:lnTo>
                    <a:pt x="23850" y="824662"/>
                  </a:lnTo>
                  <a:cubicBezTo>
                    <a:pt x="17524" y="824662"/>
                    <a:pt x="11458" y="822150"/>
                    <a:pt x="6985" y="817677"/>
                  </a:cubicBezTo>
                  <a:cubicBezTo>
                    <a:pt x="2513" y="813204"/>
                    <a:pt x="0" y="807138"/>
                    <a:pt x="0" y="800813"/>
                  </a:cubicBezTo>
                  <a:lnTo>
                    <a:pt x="0" y="23850"/>
                  </a:lnTo>
                  <a:cubicBezTo>
                    <a:pt x="0" y="17524"/>
                    <a:pt x="2513" y="11458"/>
                    <a:pt x="6985" y="6985"/>
                  </a:cubicBezTo>
                  <a:cubicBezTo>
                    <a:pt x="11458" y="2513"/>
                    <a:pt x="17524" y="0"/>
                    <a:pt x="23850" y="0"/>
                  </a:cubicBezTo>
                  <a:close/>
                </a:path>
              </a:pathLst>
            </a:custGeom>
            <a:gradFill rotWithShape="true">
              <a:gsLst>
                <a:gs pos="0">
                  <a:srgbClr val="37B594">
                    <a:alpha val="100000"/>
                  </a:srgbClr>
                </a:gs>
                <a:gs pos="100000">
                  <a:srgbClr val="62DFBF">
                    <a:alpha val="100000"/>
                  </a:srgbClr>
                </a:gs>
              </a:gsLst>
              <a:lin ang="0"/>
            </a:gradFill>
          </p:spPr>
        </p:sp>
        <p:sp>
          <p:nvSpPr>
            <p:cNvPr name="TextBox 5" id="5"/>
            <p:cNvSpPr txBox="true"/>
            <p:nvPr/>
          </p:nvSpPr>
          <p:spPr>
            <a:xfrm>
              <a:off x="0" y="-57150"/>
              <a:ext cx="2137363" cy="881812"/>
            </a:xfrm>
            <a:prstGeom prst="rect">
              <a:avLst/>
            </a:prstGeom>
          </p:spPr>
          <p:txBody>
            <a:bodyPr anchor="ctr" rtlCol="false" tIns="50800" lIns="50800" bIns="50800" rIns="50800"/>
            <a:lstStyle/>
            <a:p>
              <a:pPr algn="ctr">
                <a:lnSpc>
                  <a:spcPts val="2660"/>
                </a:lnSpc>
              </a:pPr>
            </a:p>
          </p:txBody>
        </p:sp>
      </p:grpSp>
      <p:pic>
        <p:nvPicPr>
          <p:cNvPr name="Picture 6" id="6"/>
          <p:cNvPicPr>
            <a:picLocks noChangeAspect="true"/>
          </p:cNvPicPr>
          <p:nvPr/>
        </p:nvPicPr>
        <p:blipFill>
          <a:blip r:embed="rId3"/>
          <a:srcRect l="0" t="0" r="0" b="0"/>
          <a:stretch>
            <a:fillRect/>
          </a:stretch>
        </p:blipFill>
        <p:spPr>
          <a:xfrm flipH="false" flipV="false" rot="0">
            <a:off x="1207411" y="3669816"/>
            <a:ext cx="278501" cy="278501"/>
          </a:xfrm>
          <a:prstGeom prst="rect">
            <a:avLst/>
          </a:prstGeom>
        </p:spPr>
      </p:pic>
      <p:pic>
        <p:nvPicPr>
          <p:cNvPr name="Picture 7" id="7">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0" t="0" r="0" b="10457"/>
          <a:stretch>
            <a:fillRect/>
          </a:stretch>
        </p:blipFill>
        <p:spPr>
          <a:xfrm flipH="false" flipV="false" rot="0">
            <a:off x="13234575" y="1028700"/>
            <a:ext cx="4361688" cy="7369004"/>
          </a:xfrm>
          <a:prstGeom prst="rect">
            <a:avLst/>
          </a:prstGeom>
        </p:spPr>
      </p:pic>
      <p:sp>
        <p:nvSpPr>
          <p:cNvPr name="TextBox 8" id="8"/>
          <p:cNvSpPr txBox="true"/>
          <p:nvPr/>
        </p:nvSpPr>
        <p:spPr>
          <a:xfrm rot="0">
            <a:off x="1028700" y="7732859"/>
            <a:ext cx="10322165" cy="1263015"/>
          </a:xfrm>
          <a:prstGeom prst="rect">
            <a:avLst/>
          </a:prstGeom>
        </p:spPr>
        <p:txBody>
          <a:bodyPr anchor="t" rtlCol="false" tIns="0" lIns="0" bIns="0" rIns="0">
            <a:spAutoFit/>
          </a:bodyPr>
          <a:lstStyle/>
          <a:p>
            <a:pPr algn="l">
              <a:lnSpc>
                <a:spcPts val="3359"/>
              </a:lnSpc>
            </a:pPr>
            <a:r>
              <a:rPr lang="en-US" sz="2400" spc="-96">
                <a:solidFill>
                  <a:srgbClr val="D8D8D8"/>
                </a:solidFill>
                <a:latin typeface="Poppins"/>
                <a:ea typeface="Poppins"/>
                <a:cs typeface="Poppins"/>
                <a:sym typeface="Poppins"/>
              </a:rPr>
              <a:t>Chronic stress is like a silent pressure system—always on, always pushing—and over time, it can reshape both body and mind in ways that are deeply disruptive.</a:t>
            </a:r>
          </a:p>
        </p:txBody>
      </p:sp>
      <p:sp>
        <p:nvSpPr>
          <p:cNvPr name="TextBox 9" id="9"/>
          <p:cNvSpPr txBox="true"/>
          <p:nvPr/>
        </p:nvSpPr>
        <p:spPr>
          <a:xfrm rot="0">
            <a:off x="1664623" y="3548531"/>
            <a:ext cx="5360566"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The Effects of Chronic  Stress</a:t>
            </a:r>
          </a:p>
        </p:txBody>
      </p:sp>
      <p:sp>
        <p:nvSpPr>
          <p:cNvPr name="TextBox 10" id="10"/>
          <p:cNvSpPr txBox="true"/>
          <p:nvPr/>
        </p:nvSpPr>
        <p:spPr>
          <a:xfrm rot="0">
            <a:off x="5086350" y="4475796"/>
            <a:ext cx="3963398" cy="2437130"/>
          </a:xfrm>
          <a:prstGeom prst="rect">
            <a:avLst/>
          </a:prstGeom>
        </p:spPr>
        <p:txBody>
          <a:bodyPr anchor="t" rtlCol="false" tIns="0" lIns="0" bIns="0" rIns="0">
            <a:spAutoFit/>
          </a:bodyPr>
          <a:lstStyle/>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Depression and anxiety</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The pain of any kind</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Sleep problems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Autoimmune diseases </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Digestive problems</a:t>
            </a:r>
          </a:p>
          <a:p>
            <a:pPr algn="l">
              <a:lnSpc>
                <a:spcPts val="3219"/>
              </a:lnSpc>
            </a:pPr>
          </a:p>
        </p:txBody>
      </p:sp>
      <p:sp>
        <p:nvSpPr>
          <p:cNvPr name="TextBox 11" id="11"/>
          <p:cNvSpPr txBox="true"/>
          <p:nvPr/>
        </p:nvSpPr>
        <p:spPr>
          <a:xfrm rot="0">
            <a:off x="1028700" y="1028700"/>
            <a:ext cx="15142163" cy="1453111"/>
          </a:xfrm>
          <a:prstGeom prst="rect">
            <a:avLst/>
          </a:prstGeom>
        </p:spPr>
        <p:txBody>
          <a:bodyPr anchor="t" rtlCol="false" tIns="0" lIns="0" bIns="0" rIns="0">
            <a:spAutoFit/>
          </a:bodyPr>
          <a:lstStyle/>
          <a:p>
            <a:pPr algn="l">
              <a:lnSpc>
                <a:spcPts val="9584"/>
              </a:lnSpc>
            </a:pPr>
            <a:r>
              <a:rPr lang="en-US" sz="9584" spc="-383">
                <a:solidFill>
                  <a:srgbClr val="F6F6F6"/>
                </a:solidFill>
                <a:latin typeface="Arial MT Pro"/>
                <a:ea typeface="Arial MT Pro"/>
                <a:cs typeface="Arial MT Pro"/>
                <a:sym typeface="Arial MT Pro"/>
              </a:rPr>
              <a:t>The Effects of Stress</a:t>
            </a:r>
          </a:p>
        </p:txBody>
      </p:sp>
      <p:sp>
        <p:nvSpPr>
          <p:cNvPr name="TextBox 12" id="12"/>
          <p:cNvSpPr txBox="true"/>
          <p:nvPr/>
        </p:nvSpPr>
        <p:spPr>
          <a:xfrm rot="0">
            <a:off x="1346662" y="4475796"/>
            <a:ext cx="3963398" cy="3237230"/>
          </a:xfrm>
          <a:prstGeom prst="rect">
            <a:avLst/>
          </a:prstGeom>
        </p:spPr>
        <p:txBody>
          <a:bodyPr anchor="t" rtlCol="false" tIns="0" lIns="0" bIns="0" rIns="0">
            <a:spAutoFit/>
          </a:bodyPr>
          <a:lstStyle/>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Skin conditions, such as eczema</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Heart disease</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Weight problems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Reproductive issue</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Thinking and memory problems</a:t>
            </a:r>
          </a:p>
          <a:p>
            <a:pPr algn="l">
              <a:lnSpc>
                <a:spcPts val="3219"/>
              </a:lnSpc>
            </a:pPr>
          </a:p>
        </p:txBody>
      </p:sp>
      <p:sp>
        <p:nvSpPr>
          <p:cNvPr name="Freeform 13" id="13"/>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7"/>
            <a:stretch>
              <a:fillRect l="0" t="0" r="0" b="0"/>
            </a:stretch>
          </a:blipFill>
        </p:spPr>
      </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047732">
            <a:off x="-574452" y="4597259"/>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grpSp>
        <p:nvGrpSpPr>
          <p:cNvPr name="Group 3" id="3"/>
          <p:cNvGrpSpPr/>
          <p:nvPr/>
        </p:nvGrpSpPr>
        <p:grpSpPr>
          <a:xfrm rot="0">
            <a:off x="1207411" y="3850160"/>
            <a:ext cx="16230600" cy="3563978"/>
            <a:chOff x="0" y="0"/>
            <a:chExt cx="4274726" cy="938661"/>
          </a:xfrm>
        </p:grpSpPr>
        <p:sp>
          <p:nvSpPr>
            <p:cNvPr name="Freeform 4" id="4"/>
            <p:cNvSpPr/>
            <p:nvPr/>
          </p:nvSpPr>
          <p:spPr>
            <a:xfrm flipH="false" flipV="false" rot="0">
              <a:off x="0" y="0"/>
              <a:ext cx="4274726" cy="938661"/>
            </a:xfrm>
            <a:custGeom>
              <a:avLst/>
              <a:gdLst/>
              <a:ahLst/>
              <a:cxnLst/>
              <a:rect r="r" b="b" t="t" l="l"/>
              <a:pathLst>
                <a:path h="938661" w="4274726">
                  <a:moveTo>
                    <a:pt x="11925" y="0"/>
                  </a:moveTo>
                  <a:lnTo>
                    <a:pt x="4262801" y="0"/>
                  </a:lnTo>
                  <a:cubicBezTo>
                    <a:pt x="4269387" y="0"/>
                    <a:pt x="4274726" y="5339"/>
                    <a:pt x="4274726" y="11925"/>
                  </a:cubicBezTo>
                  <a:lnTo>
                    <a:pt x="4274726" y="926736"/>
                  </a:lnTo>
                  <a:cubicBezTo>
                    <a:pt x="4274726" y="933322"/>
                    <a:pt x="4269387" y="938661"/>
                    <a:pt x="4262801" y="938661"/>
                  </a:cubicBezTo>
                  <a:lnTo>
                    <a:pt x="11925" y="938661"/>
                  </a:lnTo>
                  <a:cubicBezTo>
                    <a:pt x="5339" y="938661"/>
                    <a:pt x="0" y="933322"/>
                    <a:pt x="0" y="926736"/>
                  </a:cubicBezTo>
                  <a:lnTo>
                    <a:pt x="0" y="11925"/>
                  </a:lnTo>
                  <a:cubicBezTo>
                    <a:pt x="0" y="5339"/>
                    <a:pt x="5339" y="0"/>
                    <a:pt x="11925" y="0"/>
                  </a:cubicBezTo>
                  <a:close/>
                </a:path>
              </a:pathLst>
            </a:custGeom>
            <a:gradFill rotWithShape="true">
              <a:gsLst>
                <a:gs pos="0">
                  <a:srgbClr val="37B594">
                    <a:alpha val="100000"/>
                  </a:srgbClr>
                </a:gs>
                <a:gs pos="100000">
                  <a:srgbClr val="62DFBF">
                    <a:alpha val="100000"/>
                  </a:srgbClr>
                </a:gs>
              </a:gsLst>
              <a:lin ang="0"/>
            </a:gradFill>
          </p:spPr>
        </p:sp>
        <p:sp>
          <p:nvSpPr>
            <p:cNvPr name="TextBox 5" id="5"/>
            <p:cNvSpPr txBox="true"/>
            <p:nvPr/>
          </p:nvSpPr>
          <p:spPr>
            <a:xfrm>
              <a:off x="0" y="-57150"/>
              <a:ext cx="4274726" cy="995811"/>
            </a:xfrm>
            <a:prstGeom prst="rect">
              <a:avLst/>
            </a:prstGeom>
          </p:spPr>
          <p:txBody>
            <a:bodyPr anchor="ctr" rtlCol="false" tIns="50800" lIns="50800" bIns="50800" rIns="50800"/>
            <a:lstStyle/>
            <a:p>
              <a:pPr algn="ctr">
                <a:lnSpc>
                  <a:spcPts val="2660"/>
                </a:lnSpc>
              </a:pPr>
            </a:p>
          </p:txBody>
        </p:sp>
      </p:grpSp>
      <p:pic>
        <p:nvPicPr>
          <p:cNvPr name="Picture 6" id="6"/>
          <p:cNvPicPr>
            <a:picLocks noChangeAspect="true"/>
          </p:cNvPicPr>
          <p:nvPr/>
        </p:nvPicPr>
        <p:blipFill>
          <a:blip r:embed="rId3"/>
          <a:srcRect l="0" t="0" r="0" b="0"/>
          <a:stretch>
            <a:fillRect/>
          </a:stretch>
        </p:blipFill>
        <p:spPr>
          <a:xfrm flipH="false" flipV="false" rot="0">
            <a:off x="1207411" y="3148956"/>
            <a:ext cx="278501" cy="278501"/>
          </a:xfrm>
          <a:prstGeom prst="rect">
            <a:avLst/>
          </a:prstGeom>
        </p:spPr>
      </p:pic>
      <p:sp>
        <p:nvSpPr>
          <p:cNvPr name="TextBox 7" id="7"/>
          <p:cNvSpPr txBox="true"/>
          <p:nvPr/>
        </p:nvSpPr>
        <p:spPr>
          <a:xfrm rot="0">
            <a:off x="1346662" y="7766564"/>
            <a:ext cx="15581694" cy="1263015"/>
          </a:xfrm>
          <a:prstGeom prst="rect">
            <a:avLst/>
          </a:prstGeom>
        </p:spPr>
        <p:txBody>
          <a:bodyPr anchor="t" rtlCol="false" tIns="0" lIns="0" bIns="0" rIns="0">
            <a:spAutoFit/>
          </a:bodyPr>
          <a:lstStyle/>
          <a:p>
            <a:pPr algn="l">
              <a:lnSpc>
                <a:spcPts val="3359"/>
              </a:lnSpc>
            </a:pPr>
            <a:r>
              <a:rPr lang="en-US" sz="2400" spc="-96">
                <a:solidFill>
                  <a:srgbClr val="D8D8D8"/>
                </a:solidFill>
                <a:latin typeface="Poppins"/>
                <a:ea typeface="Poppins"/>
                <a:cs typeface="Poppins"/>
                <a:sym typeface="Poppins"/>
              </a:rPr>
              <a:t>Stress overload is what happens when the demands placed on you—emotionally, physically, or cognitively—exceed your capacity to cope. It’s not just feeling busy or tired; it’s a tipping point where your system starts to break down under pressure.</a:t>
            </a:r>
          </a:p>
        </p:txBody>
      </p:sp>
      <p:sp>
        <p:nvSpPr>
          <p:cNvPr name="TextBox 8" id="8"/>
          <p:cNvSpPr txBox="true"/>
          <p:nvPr/>
        </p:nvSpPr>
        <p:spPr>
          <a:xfrm rot="0">
            <a:off x="1778354" y="3018928"/>
            <a:ext cx="7797645" cy="103125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Signs &amp; Symptoms of Stress Overload...</a:t>
            </a:r>
          </a:p>
          <a:p>
            <a:pPr algn="l">
              <a:lnSpc>
                <a:spcPts val="4059"/>
              </a:lnSpc>
            </a:pPr>
          </a:p>
        </p:txBody>
      </p:sp>
      <p:sp>
        <p:nvSpPr>
          <p:cNvPr name="TextBox 9" id="9"/>
          <p:cNvSpPr txBox="true"/>
          <p:nvPr/>
        </p:nvSpPr>
        <p:spPr>
          <a:xfrm rot="0">
            <a:off x="5086350" y="4176908"/>
            <a:ext cx="3963398" cy="3237230"/>
          </a:xfrm>
          <a:prstGeom prst="rect">
            <a:avLst/>
          </a:prstGeom>
        </p:spPr>
        <p:txBody>
          <a:bodyPr anchor="t" rtlCol="false" tIns="0" lIns="0" bIns="0" rIns="0">
            <a:spAutoFit/>
          </a:bodyPr>
          <a:lstStyle/>
          <a:p>
            <a:pPr algn="l">
              <a:lnSpc>
                <a:spcPts val="3219"/>
              </a:lnSpc>
            </a:pPr>
            <a:r>
              <a:rPr lang="en-US" sz="2299" spc="-91" b="true">
                <a:solidFill>
                  <a:srgbClr val="040606"/>
                </a:solidFill>
                <a:latin typeface="Arial MT Pro Bold"/>
                <a:ea typeface="Arial MT Pro Bold"/>
                <a:cs typeface="Arial MT Pro Bold"/>
                <a:sym typeface="Arial MT Pro Bold"/>
              </a:rPr>
              <a:t>Emotional Symptoms:</a:t>
            </a:r>
            <a:r>
              <a:rPr lang="en-US" sz="2299" spc="-91" b="true">
                <a:solidFill>
                  <a:srgbClr val="040606"/>
                </a:solidFill>
                <a:latin typeface="Arial MT Pro Bold"/>
                <a:ea typeface="Arial MT Pro Bold"/>
                <a:cs typeface="Arial MT Pro Bold"/>
                <a:sym typeface="Arial MT Pro Bold"/>
              </a:rPr>
              <a:t> </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Depression or general unhappiness </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Anxiety and agitation</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Moodiness, irritability, or anger</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F</a:t>
            </a:r>
            <a:r>
              <a:rPr lang="en-US" sz="2299" spc="-91">
                <a:solidFill>
                  <a:srgbClr val="040606"/>
                </a:solidFill>
                <a:latin typeface="Arial MT Pro"/>
                <a:ea typeface="Arial MT Pro"/>
                <a:cs typeface="Arial MT Pro"/>
                <a:sym typeface="Arial MT Pro"/>
              </a:rPr>
              <a:t>eeling overwhelmed</a:t>
            </a:r>
          </a:p>
          <a:p>
            <a:pPr algn="l">
              <a:lnSpc>
                <a:spcPts val="3219"/>
              </a:lnSpc>
            </a:pPr>
          </a:p>
        </p:txBody>
      </p:sp>
      <p:sp>
        <p:nvSpPr>
          <p:cNvPr name="TextBox 10" id="10"/>
          <p:cNvSpPr txBox="true"/>
          <p:nvPr/>
        </p:nvSpPr>
        <p:spPr>
          <a:xfrm rot="0">
            <a:off x="1028700" y="1028700"/>
            <a:ext cx="15142163" cy="1453111"/>
          </a:xfrm>
          <a:prstGeom prst="rect">
            <a:avLst/>
          </a:prstGeom>
        </p:spPr>
        <p:txBody>
          <a:bodyPr anchor="t" rtlCol="false" tIns="0" lIns="0" bIns="0" rIns="0">
            <a:spAutoFit/>
          </a:bodyPr>
          <a:lstStyle/>
          <a:p>
            <a:pPr algn="l">
              <a:lnSpc>
                <a:spcPts val="9584"/>
              </a:lnSpc>
            </a:pPr>
            <a:r>
              <a:rPr lang="en-US" sz="9584" spc="-383">
                <a:solidFill>
                  <a:srgbClr val="F6F6F6"/>
                </a:solidFill>
                <a:latin typeface="Arial MT Pro"/>
                <a:ea typeface="Arial MT Pro"/>
                <a:cs typeface="Arial MT Pro"/>
                <a:sym typeface="Arial MT Pro"/>
              </a:rPr>
              <a:t>The Effects of Stress</a:t>
            </a:r>
          </a:p>
        </p:txBody>
      </p:sp>
      <p:sp>
        <p:nvSpPr>
          <p:cNvPr name="TextBox 11" id="11"/>
          <p:cNvSpPr txBox="true"/>
          <p:nvPr/>
        </p:nvSpPr>
        <p:spPr>
          <a:xfrm rot="0">
            <a:off x="1485912" y="3754910"/>
            <a:ext cx="3963398" cy="2837180"/>
          </a:xfrm>
          <a:prstGeom prst="rect">
            <a:avLst/>
          </a:prstGeom>
        </p:spPr>
        <p:txBody>
          <a:bodyPr anchor="t" rtlCol="false" tIns="0" lIns="0" bIns="0" rIns="0">
            <a:spAutoFit/>
          </a:bodyPr>
          <a:lstStyle/>
          <a:p>
            <a:pPr algn="l">
              <a:lnSpc>
                <a:spcPts val="3219"/>
              </a:lnSpc>
            </a:pPr>
          </a:p>
          <a:p>
            <a:pPr algn="l">
              <a:lnSpc>
                <a:spcPts val="3219"/>
              </a:lnSpc>
            </a:pPr>
            <a:r>
              <a:rPr lang="en-US" sz="2299" spc="-91" b="true">
                <a:solidFill>
                  <a:srgbClr val="040606"/>
                </a:solidFill>
                <a:latin typeface="Arial MT Pro Bold"/>
                <a:ea typeface="Arial MT Pro Bold"/>
                <a:cs typeface="Arial MT Pro Bold"/>
                <a:sym typeface="Arial MT Pro Bold"/>
              </a:rPr>
              <a:t>C</a:t>
            </a:r>
            <a:r>
              <a:rPr lang="en-US" sz="2299" spc="-91" b="true">
                <a:solidFill>
                  <a:srgbClr val="040606"/>
                </a:solidFill>
                <a:latin typeface="Arial MT Pro Bold"/>
                <a:ea typeface="Arial MT Pro Bold"/>
                <a:cs typeface="Arial MT Pro Bold"/>
                <a:sym typeface="Arial MT Pro Bold"/>
              </a:rPr>
              <a:t>ognitive Symptoms: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M</a:t>
            </a:r>
            <a:r>
              <a:rPr lang="en-US" sz="2299" spc="-91">
                <a:solidFill>
                  <a:srgbClr val="040606"/>
                </a:solidFill>
                <a:latin typeface="Arial MT Pro"/>
                <a:ea typeface="Arial MT Pro"/>
                <a:cs typeface="Arial MT Pro"/>
                <a:sym typeface="Arial MT Pro"/>
              </a:rPr>
              <a:t>emory Problems </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Inability t</a:t>
            </a:r>
            <a:r>
              <a:rPr lang="en-US" sz="2299" spc="-91">
                <a:solidFill>
                  <a:srgbClr val="040606"/>
                </a:solidFill>
                <a:latin typeface="Arial MT Pro"/>
                <a:ea typeface="Arial MT Pro"/>
                <a:cs typeface="Arial MT Pro"/>
                <a:sym typeface="Arial MT Pro"/>
              </a:rPr>
              <a:t>o concentrate </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Poor judgment </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See</a:t>
            </a:r>
            <a:r>
              <a:rPr lang="en-US" sz="2299" spc="-91">
                <a:solidFill>
                  <a:srgbClr val="040606"/>
                </a:solidFill>
                <a:latin typeface="Arial MT Pro"/>
                <a:ea typeface="Arial MT Pro"/>
                <a:cs typeface="Arial MT Pro"/>
                <a:sym typeface="Arial MT Pro"/>
              </a:rPr>
              <a:t>ing only the negative</a:t>
            </a:r>
          </a:p>
          <a:p>
            <a:pPr algn="l">
              <a:lnSpc>
                <a:spcPts val="3219"/>
              </a:lnSpc>
            </a:pPr>
          </a:p>
        </p:txBody>
      </p:sp>
      <p:sp>
        <p:nvSpPr>
          <p:cNvPr name="TextBox 12" id="12"/>
          <p:cNvSpPr txBox="true"/>
          <p:nvPr/>
        </p:nvSpPr>
        <p:spPr>
          <a:xfrm rot="0">
            <a:off x="9049748" y="4176908"/>
            <a:ext cx="3963398" cy="2437130"/>
          </a:xfrm>
          <a:prstGeom prst="rect">
            <a:avLst/>
          </a:prstGeom>
        </p:spPr>
        <p:txBody>
          <a:bodyPr anchor="t" rtlCol="false" tIns="0" lIns="0" bIns="0" rIns="0">
            <a:spAutoFit/>
          </a:bodyPr>
          <a:lstStyle/>
          <a:p>
            <a:pPr algn="l">
              <a:lnSpc>
                <a:spcPts val="3219"/>
              </a:lnSpc>
            </a:pPr>
            <a:r>
              <a:rPr lang="en-US" sz="2299" spc="-91" b="true">
                <a:solidFill>
                  <a:srgbClr val="040606"/>
                </a:solidFill>
                <a:latin typeface="Arial MT Pro Bold"/>
                <a:ea typeface="Arial MT Pro Bold"/>
                <a:cs typeface="Arial MT Pro Bold"/>
                <a:sym typeface="Arial MT Pro Bold"/>
              </a:rPr>
              <a:t>Physical Symptoms: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Ach</a:t>
            </a:r>
            <a:r>
              <a:rPr lang="en-US" sz="2299" spc="-91">
                <a:solidFill>
                  <a:srgbClr val="040606"/>
                </a:solidFill>
                <a:latin typeface="Arial MT Pro"/>
                <a:ea typeface="Arial MT Pro"/>
                <a:cs typeface="Arial MT Pro"/>
                <a:sym typeface="Arial MT Pro"/>
              </a:rPr>
              <a:t>es and pains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D</a:t>
            </a:r>
            <a:r>
              <a:rPr lang="en-US" sz="2299" spc="-91">
                <a:solidFill>
                  <a:srgbClr val="040606"/>
                </a:solidFill>
                <a:latin typeface="Arial MT Pro"/>
                <a:ea typeface="Arial MT Pro"/>
                <a:cs typeface="Arial MT Pro"/>
                <a:sym typeface="Arial MT Pro"/>
              </a:rPr>
              <a:t>iarrhea or constipation</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Nausea, </a:t>
            </a:r>
            <a:r>
              <a:rPr lang="en-US" sz="2299" spc="-91">
                <a:solidFill>
                  <a:srgbClr val="040606"/>
                </a:solidFill>
                <a:latin typeface="Arial MT Pro"/>
                <a:ea typeface="Arial MT Pro"/>
                <a:cs typeface="Arial MT Pro"/>
                <a:sym typeface="Arial MT Pro"/>
              </a:rPr>
              <a:t>dizziness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Chest pain, rapid heart rate</a:t>
            </a:r>
          </a:p>
          <a:p>
            <a:pPr algn="l">
              <a:lnSpc>
                <a:spcPts val="3219"/>
              </a:lnSpc>
            </a:pPr>
          </a:p>
        </p:txBody>
      </p:sp>
      <p:sp>
        <p:nvSpPr>
          <p:cNvPr name="TextBox 13" id="13"/>
          <p:cNvSpPr txBox="true"/>
          <p:nvPr/>
        </p:nvSpPr>
        <p:spPr>
          <a:xfrm rot="0">
            <a:off x="13295902" y="4176908"/>
            <a:ext cx="3963398" cy="3237230"/>
          </a:xfrm>
          <a:prstGeom prst="rect">
            <a:avLst/>
          </a:prstGeom>
        </p:spPr>
        <p:txBody>
          <a:bodyPr anchor="t" rtlCol="false" tIns="0" lIns="0" bIns="0" rIns="0">
            <a:spAutoFit/>
          </a:bodyPr>
          <a:lstStyle/>
          <a:p>
            <a:pPr algn="l">
              <a:lnSpc>
                <a:spcPts val="3219"/>
              </a:lnSpc>
            </a:pPr>
            <a:r>
              <a:rPr lang="en-US" sz="2299" spc="-91" b="true">
                <a:solidFill>
                  <a:srgbClr val="040606"/>
                </a:solidFill>
                <a:latin typeface="Arial MT Pro Bold"/>
                <a:ea typeface="Arial MT Pro Bold"/>
                <a:cs typeface="Arial MT Pro Bold"/>
                <a:sym typeface="Arial MT Pro Bold"/>
              </a:rPr>
              <a:t>Behavioral Symptoms: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E</a:t>
            </a:r>
            <a:r>
              <a:rPr lang="en-US" sz="2299" spc="-91">
                <a:solidFill>
                  <a:srgbClr val="040606"/>
                </a:solidFill>
                <a:latin typeface="Arial MT Pro"/>
                <a:ea typeface="Arial MT Pro"/>
                <a:cs typeface="Arial MT Pro"/>
                <a:sym typeface="Arial MT Pro"/>
              </a:rPr>
              <a:t>ating more or less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Sleeping too m</a:t>
            </a:r>
            <a:r>
              <a:rPr lang="en-US" sz="2299" spc="-91">
                <a:solidFill>
                  <a:srgbClr val="040606"/>
                </a:solidFill>
                <a:latin typeface="Arial MT Pro"/>
                <a:ea typeface="Arial MT Pro"/>
                <a:cs typeface="Arial MT Pro"/>
                <a:sym typeface="Arial MT Pro"/>
              </a:rPr>
              <a:t>uch or too l</a:t>
            </a:r>
            <a:r>
              <a:rPr lang="en-US" sz="2299" spc="-91">
                <a:solidFill>
                  <a:srgbClr val="040606"/>
                </a:solidFill>
                <a:latin typeface="Arial MT Pro"/>
                <a:ea typeface="Arial MT Pro"/>
                <a:cs typeface="Arial MT Pro"/>
                <a:sym typeface="Arial MT Pro"/>
              </a:rPr>
              <a:t>ittle</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Wit</a:t>
            </a:r>
            <a:r>
              <a:rPr lang="en-US" sz="2299" spc="-91">
                <a:solidFill>
                  <a:srgbClr val="040606"/>
                </a:solidFill>
                <a:latin typeface="Arial MT Pro"/>
                <a:ea typeface="Arial MT Pro"/>
                <a:cs typeface="Arial MT Pro"/>
                <a:sym typeface="Arial MT Pro"/>
              </a:rPr>
              <a:t>hdrawing from others</a:t>
            </a:r>
          </a:p>
          <a:p>
            <a:pPr algn="l" marL="496569" indent="-248284" lvl="1">
              <a:lnSpc>
                <a:spcPts val="3219"/>
              </a:lnSpc>
              <a:buFont typeface="Arial"/>
              <a:buChar char="•"/>
            </a:pPr>
            <a:r>
              <a:rPr lang="en-US" sz="2299" spc="-91">
                <a:solidFill>
                  <a:srgbClr val="040606"/>
                </a:solidFill>
                <a:latin typeface="Arial MT Pro"/>
                <a:ea typeface="Arial MT Pro"/>
                <a:cs typeface="Arial MT Pro"/>
                <a:sym typeface="Arial MT Pro"/>
              </a:rPr>
              <a:t>Nervous habits (e.g. nail biting)</a:t>
            </a:r>
          </a:p>
          <a:p>
            <a:pPr algn="l">
              <a:lnSpc>
                <a:spcPts val="3219"/>
              </a:lnSpc>
            </a:pPr>
          </a:p>
        </p:txBody>
      </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5" id="15"/>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4"/>
            <a:stretch>
              <a:fillRect l="0" t="0" r="0" b="0"/>
            </a:stretch>
          </a:blipFill>
        </p:spPr>
      </p:sp>
    </p:spTree>
  </p:cSld>
  <p:clrMapOvr>
    <a:masterClrMapping/>
  </p:clrMapOvr>
  <p:transition spd="fast">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DAG2jCEqu-A</dc:identifier>
  <dcterms:modified xsi:type="dcterms:W3CDTF">2011-08-01T06:04:30Z</dcterms:modified>
  <cp:revision>1</cp:revision>
  <dc:title>M1 Basic MAB - PPT - Slides - Book One - Lesson 8 - Defining and working with stress</dc:title>
</cp:coreProperties>
</file>