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Agrandir" charset="1" panose="00000500000000000000"/>
      <p:regular r:id="rId20"/>
    </p:embeddedFont>
    <p:embeddedFont>
      <p:font typeface="Poppins" charset="1" panose="00000500000000000000"/>
      <p:regular r:id="rId21"/>
    </p:embeddedFont>
    <p:embeddedFont>
      <p:font typeface="Poppins Bold" charset="1" panose="00000800000000000000"/>
      <p:regular r:id="rId22"/>
    </p:embeddedFont>
    <p:embeddedFont>
      <p:font typeface="Poppins Italics" charset="1" panose="00000500000000000000"/>
      <p:regular r:id="rId23"/>
    </p:embeddedFont>
    <p:embeddedFont>
      <p:font typeface="Arial MT Pro" charset="1" panose="020B0502020202020204"/>
      <p:regular r:id="rId24"/>
    </p:embeddedFont>
    <p:embeddedFont>
      <p:font typeface="Arial MT Pro Bold" charset="1" panose="020B0802020202020204"/>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37.jpeg" Type="http://schemas.openxmlformats.org/officeDocument/2006/relationships/image"/><Relationship Id="rId7"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38.jpeg" Type="http://schemas.openxmlformats.org/officeDocument/2006/relationships/image"/><Relationship Id="rId7" Target="../media/image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39.jpeg" Type="http://schemas.openxmlformats.org/officeDocument/2006/relationships/image"/><Relationship Id="rId7"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9.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4.gif" Type="http://schemas.openxmlformats.org/officeDocument/2006/relationships/image"/><Relationship Id="rId8" Target="../media/image20.png" Type="http://schemas.openxmlformats.org/officeDocument/2006/relationships/image"/><Relationship Id="rId9" Target="../media/image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png" Type="http://schemas.openxmlformats.org/officeDocument/2006/relationships/image"/><Relationship Id="rId4"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5.jpeg" Type="http://schemas.openxmlformats.org/officeDocument/2006/relationships/image"/><Relationship Id="rId6"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 Id="rId7"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033498" y="4096175"/>
            <a:ext cx="13219371" cy="2992755"/>
          </a:xfrm>
          <a:prstGeom prst="rect">
            <a:avLst/>
          </a:prstGeom>
        </p:spPr>
        <p:txBody>
          <a:bodyPr anchor="t" rtlCol="false" tIns="0" lIns="0" bIns="0" rIns="0">
            <a:spAutoFit/>
          </a:bodyPr>
          <a:lstStyle/>
          <a:p>
            <a:pPr algn="l">
              <a:lnSpc>
                <a:spcPts val="7200"/>
              </a:lnSpc>
            </a:pPr>
            <a:r>
              <a:rPr lang="en-US" sz="7200" spc="-288">
                <a:solidFill>
                  <a:srgbClr val="00A3DC"/>
                </a:solidFill>
                <a:latin typeface="Agrandir"/>
                <a:ea typeface="Agrandir"/>
                <a:cs typeface="Agrandir"/>
                <a:sym typeface="Agrandir"/>
              </a:rPr>
              <a:t>M1 Basic MAB - Book One: Lesson 7 - The Perception of Threat</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11" id="11"/>
          <p:cNvGrpSpPr/>
          <p:nvPr/>
        </p:nvGrpSpPr>
        <p:grpSpPr>
          <a:xfrm rot="0">
            <a:off x="7432657" y="8248561"/>
            <a:ext cx="3086100" cy="720832"/>
            <a:chOff x="0" y="0"/>
            <a:chExt cx="4114800" cy="961110"/>
          </a:xfrm>
        </p:grpSpPr>
        <p:grpSp>
          <p:nvGrpSpPr>
            <p:cNvPr name="Group 12" id="12"/>
            <p:cNvGrpSpPr/>
            <p:nvPr/>
          </p:nvGrpSpPr>
          <p:grpSpPr>
            <a:xfrm rot="0">
              <a:off x="0" y="0"/>
              <a:ext cx="4114800" cy="961110"/>
              <a:chOff x="0" y="0"/>
              <a:chExt cx="812800" cy="189849"/>
            </a:xfrm>
          </p:grpSpPr>
          <p:sp>
            <p:nvSpPr>
              <p:cNvPr name="Freeform 13" id="13"/>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00A3DC"/>
                </a:solidFill>
                <a:prstDash val="solid"/>
                <a:round/>
              </a:ln>
            </p:spPr>
          </p:sp>
          <p:sp>
            <p:nvSpPr>
              <p:cNvPr name="TextBox 14" id="14"/>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00A3DC"/>
                  </a:solidFill>
                  <a:latin typeface="Poppins Bold"/>
                  <a:ea typeface="Poppins Bold"/>
                  <a:cs typeface="Poppins Bold"/>
                  <a:sym typeface="Poppins Bold"/>
                </a:rPr>
                <a:t>GET STARTED</a:t>
              </a:r>
            </a:p>
          </p:txBody>
        </p:sp>
      </p:grpSp>
      <p:grpSp>
        <p:nvGrpSpPr>
          <p:cNvPr name="Group 17" id="17"/>
          <p:cNvGrpSpPr/>
          <p:nvPr/>
        </p:nvGrpSpPr>
        <p:grpSpPr>
          <a:xfrm rot="0">
            <a:off x="1837143" y="4162850"/>
            <a:ext cx="1807770" cy="2178036"/>
            <a:chOff x="0" y="0"/>
            <a:chExt cx="2410360" cy="2904048"/>
          </a:xfrm>
        </p:grpSpPr>
        <p:sp>
          <p:nvSpPr>
            <p:cNvPr name="Freeform 18" id="18"/>
            <p:cNvSpPr/>
            <p:nvPr/>
          </p:nvSpPr>
          <p:spPr>
            <a:xfrm flipH="false" flipV="false" rot="0">
              <a:off x="0" y="0"/>
              <a:ext cx="2410360" cy="2904048"/>
            </a:xfrm>
            <a:custGeom>
              <a:avLst/>
              <a:gdLst/>
              <a:ahLst/>
              <a:cxnLst/>
              <a:rect r="r" b="b" t="t" l="l"/>
              <a:pathLst>
                <a:path h="2904048" w="2410360">
                  <a:moveTo>
                    <a:pt x="0" y="0"/>
                  </a:moveTo>
                  <a:lnTo>
                    <a:pt x="2410360" y="0"/>
                  </a:lnTo>
                  <a:lnTo>
                    <a:pt x="2410360" y="2904048"/>
                  </a:lnTo>
                  <a:lnTo>
                    <a:pt x="0" y="2904048"/>
                  </a:lnTo>
                  <a:lnTo>
                    <a:pt x="0" y="0"/>
                  </a:lnTo>
                  <a:close/>
                </a:path>
              </a:pathLst>
            </a:custGeom>
            <a:blipFill>
              <a:blip r:embed="rId10"/>
              <a:stretch>
                <a:fillRect l="0" t="0" r="0" b="0"/>
              </a:stretch>
            </a:blipFill>
          </p:spPr>
        </p:sp>
        <p:sp>
          <p:nvSpPr>
            <p:cNvPr name="Freeform 19" id="19"/>
            <p:cNvSpPr/>
            <p:nvPr/>
          </p:nvSpPr>
          <p:spPr>
            <a:xfrm flipH="false" flipV="false" rot="0">
              <a:off x="321202" y="845162"/>
              <a:ext cx="1767955" cy="1012155"/>
            </a:xfrm>
            <a:custGeom>
              <a:avLst/>
              <a:gdLst/>
              <a:ahLst/>
              <a:cxnLst/>
              <a:rect r="r" b="b" t="t" l="l"/>
              <a:pathLst>
                <a:path h="1012155" w="1767955">
                  <a:moveTo>
                    <a:pt x="0" y="0"/>
                  </a:moveTo>
                  <a:lnTo>
                    <a:pt x="1767956" y="0"/>
                  </a:lnTo>
                  <a:lnTo>
                    <a:pt x="1767956" y="1012155"/>
                  </a:lnTo>
                  <a:lnTo>
                    <a:pt x="0" y="101215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TextBox 20" id="2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902207" y="-4732861"/>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7883879" y="330399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028700" y="2399708"/>
            <a:ext cx="9100773" cy="6429266"/>
          </a:xfrm>
          <a:custGeom>
            <a:avLst/>
            <a:gdLst/>
            <a:ahLst/>
            <a:cxnLst/>
            <a:rect r="r" b="b" t="t" l="l"/>
            <a:pathLst>
              <a:path h="6429266" w="9100773">
                <a:moveTo>
                  <a:pt x="0" y="0"/>
                </a:moveTo>
                <a:lnTo>
                  <a:pt x="9100773" y="0"/>
                </a:lnTo>
                <a:lnTo>
                  <a:pt x="9100773" y="6429266"/>
                </a:lnTo>
                <a:lnTo>
                  <a:pt x="0" y="6429266"/>
                </a:lnTo>
                <a:lnTo>
                  <a:pt x="0" y="0"/>
                </a:lnTo>
                <a:close/>
              </a:path>
            </a:pathLst>
          </a:custGeom>
          <a:blipFill>
            <a:blip r:embed="rId3"/>
            <a:stretch>
              <a:fillRect l="0" t="-1082" r="0" b="-53619"/>
            </a:stretch>
          </a:blipFill>
        </p:spPr>
      </p:sp>
      <p:sp>
        <p:nvSpPr>
          <p:cNvPr name="Freeform 5" id="5"/>
          <p:cNvSpPr/>
          <p:nvPr/>
        </p:nvSpPr>
        <p:spPr>
          <a:xfrm flipH="false" flipV="false" rot="0">
            <a:off x="1428828" y="3080362"/>
            <a:ext cx="1879634" cy="1763438"/>
          </a:xfrm>
          <a:custGeom>
            <a:avLst/>
            <a:gdLst/>
            <a:ahLst/>
            <a:cxnLst/>
            <a:rect r="r" b="b" t="t" l="l"/>
            <a:pathLst>
              <a:path h="1763438" w="1879634">
                <a:moveTo>
                  <a:pt x="0" y="0"/>
                </a:moveTo>
                <a:lnTo>
                  <a:pt x="1879633" y="0"/>
                </a:lnTo>
                <a:lnTo>
                  <a:pt x="1879633" y="1763438"/>
                </a:lnTo>
                <a:lnTo>
                  <a:pt x="0" y="17634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428828" y="6417300"/>
            <a:ext cx="1879634" cy="1763438"/>
          </a:xfrm>
          <a:custGeom>
            <a:avLst/>
            <a:gdLst/>
            <a:ahLst/>
            <a:cxnLst/>
            <a:rect r="r" b="b" t="t" l="l"/>
            <a:pathLst>
              <a:path h="1763438" w="1879634">
                <a:moveTo>
                  <a:pt x="0" y="0"/>
                </a:moveTo>
                <a:lnTo>
                  <a:pt x="1879633" y="0"/>
                </a:lnTo>
                <a:lnTo>
                  <a:pt x="1879633" y="1763438"/>
                </a:lnTo>
                <a:lnTo>
                  <a:pt x="0" y="17634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0244949" y="2399708"/>
            <a:ext cx="6073660" cy="6429266"/>
          </a:xfrm>
          <a:custGeom>
            <a:avLst/>
            <a:gdLst/>
            <a:ahLst/>
            <a:cxnLst/>
            <a:rect r="r" b="b" t="t" l="l"/>
            <a:pathLst>
              <a:path h="6429266" w="6073660">
                <a:moveTo>
                  <a:pt x="0" y="0"/>
                </a:moveTo>
                <a:lnTo>
                  <a:pt x="6073660" y="0"/>
                </a:lnTo>
                <a:lnTo>
                  <a:pt x="6073660" y="6429266"/>
                </a:lnTo>
                <a:lnTo>
                  <a:pt x="0" y="6429266"/>
                </a:lnTo>
                <a:lnTo>
                  <a:pt x="0" y="0"/>
                </a:lnTo>
                <a:close/>
              </a:path>
            </a:pathLst>
          </a:custGeom>
          <a:blipFill>
            <a:blip r:embed="rId6"/>
            <a:stretch>
              <a:fillRect l="-17657" t="0" r="-28098" b="0"/>
            </a:stretch>
          </a:blipFill>
        </p:spPr>
      </p:sp>
      <p:sp>
        <p:nvSpPr>
          <p:cNvPr name="TextBox 8" id="8"/>
          <p:cNvSpPr txBox="true"/>
          <p:nvPr/>
        </p:nvSpPr>
        <p:spPr>
          <a:xfrm rot="0">
            <a:off x="1123950" y="1165261"/>
            <a:ext cx="14695123"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How Perception Shapes Decision-Making...</a:t>
            </a:r>
          </a:p>
        </p:txBody>
      </p:sp>
      <p:sp>
        <p:nvSpPr>
          <p:cNvPr name="TextBox 9" id="9"/>
          <p:cNvSpPr txBox="true"/>
          <p:nvPr/>
        </p:nvSpPr>
        <p:spPr>
          <a:xfrm rot="0">
            <a:off x="3421627" y="2658107"/>
            <a:ext cx="6514513" cy="2185693"/>
          </a:xfrm>
          <a:prstGeom prst="rect">
            <a:avLst/>
          </a:prstGeom>
        </p:spPr>
        <p:txBody>
          <a:bodyPr anchor="t" rtlCol="false" tIns="0" lIns="0" bIns="0" rIns="0">
            <a:spAutoFit/>
          </a:bodyPr>
          <a:lstStyle/>
          <a:p>
            <a:pPr algn="l">
              <a:lnSpc>
                <a:spcPts val="3442"/>
              </a:lnSpc>
            </a:pPr>
            <a:r>
              <a:rPr lang="en-US" sz="2648" b="true">
                <a:solidFill>
                  <a:srgbClr val="36FF00"/>
                </a:solidFill>
                <a:latin typeface="Arial MT Pro Bold"/>
                <a:ea typeface="Arial MT Pro Bold"/>
                <a:cs typeface="Arial MT Pro Bold"/>
                <a:sym typeface="Arial MT Pro Bold"/>
              </a:rPr>
              <a:t>P</a:t>
            </a:r>
            <a:r>
              <a:rPr lang="en-US" sz="2648" b="true">
                <a:solidFill>
                  <a:srgbClr val="36FF00"/>
                </a:solidFill>
                <a:latin typeface="Arial MT Pro Bold"/>
                <a:ea typeface="Arial MT Pro Bold"/>
                <a:cs typeface="Arial MT Pro Bold"/>
                <a:sym typeface="Arial MT Pro Bold"/>
              </a:rPr>
              <a:t>roblem Recognition:</a:t>
            </a:r>
            <a:r>
              <a:rPr lang="en-US" sz="2648">
                <a:solidFill>
                  <a:srgbClr val="FFFFFF"/>
                </a:solidFill>
                <a:latin typeface="Arial MT Pro"/>
                <a:ea typeface="Arial MT Pro"/>
                <a:cs typeface="Arial MT Pro"/>
                <a:sym typeface="Arial MT Pro"/>
              </a:rPr>
              <a:t> Decisions begin with identifying a problem. If someone perceives a situation as threatening or urgent, they’re more likely to act—whether or not the threat is real.</a:t>
            </a:r>
          </a:p>
        </p:txBody>
      </p:sp>
      <p:sp>
        <p:nvSpPr>
          <p:cNvPr name="TextBox 10" id="1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1" id="11"/>
          <p:cNvSpPr txBox="true"/>
          <p:nvPr/>
        </p:nvSpPr>
        <p:spPr>
          <a:xfrm rot="0">
            <a:off x="3421627" y="6181725"/>
            <a:ext cx="6514513" cy="2148863"/>
          </a:xfrm>
          <a:prstGeom prst="rect">
            <a:avLst/>
          </a:prstGeom>
        </p:spPr>
        <p:txBody>
          <a:bodyPr anchor="t" rtlCol="false" tIns="0" lIns="0" bIns="0" rIns="0">
            <a:spAutoFit/>
          </a:bodyPr>
          <a:lstStyle/>
          <a:p>
            <a:pPr algn="l">
              <a:lnSpc>
                <a:spcPts val="3312"/>
              </a:lnSpc>
            </a:pPr>
            <a:r>
              <a:rPr lang="en-US" sz="2548" b="true">
                <a:solidFill>
                  <a:srgbClr val="36FF00"/>
                </a:solidFill>
                <a:latin typeface="Arial MT Pro Bold"/>
                <a:ea typeface="Arial MT Pro Bold"/>
                <a:cs typeface="Arial MT Pro Bold"/>
                <a:sym typeface="Arial MT Pro Bold"/>
              </a:rPr>
              <a:t>Inf</a:t>
            </a:r>
            <a:r>
              <a:rPr lang="en-US" sz="2548" b="true">
                <a:solidFill>
                  <a:srgbClr val="36FF00"/>
                </a:solidFill>
                <a:latin typeface="Arial MT Pro Bold"/>
                <a:ea typeface="Arial MT Pro Bold"/>
                <a:cs typeface="Arial MT Pro Bold"/>
                <a:sym typeface="Arial MT Pro Bold"/>
              </a:rPr>
              <a:t>ormation Filtering: </a:t>
            </a:r>
            <a:r>
              <a:rPr lang="en-US" sz="2548">
                <a:solidFill>
                  <a:srgbClr val="FFFFFF"/>
                </a:solidFill>
                <a:latin typeface="Arial MT Pro"/>
                <a:ea typeface="Arial MT Pro"/>
                <a:cs typeface="Arial MT Pro"/>
                <a:sym typeface="Arial MT Pro"/>
              </a:rPr>
              <a:t>People don’t absorb all data equally. They filter based on past experiences, emotions, biases, and cultural lenses. This means two people can interpret the same facts differently.</a:t>
            </a:r>
          </a:p>
        </p:txBody>
      </p:sp>
      <p:sp>
        <p:nvSpPr>
          <p:cNvPr name="Freeform 12" id="12"/>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7"/>
            <a:stretch>
              <a:fillRect l="0" t="0" r="0" b="0"/>
            </a:stretch>
          </a:blipFill>
        </p:spPr>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7883879" y="330399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Freeform 3" id="3"/>
          <p:cNvSpPr/>
          <p:nvPr/>
        </p:nvSpPr>
        <p:spPr>
          <a:xfrm flipH="false" flipV="false" rot="0">
            <a:off x="734049" y="1503017"/>
            <a:ext cx="9100773" cy="6429266"/>
          </a:xfrm>
          <a:custGeom>
            <a:avLst/>
            <a:gdLst/>
            <a:ahLst/>
            <a:cxnLst/>
            <a:rect r="r" b="b" t="t" l="l"/>
            <a:pathLst>
              <a:path h="6429266" w="9100773">
                <a:moveTo>
                  <a:pt x="0" y="0"/>
                </a:moveTo>
                <a:lnTo>
                  <a:pt x="9100773" y="0"/>
                </a:lnTo>
                <a:lnTo>
                  <a:pt x="9100773" y="6429267"/>
                </a:lnTo>
                <a:lnTo>
                  <a:pt x="0" y="6429267"/>
                </a:lnTo>
                <a:lnTo>
                  <a:pt x="0" y="0"/>
                </a:lnTo>
                <a:close/>
              </a:path>
            </a:pathLst>
          </a:custGeom>
          <a:blipFill>
            <a:blip r:embed="rId3"/>
            <a:stretch>
              <a:fillRect l="0" t="-1082" r="0" b="-53619"/>
            </a:stretch>
          </a:blipFill>
        </p:spPr>
      </p:sp>
      <p:sp>
        <p:nvSpPr>
          <p:cNvPr name="Freeform 4" id="4"/>
          <p:cNvSpPr/>
          <p:nvPr/>
        </p:nvSpPr>
        <p:spPr>
          <a:xfrm flipH="false" flipV="false" rot="0">
            <a:off x="1134177" y="2183672"/>
            <a:ext cx="1879634" cy="1763438"/>
          </a:xfrm>
          <a:custGeom>
            <a:avLst/>
            <a:gdLst/>
            <a:ahLst/>
            <a:cxnLst/>
            <a:rect r="r" b="b" t="t" l="l"/>
            <a:pathLst>
              <a:path h="1763438" w="1879634">
                <a:moveTo>
                  <a:pt x="0" y="0"/>
                </a:moveTo>
                <a:lnTo>
                  <a:pt x="1879633" y="0"/>
                </a:lnTo>
                <a:lnTo>
                  <a:pt x="1879633" y="1763438"/>
                </a:lnTo>
                <a:lnTo>
                  <a:pt x="0" y="17634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134177" y="5520609"/>
            <a:ext cx="1879634" cy="1763438"/>
          </a:xfrm>
          <a:custGeom>
            <a:avLst/>
            <a:gdLst/>
            <a:ahLst/>
            <a:cxnLst/>
            <a:rect r="r" b="b" t="t" l="l"/>
            <a:pathLst>
              <a:path h="1763438" w="1879634">
                <a:moveTo>
                  <a:pt x="0" y="0"/>
                </a:moveTo>
                <a:lnTo>
                  <a:pt x="1879633" y="0"/>
                </a:lnTo>
                <a:lnTo>
                  <a:pt x="1879633" y="1763439"/>
                </a:lnTo>
                <a:lnTo>
                  <a:pt x="0" y="176343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1928906" y="7922759"/>
            <a:ext cx="7905916" cy="1659603"/>
            <a:chOff x="0" y="0"/>
            <a:chExt cx="1626732" cy="341482"/>
          </a:xfrm>
        </p:grpSpPr>
        <p:sp>
          <p:nvSpPr>
            <p:cNvPr name="Freeform 7" id="7"/>
            <p:cNvSpPr/>
            <p:nvPr/>
          </p:nvSpPr>
          <p:spPr>
            <a:xfrm flipH="false" flipV="false" rot="0">
              <a:off x="0" y="0"/>
              <a:ext cx="1626732" cy="341482"/>
            </a:xfrm>
            <a:custGeom>
              <a:avLst/>
              <a:gdLst/>
              <a:ahLst/>
              <a:cxnLst/>
              <a:rect r="r" b="b" t="t" l="l"/>
              <a:pathLst>
                <a:path h="341482" w="1626732">
                  <a:moveTo>
                    <a:pt x="0" y="0"/>
                  </a:moveTo>
                  <a:lnTo>
                    <a:pt x="1626732" y="0"/>
                  </a:lnTo>
                  <a:lnTo>
                    <a:pt x="1626732" y="341482"/>
                  </a:lnTo>
                  <a:lnTo>
                    <a:pt x="0" y="341482"/>
                  </a:lnTo>
                  <a:close/>
                </a:path>
              </a:pathLst>
            </a:custGeom>
            <a:solidFill>
              <a:srgbClr val="535CB1"/>
            </a:solidFill>
          </p:spPr>
        </p:sp>
        <p:sp>
          <p:nvSpPr>
            <p:cNvPr name="TextBox 8" id="8"/>
            <p:cNvSpPr txBox="true"/>
            <p:nvPr/>
          </p:nvSpPr>
          <p:spPr>
            <a:xfrm>
              <a:off x="0" y="-57150"/>
              <a:ext cx="1626732" cy="398632"/>
            </a:xfrm>
            <a:prstGeom prst="rect">
              <a:avLst/>
            </a:prstGeom>
          </p:spPr>
          <p:txBody>
            <a:bodyPr anchor="ctr" rtlCol="false" tIns="50800" lIns="50800" bIns="50800" rIns="50800"/>
            <a:lstStyle/>
            <a:p>
              <a:pPr algn="ctr">
                <a:lnSpc>
                  <a:spcPts val="2380"/>
                </a:lnSpc>
              </a:pPr>
            </a:p>
          </p:txBody>
        </p:sp>
      </p:grpSp>
      <p:sp>
        <p:nvSpPr>
          <p:cNvPr name="Freeform 9" id="9"/>
          <p:cNvSpPr/>
          <p:nvPr/>
        </p:nvSpPr>
        <p:spPr>
          <a:xfrm flipH="false" flipV="false" rot="0">
            <a:off x="10084893" y="1503017"/>
            <a:ext cx="7813308" cy="8079344"/>
          </a:xfrm>
          <a:custGeom>
            <a:avLst/>
            <a:gdLst/>
            <a:ahLst/>
            <a:cxnLst/>
            <a:rect r="r" b="b" t="t" l="l"/>
            <a:pathLst>
              <a:path h="8079344" w="7813308">
                <a:moveTo>
                  <a:pt x="0" y="0"/>
                </a:moveTo>
                <a:lnTo>
                  <a:pt x="7813308" y="0"/>
                </a:lnTo>
                <a:lnTo>
                  <a:pt x="7813308" y="8079345"/>
                </a:lnTo>
                <a:lnTo>
                  <a:pt x="0" y="8079345"/>
                </a:lnTo>
                <a:lnTo>
                  <a:pt x="0" y="0"/>
                </a:lnTo>
                <a:close/>
              </a:path>
            </a:pathLst>
          </a:custGeom>
          <a:blipFill>
            <a:blip r:embed="rId6"/>
            <a:stretch>
              <a:fillRect l="-4113" t="0" r="-52510" b="-914"/>
            </a:stretch>
          </a:blipFill>
        </p:spPr>
      </p:sp>
      <p:sp>
        <p:nvSpPr>
          <p:cNvPr name="TextBox 10" id="10"/>
          <p:cNvSpPr txBox="true"/>
          <p:nvPr/>
        </p:nvSpPr>
        <p:spPr>
          <a:xfrm rot="0">
            <a:off x="829299" y="440021"/>
            <a:ext cx="14695123"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How Perception Shapes Decision-Making...</a:t>
            </a:r>
          </a:p>
        </p:txBody>
      </p:sp>
      <p:sp>
        <p:nvSpPr>
          <p:cNvPr name="TextBox 11" id="11"/>
          <p:cNvSpPr txBox="true"/>
          <p:nvPr/>
        </p:nvSpPr>
        <p:spPr>
          <a:xfrm rot="0">
            <a:off x="3126976" y="1720132"/>
            <a:ext cx="6514513" cy="2614318"/>
          </a:xfrm>
          <a:prstGeom prst="rect">
            <a:avLst/>
          </a:prstGeom>
        </p:spPr>
        <p:txBody>
          <a:bodyPr anchor="t" rtlCol="false" tIns="0" lIns="0" bIns="0" rIns="0">
            <a:spAutoFit/>
          </a:bodyPr>
          <a:lstStyle/>
          <a:p>
            <a:pPr algn="l">
              <a:lnSpc>
                <a:spcPts val="3442"/>
              </a:lnSpc>
            </a:pPr>
            <a:r>
              <a:rPr lang="en-US" sz="2648" b="true">
                <a:solidFill>
                  <a:srgbClr val="36FF00"/>
                </a:solidFill>
                <a:latin typeface="Arial MT Pro Bold"/>
                <a:ea typeface="Arial MT Pro Bold"/>
                <a:cs typeface="Arial MT Pro Bold"/>
                <a:sym typeface="Arial MT Pro Bold"/>
              </a:rPr>
              <a:t>F</a:t>
            </a:r>
            <a:r>
              <a:rPr lang="en-US" sz="2648" b="true">
                <a:solidFill>
                  <a:srgbClr val="36FF00"/>
                </a:solidFill>
                <a:latin typeface="Arial MT Pro Bold"/>
                <a:ea typeface="Arial MT Pro Bold"/>
                <a:cs typeface="Arial MT Pro Bold"/>
                <a:sym typeface="Arial MT Pro Bold"/>
              </a:rPr>
              <a:t>raming Effect: </a:t>
            </a:r>
            <a:r>
              <a:rPr lang="en-US" sz="2648">
                <a:solidFill>
                  <a:srgbClr val="FFFFFF"/>
                </a:solidFill>
                <a:latin typeface="Arial MT Pro"/>
                <a:ea typeface="Arial MT Pro"/>
                <a:cs typeface="Arial MT Pro"/>
                <a:sym typeface="Arial MT Pro"/>
              </a:rPr>
              <a:t> The way information is presented—positive vs. negative framing—can dramatically alter decisions. For example, “90% fat-free” sounds healthier than “10% fat,” even though they’re identical.</a:t>
            </a:r>
          </a:p>
        </p:txBody>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3" id="13"/>
          <p:cNvSpPr txBox="true"/>
          <p:nvPr/>
        </p:nvSpPr>
        <p:spPr>
          <a:xfrm rot="0">
            <a:off x="2578623" y="4982150"/>
            <a:ext cx="7062866" cy="4244363"/>
          </a:xfrm>
          <a:prstGeom prst="rect">
            <a:avLst/>
          </a:prstGeom>
        </p:spPr>
        <p:txBody>
          <a:bodyPr anchor="t" rtlCol="false" tIns="0" lIns="0" bIns="0" rIns="0">
            <a:spAutoFit/>
          </a:bodyPr>
          <a:lstStyle/>
          <a:p>
            <a:pPr algn="l">
              <a:lnSpc>
                <a:spcPts val="3312"/>
              </a:lnSpc>
            </a:pPr>
            <a:r>
              <a:rPr lang="en-US" b="true" sz="2548">
                <a:solidFill>
                  <a:srgbClr val="36FF00"/>
                </a:solidFill>
                <a:latin typeface="Arial MT Pro Bold"/>
                <a:ea typeface="Arial MT Pro Bold"/>
                <a:cs typeface="Arial MT Pro Bold"/>
                <a:sym typeface="Arial MT Pro Bold"/>
              </a:rPr>
              <a:t>Biases and Sh</a:t>
            </a:r>
            <a:r>
              <a:rPr lang="en-US" b="true" sz="2548">
                <a:solidFill>
                  <a:srgbClr val="36FF00"/>
                </a:solidFill>
                <a:latin typeface="Arial MT Pro Bold"/>
                <a:ea typeface="Arial MT Pro Bold"/>
                <a:cs typeface="Arial MT Pro Bold"/>
                <a:sym typeface="Arial MT Pro Bold"/>
              </a:rPr>
              <a:t>ortcuts: </a:t>
            </a:r>
          </a:p>
          <a:p>
            <a:pPr algn="l" marL="1100313" indent="-366771" lvl="2">
              <a:lnSpc>
                <a:spcPts val="3312"/>
              </a:lnSpc>
              <a:buFont typeface="Arial"/>
              <a:buChar char="⚬"/>
            </a:pPr>
            <a:r>
              <a:rPr lang="en-US" sz="2548">
                <a:solidFill>
                  <a:srgbClr val="FFFFFF"/>
                </a:solidFill>
                <a:latin typeface="Arial MT Pro"/>
                <a:ea typeface="Arial MT Pro"/>
                <a:cs typeface="Arial MT Pro"/>
                <a:sym typeface="Arial MT Pro"/>
              </a:rPr>
              <a:t>Selective Perception: We notice what aligns with our beliefs and ignore the rest.</a:t>
            </a:r>
          </a:p>
          <a:p>
            <a:pPr algn="l" marL="1100313" indent="-366771" lvl="2">
              <a:lnSpc>
                <a:spcPts val="3312"/>
              </a:lnSpc>
              <a:buFont typeface="Arial"/>
              <a:buChar char="⚬"/>
            </a:pPr>
            <a:r>
              <a:rPr lang="en-US" sz="2548">
                <a:solidFill>
                  <a:srgbClr val="FFFFFF"/>
                </a:solidFill>
                <a:latin typeface="Arial MT Pro"/>
                <a:ea typeface="Arial MT Pro"/>
                <a:cs typeface="Arial MT Pro"/>
                <a:sym typeface="Arial MT Pro"/>
              </a:rPr>
              <a:t>Halo Effect: One positive trait can color our entire judgment of a person or situation.</a:t>
            </a:r>
          </a:p>
          <a:p>
            <a:pPr algn="l" marL="1100313" indent="-366771" lvl="2">
              <a:lnSpc>
                <a:spcPts val="3312"/>
              </a:lnSpc>
              <a:buFont typeface="Arial"/>
              <a:buChar char="⚬"/>
            </a:pPr>
            <a:r>
              <a:rPr lang="en-US" sz="2548">
                <a:solidFill>
                  <a:srgbClr val="FFFFFF"/>
                </a:solidFill>
                <a:latin typeface="Arial MT Pro"/>
                <a:ea typeface="Arial MT Pro"/>
                <a:cs typeface="Arial MT Pro"/>
                <a:sym typeface="Arial MT Pro"/>
              </a:rPr>
              <a:t>Contrast Effect: Recent experiences skew how we evaluate current ones.</a:t>
            </a:r>
          </a:p>
          <a:p>
            <a:pPr algn="l">
              <a:lnSpc>
                <a:spcPts val="3312"/>
              </a:lnSpc>
            </a:pPr>
          </a:p>
        </p:txBody>
      </p:sp>
      <p:sp>
        <p:nvSpPr>
          <p:cNvPr name="Freeform 14" id="14"/>
          <p:cNvSpPr/>
          <p:nvPr/>
        </p:nvSpPr>
        <p:spPr>
          <a:xfrm flipH="false" flipV="false" rot="0">
            <a:off x="16649553" y="8401582"/>
            <a:ext cx="1219494" cy="1055370"/>
          </a:xfrm>
          <a:custGeom>
            <a:avLst/>
            <a:gdLst/>
            <a:ahLst/>
            <a:cxnLst/>
            <a:rect r="r" b="b" t="t" l="l"/>
            <a:pathLst>
              <a:path h="1055370" w="1219494">
                <a:moveTo>
                  <a:pt x="0" y="0"/>
                </a:moveTo>
                <a:lnTo>
                  <a:pt x="1219494" y="0"/>
                </a:lnTo>
                <a:lnTo>
                  <a:pt x="1219494" y="1055370"/>
                </a:lnTo>
                <a:lnTo>
                  <a:pt x="0" y="1055370"/>
                </a:lnTo>
                <a:lnTo>
                  <a:pt x="0" y="0"/>
                </a:lnTo>
                <a:close/>
              </a:path>
            </a:pathLst>
          </a:custGeom>
          <a:blipFill>
            <a:blip r:embed="rId7"/>
            <a:stretch>
              <a:fillRect l="0" t="0" r="0" b="0"/>
            </a:stretch>
          </a:blipFill>
        </p:spPr>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7883879" y="330399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Freeform 3" id="3"/>
          <p:cNvSpPr/>
          <p:nvPr/>
        </p:nvSpPr>
        <p:spPr>
          <a:xfrm flipH="false" flipV="false" rot="0">
            <a:off x="734049" y="1503017"/>
            <a:ext cx="9100773" cy="3174529"/>
          </a:xfrm>
          <a:custGeom>
            <a:avLst/>
            <a:gdLst/>
            <a:ahLst/>
            <a:cxnLst/>
            <a:rect r="r" b="b" t="t" l="l"/>
            <a:pathLst>
              <a:path h="3174529" w="9100773">
                <a:moveTo>
                  <a:pt x="0" y="0"/>
                </a:moveTo>
                <a:lnTo>
                  <a:pt x="9100773" y="0"/>
                </a:lnTo>
                <a:lnTo>
                  <a:pt x="9100773" y="3174529"/>
                </a:lnTo>
                <a:lnTo>
                  <a:pt x="0" y="3174529"/>
                </a:lnTo>
                <a:lnTo>
                  <a:pt x="0" y="0"/>
                </a:lnTo>
                <a:close/>
              </a:path>
            </a:pathLst>
          </a:custGeom>
          <a:blipFill>
            <a:blip r:embed="rId3"/>
            <a:stretch>
              <a:fillRect l="0" t="-2191" r="0" b="-211121"/>
            </a:stretch>
          </a:blipFill>
        </p:spPr>
      </p:sp>
      <p:sp>
        <p:nvSpPr>
          <p:cNvPr name="Freeform 4" id="4"/>
          <p:cNvSpPr/>
          <p:nvPr/>
        </p:nvSpPr>
        <p:spPr>
          <a:xfrm flipH="false" flipV="false" rot="0">
            <a:off x="1134177" y="2183672"/>
            <a:ext cx="1879634" cy="1763438"/>
          </a:xfrm>
          <a:custGeom>
            <a:avLst/>
            <a:gdLst/>
            <a:ahLst/>
            <a:cxnLst/>
            <a:rect r="r" b="b" t="t" l="l"/>
            <a:pathLst>
              <a:path h="1763438" w="1879634">
                <a:moveTo>
                  <a:pt x="0" y="0"/>
                </a:moveTo>
                <a:lnTo>
                  <a:pt x="1879633" y="0"/>
                </a:lnTo>
                <a:lnTo>
                  <a:pt x="1879633" y="1763438"/>
                </a:lnTo>
                <a:lnTo>
                  <a:pt x="0" y="17634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135532" y="1503017"/>
            <a:ext cx="6513694" cy="6974042"/>
          </a:xfrm>
          <a:custGeom>
            <a:avLst/>
            <a:gdLst/>
            <a:ahLst/>
            <a:cxnLst/>
            <a:rect r="r" b="b" t="t" l="l"/>
            <a:pathLst>
              <a:path h="6974042" w="6513694">
                <a:moveTo>
                  <a:pt x="0" y="0"/>
                </a:moveTo>
                <a:lnTo>
                  <a:pt x="6513694" y="0"/>
                </a:lnTo>
                <a:lnTo>
                  <a:pt x="6513694" y="6974043"/>
                </a:lnTo>
                <a:lnTo>
                  <a:pt x="0" y="6974043"/>
                </a:lnTo>
                <a:lnTo>
                  <a:pt x="0" y="0"/>
                </a:lnTo>
                <a:close/>
              </a:path>
            </a:pathLst>
          </a:custGeom>
          <a:blipFill>
            <a:blip r:embed="rId6"/>
            <a:stretch>
              <a:fillRect l="-25313" t="0" r="-38251" b="-1972"/>
            </a:stretch>
          </a:blipFill>
        </p:spPr>
      </p:sp>
      <p:sp>
        <p:nvSpPr>
          <p:cNvPr name="TextBox 6" id="6"/>
          <p:cNvSpPr txBox="true"/>
          <p:nvPr/>
        </p:nvSpPr>
        <p:spPr>
          <a:xfrm rot="0">
            <a:off x="829299" y="440021"/>
            <a:ext cx="14695123"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How Perception Shapes Decision-Making...</a:t>
            </a:r>
          </a:p>
        </p:txBody>
      </p:sp>
      <p:sp>
        <p:nvSpPr>
          <p:cNvPr name="TextBox 7" id="7"/>
          <p:cNvSpPr txBox="true"/>
          <p:nvPr/>
        </p:nvSpPr>
        <p:spPr>
          <a:xfrm rot="0">
            <a:off x="3126976" y="2148757"/>
            <a:ext cx="6514513" cy="1757068"/>
          </a:xfrm>
          <a:prstGeom prst="rect">
            <a:avLst/>
          </a:prstGeom>
        </p:spPr>
        <p:txBody>
          <a:bodyPr anchor="t" rtlCol="false" tIns="0" lIns="0" bIns="0" rIns="0">
            <a:spAutoFit/>
          </a:bodyPr>
          <a:lstStyle/>
          <a:p>
            <a:pPr algn="l">
              <a:lnSpc>
                <a:spcPts val="3442"/>
              </a:lnSpc>
            </a:pPr>
            <a:r>
              <a:rPr lang="en-US" sz="2648" b="true">
                <a:solidFill>
                  <a:srgbClr val="36FF00"/>
                </a:solidFill>
                <a:latin typeface="Arial MT Pro Bold"/>
                <a:ea typeface="Arial MT Pro Bold"/>
                <a:cs typeface="Arial MT Pro Bold"/>
                <a:sym typeface="Arial MT Pro Bold"/>
              </a:rPr>
              <a:t>E</a:t>
            </a:r>
            <a:r>
              <a:rPr lang="en-US" sz="2648" b="true">
                <a:solidFill>
                  <a:srgbClr val="36FF00"/>
                </a:solidFill>
                <a:latin typeface="Arial MT Pro Bold"/>
                <a:ea typeface="Arial MT Pro Bold"/>
                <a:cs typeface="Arial MT Pro Bold"/>
                <a:sym typeface="Arial MT Pro Bold"/>
              </a:rPr>
              <a:t>motional Influence:  </a:t>
            </a:r>
            <a:r>
              <a:rPr lang="en-US" sz="2648">
                <a:solidFill>
                  <a:srgbClr val="FFFFFF"/>
                </a:solidFill>
                <a:latin typeface="Arial MT Pro"/>
                <a:ea typeface="Arial MT Pro"/>
                <a:cs typeface="Arial MT Pro"/>
                <a:sym typeface="Arial MT Pro"/>
              </a:rPr>
              <a:t> Fear, trust, and empathy can override logic. In crisis scenarios, perception of safety or threat often drives action more than objective risk.</a:t>
            </a: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9" id="9"/>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7"/>
            <a:stretch>
              <a:fillRect l="0" t="0" r="0" b="0"/>
            </a:stretch>
          </a:blipFill>
        </p:spPr>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866168" y="4716598"/>
            <a:ext cx="14278576" cy="1673861"/>
          </a:xfrm>
          <a:prstGeom prst="rect">
            <a:avLst/>
          </a:prstGeom>
        </p:spPr>
        <p:txBody>
          <a:bodyPr anchor="t" rtlCol="false" tIns="0" lIns="0" bIns="0" rIns="0">
            <a:spAutoFit/>
          </a:bodyPr>
          <a:lstStyle/>
          <a:p>
            <a:pPr algn="l">
              <a:lnSpc>
                <a:spcPts val="10400"/>
              </a:lnSpc>
            </a:pPr>
            <a:r>
              <a:rPr lang="en-US" sz="10400" spc="-416">
                <a:solidFill>
                  <a:srgbClr val="00A3DC"/>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4.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374433" y="128922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2841350" y="-27827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58718" y="9371458"/>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37244" y="9371458"/>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78882" y="9371458"/>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7588305" y="4200267"/>
            <a:ext cx="5662273" cy="2604646"/>
          </a:xfrm>
          <a:custGeom>
            <a:avLst/>
            <a:gdLst/>
            <a:ahLst/>
            <a:cxnLst/>
            <a:rect r="r" b="b" t="t" l="l"/>
            <a:pathLst>
              <a:path h="2604646" w="5662273">
                <a:moveTo>
                  <a:pt x="0" y="0"/>
                </a:moveTo>
                <a:lnTo>
                  <a:pt x="5662273" y="0"/>
                </a:lnTo>
                <a:lnTo>
                  <a:pt x="5662273" y="2604645"/>
                </a:lnTo>
                <a:lnTo>
                  <a:pt x="0" y="26046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0" id="10"/>
          <p:cNvPicPr>
            <a:picLocks noChangeAspect="true"/>
          </p:cNvPicPr>
          <p:nvPr/>
        </p:nvPicPr>
        <p:blipFill>
          <a:blip r:embed="rId10"/>
          <a:stretch>
            <a:fillRect/>
          </a:stretch>
        </p:blipFill>
        <p:spPr>
          <a:xfrm rot="0">
            <a:off x="10717089" y="4210247"/>
            <a:ext cx="2527781" cy="2527781"/>
          </a:xfrm>
          <a:prstGeom prst="rect">
            <a:avLst/>
          </a:prstGeom>
        </p:spPr>
      </p:pic>
      <p:grpSp>
        <p:nvGrpSpPr>
          <p:cNvPr name="Group 11" id="11"/>
          <p:cNvGrpSpPr/>
          <p:nvPr/>
        </p:nvGrpSpPr>
        <p:grpSpPr>
          <a:xfrm rot="0">
            <a:off x="4976010" y="4200267"/>
            <a:ext cx="2161856" cy="2604646"/>
            <a:chOff x="0" y="0"/>
            <a:chExt cx="2882474" cy="3472861"/>
          </a:xfrm>
        </p:grpSpPr>
        <p:sp>
          <p:nvSpPr>
            <p:cNvPr name="Freeform 12" id="12"/>
            <p:cNvSpPr/>
            <p:nvPr/>
          </p:nvSpPr>
          <p:spPr>
            <a:xfrm flipH="false" flipV="false" rot="0">
              <a:off x="0" y="0"/>
              <a:ext cx="2882474" cy="3472861"/>
            </a:xfrm>
            <a:custGeom>
              <a:avLst/>
              <a:gdLst/>
              <a:ahLst/>
              <a:cxnLst/>
              <a:rect r="r" b="b" t="t" l="l"/>
              <a:pathLst>
                <a:path h="3472861" w="2882474">
                  <a:moveTo>
                    <a:pt x="0" y="0"/>
                  </a:moveTo>
                  <a:lnTo>
                    <a:pt x="2882474" y="0"/>
                  </a:lnTo>
                  <a:lnTo>
                    <a:pt x="2882474" y="3472861"/>
                  </a:lnTo>
                  <a:lnTo>
                    <a:pt x="0" y="3472861"/>
                  </a:lnTo>
                  <a:lnTo>
                    <a:pt x="0" y="0"/>
                  </a:lnTo>
                  <a:close/>
                </a:path>
              </a:pathLst>
            </a:custGeom>
            <a:blipFill>
              <a:blip r:embed="rId11"/>
              <a:stretch>
                <a:fillRect l="0" t="0" r="0" b="0"/>
              </a:stretch>
            </a:blipFill>
          </p:spPr>
        </p:sp>
        <p:sp>
          <p:nvSpPr>
            <p:cNvPr name="Freeform 13" id="13"/>
            <p:cNvSpPr/>
            <p:nvPr/>
          </p:nvSpPr>
          <p:spPr>
            <a:xfrm flipH="false" flipV="false" rot="0">
              <a:off x="384116" y="1010703"/>
              <a:ext cx="2114243" cy="1210404"/>
            </a:xfrm>
            <a:custGeom>
              <a:avLst/>
              <a:gdLst/>
              <a:ahLst/>
              <a:cxnLst/>
              <a:rect r="r" b="b" t="t" l="l"/>
              <a:pathLst>
                <a:path h="1210404" w="2114243">
                  <a:moveTo>
                    <a:pt x="0" y="0"/>
                  </a:moveTo>
                  <a:lnTo>
                    <a:pt x="2114243" y="0"/>
                  </a:lnTo>
                  <a:lnTo>
                    <a:pt x="2114243" y="1210404"/>
                  </a:lnTo>
                  <a:lnTo>
                    <a:pt x="0" y="121040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5" id="15"/>
          <p:cNvSpPr txBox="true"/>
          <p:nvPr/>
        </p:nvSpPr>
        <p:spPr>
          <a:xfrm rot="0">
            <a:off x="3097704" y="6770765"/>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One - Student Guide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26741" t="0" r="-113719" b="0"/>
              </a:stretch>
            </a:blipFill>
          </p:spPr>
        </p:sp>
      </p:grpSp>
      <p:sp>
        <p:nvSpPr>
          <p:cNvPr name="Freeform 5" id="5"/>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4">
              <a:alphaModFix amt="31999"/>
            </a:blip>
            <a:stretch>
              <a:fillRect l="0" t="0" r="0" b="0"/>
            </a:stretch>
          </a:blipFill>
        </p:spPr>
      </p:sp>
      <p:sp>
        <p:nvSpPr>
          <p:cNvPr name="Freeform 6" id="6"/>
          <p:cNvSpPr/>
          <p:nvPr/>
        </p:nvSpPr>
        <p:spPr>
          <a:xfrm flipH="false" flipV="false" rot="-9088373">
            <a:off x="9222826" y="210092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TextBox 7" id="7"/>
          <p:cNvSpPr txBox="true"/>
          <p:nvPr/>
        </p:nvSpPr>
        <p:spPr>
          <a:xfrm rot="0">
            <a:off x="5565600" y="3569828"/>
            <a:ext cx="10438809" cy="513207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The Perception of Threat</a:t>
            </a:r>
          </a:p>
          <a:p>
            <a:pPr algn="l">
              <a:lnSpc>
                <a:spcPts val="8250"/>
              </a:lnSpc>
            </a:pPr>
            <a:r>
              <a:rPr lang="en-US" sz="3300" spc="-132">
                <a:solidFill>
                  <a:srgbClr val="D8D8D8"/>
                </a:solidFill>
                <a:latin typeface="Poppins"/>
                <a:ea typeface="Poppins"/>
                <a:cs typeface="Poppins"/>
                <a:sym typeface="Poppins"/>
              </a:rPr>
              <a:t>Influencing Factors</a:t>
            </a:r>
          </a:p>
          <a:p>
            <a:pPr algn="l">
              <a:lnSpc>
                <a:spcPts val="8250"/>
              </a:lnSpc>
            </a:pPr>
            <a:r>
              <a:rPr lang="en-US" sz="3300" spc="-132">
                <a:solidFill>
                  <a:srgbClr val="D8D8D8"/>
                </a:solidFill>
                <a:latin typeface="Poppins"/>
                <a:ea typeface="Poppins"/>
                <a:cs typeface="Poppins"/>
                <a:sym typeface="Poppins"/>
              </a:rPr>
              <a:t>The Four Reasons Why...</a:t>
            </a:r>
          </a:p>
          <a:p>
            <a:pPr algn="l">
              <a:lnSpc>
                <a:spcPts val="8250"/>
              </a:lnSpc>
            </a:pPr>
            <a:r>
              <a:rPr lang="en-US" sz="3300" spc="-132">
                <a:solidFill>
                  <a:srgbClr val="D8D8D8"/>
                </a:solidFill>
                <a:latin typeface="Poppins"/>
                <a:ea typeface="Poppins"/>
                <a:cs typeface="Poppins"/>
                <a:sym typeface="Poppins"/>
              </a:rPr>
              <a:t>How Perception Effects Decion Making</a:t>
            </a: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00A3DC"/>
                </a:solidFill>
                <a:latin typeface="Poppins"/>
                <a:ea typeface="Poppins"/>
                <a:cs typeface="Poppins"/>
                <a:sym typeface="Poppins"/>
              </a:rPr>
              <a:t>1. </a:t>
            </a:r>
          </a:p>
          <a:p>
            <a:pPr algn="l">
              <a:lnSpc>
                <a:spcPts val="8250"/>
              </a:lnSpc>
            </a:pPr>
            <a:r>
              <a:rPr lang="en-US" sz="3300" spc="-132">
                <a:solidFill>
                  <a:srgbClr val="00A3DC"/>
                </a:solidFill>
                <a:latin typeface="Poppins"/>
                <a:ea typeface="Poppins"/>
                <a:cs typeface="Poppins"/>
                <a:sym typeface="Poppins"/>
              </a:rPr>
              <a:t>2.</a:t>
            </a:r>
          </a:p>
          <a:p>
            <a:pPr algn="l">
              <a:lnSpc>
                <a:spcPts val="8250"/>
              </a:lnSpc>
            </a:pPr>
            <a:r>
              <a:rPr lang="en-US" sz="3300" spc="-132">
                <a:solidFill>
                  <a:srgbClr val="00A3DC"/>
                </a:solidFill>
                <a:latin typeface="Poppins"/>
                <a:ea typeface="Poppins"/>
                <a:cs typeface="Poppins"/>
                <a:sym typeface="Poppins"/>
              </a:rPr>
              <a:t>3.</a:t>
            </a:r>
          </a:p>
          <a:p>
            <a:pPr algn="l">
              <a:lnSpc>
                <a:spcPts val="8250"/>
              </a:lnSpc>
            </a:pPr>
            <a:r>
              <a:rPr lang="en-US" sz="3300" spc="-132">
                <a:solidFill>
                  <a:srgbClr val="00A3DC"/>
                </a:solidFill>
                <a:latin typeface="Poppins"/>
                <a:ea typeface="Poppins"/>
                <a:cs typeface="Poppins"/>
                <a:sym typeface="Poppins"/>
              </a:rPr>
              <a:t>4.</a:t>
            </a:r>
          </a:p>
          <a:p>
            <a:pPr algn="l">
              <a:lnSpc>
                <a:spcPts val="8250"/>
              </a:lnSpc>
            </a:pP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4"/>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00A3DC"/>
                </a:solidFill>
                <a:latin typeface="Agrandir"/>
                <a:ea typeface="Agrandir"/>
                <a:cs typeface="Agrandir"/>
                <a:sym typeface="Agrandir"/>
              </a:rPr>
              <a:t>Topics...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AutoShape 15" id="15"/>
          <p:cNvSpPr/>
          <p:nvPr/>
        </p:nvSpPr>
        <p:spPr>
          <a:xfrm flipV="true">
            <a:off x="4851693" y="7962931"/>
            <a:ext cx="10308634" cy="0"/>
          </a:xfrm>
          <a:prstGeom prst="line">
            <a:avLst/>
          </a:prstGeom>
          <a:ln cap="flat" w="19050">
            <a:solidFill>
              <a:srgbClr val="37B594"/>
            </a:solidFill>
            <a:prstDash val="solid"/>
            <a:headEnd type="none" len="sm" w="sm"/>
            <a:tailEnd type="none" len="sm" w="sm"/>
          </a:ln>
        </p:spPr>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384121" y="45107"/>
            <a:ext cx="13229220" cy="10241893"/>
          </a:xfrm>
          <a:custGeom>
            <a:avLst/>
            <a:gdLst/>
            <a:ahLst/>
            <a:cxnLst/>
            <a:rect r="r" b="b" t="t" l="l"/>
            <a:pathLst>
              <a:path h="10241893" w="13229220">
                <a:moveTo>
                  <a:pt x="0" y="0"/>
                </a:moveTo>
                <a:lnTo>
                  <a:pt x="13229219" y="0"/>
                </a:lnTo>
                <a:lnTo>
                  <a:pt x="13229219" y="10241893"/>
                </a:lnTo>
                <a:lnTo>
                  <a:pt x="0" y="10241893"/>
                </a:lnTo>
                <a:lnTo>
                  <a:pt x="0" y="0"/>
                </a:lnTo>
                <a:close/>
              </a:path>
            </a:pathLst>
          </a:custGeom>
          <a:blipFill>
            <a:blip r:embed="rId8"/>
            <a:stretch>
              <a:fillRect l="-1163" t="-2104" r="-1163"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3" id="13"/>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9"/>
            <a:stretch>
              <a:fillRect l="0" t="0" r="0" b="0"/>
            </a:stretch>
          </a:blipFill>
        </p:spPr>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764771" y="2124445"/>
            <a:ext cx="6748041" cy="7321125"/>
          </a:xfrm>
          <a:custGeom>
            <a:avLst/>
            <a:gdLst/>
            <a:ahLst/>
            <a:cxnLst/>
            <a:rect r="r" b="b" t="t" l="l"/>
            <a:pathLst>
              <a:path h="7321125" w="6748041">
                <a:moveTo>
                  <a:pt x="0" y="0"/>
                </a:moveTo>
                <a:lnTo>
                  <a:pt x="6748041" y="0"/>
                </a:lnTo>
                <a:lnTo>
                  <a:pt x="6748041" y="7321125"/>
                </a:lnTo>
                <a:lnTo>
                  <a:pt x="0" y="7321125"/>
                </a:lnTo>
                <a:lnTo>
                  <a:pt x="0" y="0"/>
                </a:lnTo>
                <a:close/>
              </a:path>
            </a:pathLst>
          </a:custGeom>
          <a:blipFill>
            <a:blip r:embed="rId3"/>
            <a:stretch>
              <a:fillRect l="0" t="0" r="-4139" b="-4618"/>
            </a:stretch>
          </a:blipFill>
        </p:spPr>
      </p:sp>
      <p:sp>
        <p:nvSpPr>
          <p:cNvPr name="TextBox 5" id="5"/>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Perception of Threat...</a:t>
            </a:r>
          </a:p>
        </p:txBody>
      </p:sp>
      <p:sp>
        <p:nvSpPr>
          <p:cNvPr name="TextBox 6" id="6"/>
          <p:cNvSpPr txBox="true"/>
          <p:nvPr/>
        </p:nvSpPr>
        <p:spPr>
          <a:xfrm rot="0">
            <a:off x="8230767" y="2038720"/>
            <a:ext cx="9140862" cy="25679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Und</a:t>
            </a:r>
            <a:r>
              <a:rPr lang="en-US" sz="2548">
                <a:solidFill>
                  <a:srgbClr val="FFFFFF"/>
                </a:solidFill>
                <a:latin typeface="Arial MT Pro"/>
                <a:ea typeface="Arial MT Pro"/>
                <a:cs typeface="Arial MT Pro"/>
                <a:sym typeface="Arial MT Pro"/>
              </a:rPr>
              <a:t>erstanding the perception of threat is critical for all of us. It's important to remember that our perception of a threat isn't always the same as the actual facts of the situation.</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Unlike facts, perception is subjective to the individual.</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1531245" y="1889851"/>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7883879" y="330399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8166555" y="1160155"/>
            <a:ext cx="8406609" cy="7271717"/>
          </a:xfrm>
          <a:custGeom>
            <a:avLst/>
            <a:gdLst/>
            <a:ahLst/>
            <a:cxnLst/>
            <a:rect r="r" b="b" t="t" l="l"/>
            <a:pathLst>
              <a:path h="7271717" w="8406609">
                <a:moveTo>
                  <a:pt x="0" y="0"/>
                </a:moveTo>
                <a:lnTo>
                  <a:pt x="8406608" y="0"/>
                </a:lnTo>
                <a:lnTo>
                  <a:pt x="8406608" y="7271716"/>
                </a:lnTo>
                <a:lnTo>
                  <a:pt x="0" y="72717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834055" y="1160155"/>
            <a:ext cx="6900493" cy="7271717"/>
          </a:xfrm>
          <a:custGeom>
            <a:avLst/>
            <a:gdLst/>
            <a:ahLst/>
            <a:cxnLst/>
            <a:rect r="r" b="b" t="t" l="l"/>
            <a:pathLst>
              <a:path h="7271717" w="6900493">
                <a:moveTo>
                  <a:pt x="0" y="0"/>
                </a:moveTo>
                <a:lnTo>
                  <a:pt x="6900493" y="0"/>
                </a:lnTo>
                <a:lnTo>
                  <a:pt x="6900493" y="7271716"/>
                </a:lnTo>
                <a:lnTo>
                  <a:pt x="0" y="7271716"/>
                </a:lnTo>
                <a:lnTo>
                  <a:pt x="0" y="0"/>
                </a:lnTo>
                <a:close/>
              </a:path>
            </a:pathLst>
          </a:custGeom>
          <a:blipFill>
            <a:blip r:embed="rId5"/>
            <a:stretch>
              <a:fillRect l="-8544" t="0" r="-8544" b="0"/>
            </a:stretch>
          </a:blipFill>
        </p:spPr>
      </p:sp>
      <p:sp>
        <p:nvSpPr>
          <p:cNvPr name="TextBox 6" id="6"/>
          <p:cNvSpPr txBox="true"/>
          <p:nvPr/>
        </p:nvSpPr>
        <p:spPr>
          <a:xfrm rot="0">
            <a:off x="834055" y="20097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Influencing Factors...</a:t>
            </a:r>
          </a:p>
        </p:txBody>
      </p:sp>
      <p:sp>
        <p:nvSpPr>
          <p:cNvPr name="TextBox 7" id="7"/>
          <p:cNvSpPr txBox="true"/>
          <p:nvPr/>
        </p:nvSpPr>
        <p:spPr>
          <a:xfrm rot="0">
            <a:off x="9934829" y="1274043"/>
            <a:ext cx="6514513" cy="891563"/>
          </a:xfrm>
          <a:prstGeom prst="rect">
            <a:avLst/>
          </a:prstGeom>
        </p:spPr>
        <p:txBody>
          <a:bodyPr anchor="t" rtlCol="false" tIns="0" lIns="0" bIns="0" rIns="0">
            <a:spAutoFit/>
          </a:bodyPr>
          <a:lstStyle/>
          <a:p>
            <a:pPr algn="l">
              <a:lnSpc>
                <a:spcPts val="3312"/>
              </a:lnSpc>
            </a:pPr>
            <a:r>
              <a:rPr lang="en-US" sz="2548" b="true">
                <a:solidFill>
                  <a:srgbClr val="000000"/>
                </a:solidFill>
                <a:latin typeface="Arial MT Pro Bold"/>
                <a:ea typeface="Arial MT Pro Bold"/>
                <a:cs typeface="Arial MT Pro Bold"/>
                <a:sym typeface="Arial MT Pro Bold"/>
              </a:rPr>
              <a:t>P</a:t>
            </a:r>
            <a:r>
              <a:rPr lang="en-US" b="true" sz="2548">
                <a:solidFill>
                  <a:srgbClr val="000000"/>
                </a:solidFill>
                <a:latin typeface="Arial MT Pro Bold"/>
                <a:ea typeface="Arial MT Pro Bold"/>
                <a:cs typeface="Arial MT Pro Bold"/>
                <a:sym typeface="Arial MT Pro Bold"/>
              </a:rPr>
              <a:t>ersonal Experience:</a:t>
            </a:r>
            <a:r>
              <a:rPr lang="en-US" sz="2548">
                <a:solidFill>
                  <a:srgbClr val="000000"/>
                </a:solidFill>
                <a:latin typeface="Arial MT Pro"/>
                <a:ea typeface="Arial MT Pro"/>
                <a:cs typeface="Arial MT Pro"/>
                <a:sym typeface="Arial MT Pro"/>
              </a:rPr>
              <a:t> Prior exposure to danger can heighten or dull perception.</a:t>
            </a: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9934829" y="2823858"/>
            <a:ext cx="6514513" cy="891563"/>
          </a:xfrm>
          <a:prstGeom prst="rect">
            <a:avLst/>
          </a:prstGeom>
        </p:spPr>
        <p:txBody>
          <a:bodyPr anchor="t" rtlCol="false" tIns="0" lIns="0" bIns="0" rIns="0">
            <a:spAutoFit/>
          </a:bodyPr>
          <a:lstStyle/>
          <a:p>
            <a:pPr algn="l">
              <a:lnSpc>
                <a:spcPts val="3312"/>
              </a:lnSpc>
            </a:pPr>
            <a:r>
              <a:rPr lang="en-US" sz="2548" b="true">
                <a:solidFill>
                  <a:srgbClr val="000000"/>
                </a:solidFill>
                <a:latin typeface="Arial MT Pro Bold"/>
                <a:ea typeface="Arial MT Pro Bold"/>
                <a:cs typeface="Arial MT Pro Bold"/>
                <a:sym typeface="Arial MT Pro Bold"/>
              </a:rPr>
              <a:t>M</a:t>
            </a:r>
            <a:r>
              <a:rPr lang="en-US" b="true" sz="2548">
                <a:solidFill>
                  <a:srgbClr val="000000"/>
                </a:solidFill>
                <a:latin typeface="Arial MT Pro Bold"/>
                <a:ea typeface="Arial MT Pro Bold"/>
                <a:cs typeface="Arial MT Pro Bold"/>
                <a:sym typeface="Arial MT Pro Bold"/>
              </a:rPr>
              <a:t>edia Coverage: </a:t>
            </a:r>
            <a:r>
              <a:rPr lang="en-US" sz="2548">
                <a:solidFill>
                  <a:srgbClr val="000000"/>
                </a:solidFill>
                <a:latin typeface="Arial MT Pro"/>
                <a:ea typeface="Arial MT Pro"/>
                <a:cs typeface="Arial MT Pro"/>
                <a:sym typeface="Arial MT Pro"/>
              </a:rPr>
              <a:t>Sensational reporting can amplify perceived risk.</a:t>
            </a:r>
          </a:p>
        </p:txBody>
      </p:sp>
      <p:sp>
        <p:nvSpPr>
          <p:cNvPr name="TextBox 10" id="10"/>
          <p:cNvSpPr txBox="true"/>
          <p:nvPr/>
        </p:nvSpPr>
        <p:spPr>
          <a:xfrm rot="0">
            <a:off x="9934829" y="4373673"/>
            <a:ext cx="6514513" cy="891563"/>
          </a:xfrm>
          <a:prstGeom prst="rect">
            <a:avLst/>
          </a:prstGeom>
        </p:spPr>
        <p:txBody>
          <a:bodyPr anchor="t" rtlCol="false" tIns="0" lIns="0" bIns="0" rIns="0">
            <a:spAutoFit/>
          </a:bodyPr>
          <a:lstStyle/>
          <a:p>
            <a:pPr algn="l">
              <a:lnSpc>
                <a:spcPts val="3312"/>
              </a:lnSpc>
            </a:pPr>
            <a:r>
              <a:rPr lang="en-US" sz="2548" b="true">
                <a:solidFill>
                  <a:srgbClr val="000000"/>
                </a:solidFill>
                <a:latin typeface="Arial MT Pro Bold"/>
                <a:ea typeface="Arial MT Pro Bold"/>
                <a:cs typeface="Arial MT Pro Bold"/>
                <a:sym typeface="Arial MT Pro Bold"/>
              </a:rPr>
              <a:t>Cultu</a:t>
            </a:r>
            <a:r>
              <a:rPr lang="en-US" b="true" sz="2548">
                <a:solidFill>
                  <a:srgbClr val="000000"/>
                </a:solidFill>
                <a:latin typeface="Arial MT Pro Bold"/>
                <a:ea typeface="Arial MT Pro Bold"/>
                <a:cs typeface="Arial MT Pro Bold"/>
                <a:sym typeface="Arial MT Pro Bold"/>
              </a:rPr>
              <a:t>ral Beliefs: </a:t>
            </a:r>
            <a:r>
              <a:rPr lang="en-US" sz="2548">
                <a:solidFill>
                  <a:srgbClr val="000000"/>
                </a:solidFill>
                <a:latin typeface="Arial MT Pro"/>
                <a:ea typeface="Arial MT Pro"/>
                <a:cs typeface="Arial MT Pro"/>
                <a:sym typeface="Arial MT Pro"/>
              </a:rPr>
              <a:t>Norms and values shape what is considered risky.</a:t>
            </a:r>
          </a:p>
        </p:txBody>
      </p:sp>
      <p:sp>
        <p:nvSpPr>
          <p:cNvPr name="TextBox 11" id="11"/>
          <p:cNvSpPr txBox="true"/>
          <p:nvPr/>
        </p:nvSpPr>
        <p:spPr>
          <a:xfrm rot="0">
            <a:off x="9934829" y="5503360"/>
            <a:ext cx="6514513" cy="1729763"/>
          </a:xfrm>
          <a:prstGeom prst="rect">
            <a:avLst/>
          </a:prstGeom>
        </p:spPr>
        <p:txBody>
          <a:bodyPr anchor="t" rtlCol="false" tIns="0" lIns="0" bIns="0" rIns="0">
            <a:spAutoFit/>
          </a:bodyPr>
          <a:lstStyle/>
          <a:p>
            <a:pPr algn="l">
              <a:lnSpc>
                <a:spcPts val="3312"/>
              </a:lnSpc>
            </a:pPr>
          </a:p>
          <a:p>
            <a:pPr algn="l">
              <a:lnSpc>
                <a:spcPts val="3312"/>
              </a:lnSpc>
            </a:pPr>
            <a:r>
              <a:rPr lang="en-US" sz="2548" b="true">
                <a:solidFill>
                  <a:srgbClr val="000000"/>
                </a:solidFill>
                <a:latin typeface="Arial MT Pro Bold"/>
                <a:ea typeface="Arial MT Pro Bold"/>
                <a:cs typeface="Arial MT Pro Bold"/>
                <a:sym typeface="Arial MT Pro Bold"/>
              </a:rPr>
              <a:t>T</a:t>
            </a:r>
            <a:r>
              <a:rPr lang="en-US" b="true" sz="2548">
                <a:solidFill>
                  <a:srgbClr val="000000"/>
                </a:solidFill>
                <a:latin typeface="Arial MT Pro Bold"/>
                <a:ea typeface="Arial MT Pro Bold"/>
                <a:cs typeface="Arial MT Pro Bold"/>
                <a:sym typeface="Arial MT Pro Bold"/>
              </a:rPr>
              <a:t>rust in Institutions: </a:t>
            </a:r>
            <a:r>
              <a:rPr lang="en-US" sz="2548">
                <a:solidFill>
                  <a:srgbClr val="000000"/>
                </a:solidFill>
                <a:latin typeface="Arial MT Pro"/>
                <a:ea typeface="Arial MT Pro"/>
                <a:cs typeface="Arial MT Pro"/>
                <a:sym typeface="Arial MT Pro"/>
              </a:rPr>
              <a:t>Confidence in authorities can reduce perceived threat.</a:t>
            </a:r>
          </a:p>
          <a:p>
            <a:pPr algn="l">
              <a:lnSpc>
                <a:spcPts val="3312"/>
              </a:lnSpc>
            </a:pPr>
          </a:p>
        </p:txBody>
      </p:sp>
      <p:sp>
        <p:nvSpPr>
          <p:cNvPr name="TextBox 12" id="12"/>
          <p:cNvSpPr txBox="true"/>
          <p:nvPr/>
        </p:nvSpPr>
        <p:spPr>
          <a:xfrm rot="0">
            <a:off x="9934829" y="7402447"/>
            <a:ext cx="6514513" cy="891563"/>
          </a:xfrm>
          <a:prstGeom prst="rect">
            <a:avLst/>
          </a:prstGeom>
        </p:spPr>
        <p:txBody>
          <a:bodyPr anchor="t" rtlCol="false" tIns="0" lIns="0" bIns="0" rIns="0">
            <a:spAutoFit/>
          </a:bodyPr>
          <a:lstStyle/>
          <a:p>
            <a:pPr algn="l">
              <a:lnSpc>
                <a:spcPts val="3312"/>
              </a:lnSpc>
            </a:pPr>
            <a:r>
              <a:rPr lang="en-US" sz="2548" b="true">
                <a:solidFill>
                  <a:srgbClr val="000000"/>
                </a:solidFill>
                <a:latin typeface="Arial MT Pro Bold"/>
                <a:ea typeface="Arial MT Pro Bold"/>
                <a:cs typeface="Arial MT Pro Bold"/>
                <a:sym typeface="Arial MT Pro Bold"/>
              </a:rPr>
              <a:t>V</a:t>
            </a:r>
            <a:r>
              <a:rPr lang="en-US" b="true" sz="2548">
                <a:solidFill>
                  <a:srgbClr val="000000"/>
                </a:solidFill>
                <a:latin typeface="Arial MT Pro Bold"/>
                <a:ea typeface="Arial MT Pro Bold"/>
                <a:cs typeface="Arial MT Pro Bold"/>
                <a:sym typeface="Arial MT Pro Bold"/>
              </a:rPr>
              <a:t>oluntariness: People accept higher risks when they choose them vs. imposed risks </a:t>
            </a:r>
          </a:p>
        </p:txBody>
      </p:sp>
      <p:sp>
        <p:nvSpPr>
          <p:cNvPr name="TextBox 13" id="13"/>
          <p:cNvSpPr txBox="true"/>
          <p:nvPr/>
        </p:nvSpPr>
        <p:spPr>
          <a:xfrm rot="0">
            <a:off x="8090552" y="1043549"/>
            <a:ext cx="1366469" cy="1285877"/>
          </a:xfrm>
          <a:prstGeom prst="rect">
            <a:avLst/>
          </a:prstGeom>
        </p:spPr>
        <p:txBody>
          <a:bodyPr anchor="t" rtlCol="false" tIns="0" lIns="0" bIns="0" rIns="0">
            <a:spAutoFit/>
          </a:bodyPr>
          <a:lstStyle/>
          <a:p>
            <a:pPr algn="ctr">
              <a:lnSpc>
                <a:spcPts val="9449"/>
              </a:lnSpc>
            </a:pPr>
            <a:r>
              <a:rPr lang="en-US" sz="6749" b="true">
                <a:solidFill>
                  <a:srgbClr val="FFFFFF"/>
                </a:solidFill>
                <a:latin typeface="Arial MT Pro Bold"/>
                <a:ea typeface="Arial MT Pro Bold"/>
                <a:cs typeface="Arial MT Pro Bold"/>
                <a:sym typeface="Arial MT Pro Bold"/>
              </a:rPr>
              <a:t>1.</a:t>
            </a:r>
          </a:p>
        </p:txBody>
      </p:sp>
      <p:sp>
        <p:nvSpPr>
          <p:cNvPr name="TextBox 14" id="14"/>
          <p:cNvSpPr txBox="true"/>
          <p:nvPr/>
        </p:nvSpPr>
        <p:spPr>
          <a:xfrm rot="0">
            <a:off x="8090552" y="2536213"/>
            <a:ext cx="1366469" cy="1285877"/>
          </a:xfrm>
          <a:prstGeom prst="rect">
            <a:avLst/>
          </a:prstGeom>
        </p:spPr>
        <p:txBody>
          <a:bodyPr anchor="t" rtlCol="false" tIns="0" lIns="0" bIns="0" rIns="0">
            <a:spAutoFit/>
          </a:bodyPr>
          <a:lstStyle/>
          <a:p>
            <a:pPr algn="ctr">
              <a:lnSpc>
                <a:spcPts val="9449"/>
              </a:lnSpc>
            </a:pPr>
            <a:r>
              <a:rPr lang="en-US" sz="6749" b="true">
                <a:solidFill>
                  <a:srgbClr val="FFFFFF"/>
                </a:solidFill>
                <a:latin typeface="Arial MT Pro Bold"/>
                <a:ea typeface="Arial MT Pro Bold"/>
                <a:cs typeface="Arial MT Pro Bold"/>
                <a:sym typeface="Arial MT Pro Bold"/>
              </a:rPr>
              <a:t>2.</a:t>
            </a:r>
          </a:p>
        </p:txBody>
      </p:sp>
      <p:sp>
        <p:nvSpPr>
          <p:cNvPr name="TextBox 15" id="15"/>
          <p:cNvSpPr txBox="true"/>
          <p:nvPr/>
        </p:nvSpPr>
        <p:spPr>
          <a:xfrm rot="0">
            <a:off x="8090552" y="4086028"/>
            <a:ext cx="1366469" cy="1285877"/>
          </a:xfrm>
          <a:prstGeom prst="rect">
            <a:avLst/>
          </a:prstGeom>
        </p:spPr>
        <p:txBody>
          <a:bodyPr anchor="t" rtlCol="false" tIns="0" lIns="0" bIns="0" rIns="0">
            <a:spAutoFit/>
          </a:bodyPr>
          <a:lstStyle/>
          <a:p>
            <a:pPr algn="ctr">
              <a:lnSpc>
                <a:spcPts val="9449"/>
              </a:lnSpc>
            </a:pPr>
            <a:r>
              <a:rPr lang="en-US" sz="6749" b="true">
                <a:solidFill>
                  <a:srgbClr val="FFFFFF"/>
                </a:solidFill>
                <a:latin typeface="Arial MT Pro Bold"/>
                <a:ea typeface="Arial MT Pro Bold"/>
                <a:cs typeface="Arial MT Pro Bold"/>
                <a:sym typeface="Arial MT Pro Bold"/>
              </a:rPr>
              <a:t>3.</a:t>
            </a:r>
          </a:p>
        </p:txBody>
      </p:sp>
      <p:sp>
        <p:nvSpPr>
          <p:cNvPr name="TextBox 16" id="16"/>
          <p:cNvSpPr txBox="true"/>
          <p:nvPr/>
        </p:nvSpPr>
        <p:spPr>
          <a:xfrm rot="0">
            <a:off x="8099880" y="5638605"/>
            <a:ext cx="1366469" cy="1285877"/>
          </a:xfrm>
          <a:prstGeom prst="rect">
            <a:avLst/>
          </a:prstGeom>
        </p:spPr>
        <p:txBody>
          <a:bodyPr anchor="t" rtlCol="false" tIns="0" lIns="0" bIns="0" rIns="0">
            <a:spAutoFit/>
          </a:bodyPr>
          <a:lstStyle/>
          <a:p>
            <a:pPr algn="ctr">
              <a:lnSpc>
                <a:spcPts val="9449"/>
              </a:lnSpc>
            </a:pPr>
            <a:r>
              <a:rPr lang="en-US" sz="6749" b="true">
                <a:solidFill>
                  <a:srgbClr val="FFFFFF"/>
                </a:solidFill>
                <a:latin typeface="Arial MT Pro Bold"/>
                <a:ea typeface="Arial MT Pro Bold"/>
                <a:cs typeface="Arial MT Pro Bold"/>
                <a:sym typeface="Arial MT Pro Bold"/>
              </a:rPr>
              <a:t>4.</a:t>
            </a:r>
          </a:p>
        </p:txBody>
      </p:sp>
      <p:sp>
        <p:nvSpPr>
          <p:cNvPr name="TextBox 17" id="17"/>
          <p:cNvSpPr txBox="true"/>
          <p:nvPr/>
        </p:nvSpPr>
        <p:spPr>
          <a:xfrm rot="0">
            <a:off x="8090552" y="7191182"/>
            <a:ext cx="1366469" cy="1285877"/>
          </a:xfrm>
          <a:prstGeom prst="rect">
            <a:avLst/>
          </a:prstGeom>
        </p:spPr>
        <p:txBody>
          <a:bodyPr anchor="t" rtlCol="false" tIns="0" lIns="0" bIns="0" rIns="0">
            <a:spAutoFit/>
          </a:bodyPr>
          <a:lstStyle/>
          <a:p>
            <a:pPr algn="ctr">
              <a:lnSpc>
                <a:spcPts val="9449"/>
              </a:lnSpc>
            </a:pPr>
            <a:r>
              <a:rPr lang="en-US" sz="6749" b="true">
                <a:solidFill>
                  <a:srgbClr val="FFFFFF"/>
                </a:solidFill>
                <a:latin typeface="Arial MT Pro Bold"/>
                <a:ea typeface="Arial MT Pro Bold"/>
                <a:cs typeface="Arial MT Pro Bold"/>
                <a:sym typeface="Arial MT Pro Bold"/>
              </a:rPr>
              <a:t>5.</a:t>
            </a:r>
          </a:p>
        </p:txBody>
      </p:sp>
      <p:sp>
        <p:nvSpPr>
          <p:cNvPr name="Freeform 18" id="18"/>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6"/>
            <a:stretch>
              <a:fillRect l="0" t="0" r="0" b="0"/>
            </a:stretch>
          </a:blipFill>
        </p:spPr>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1725634" y="2318942"/>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Perception increase the negative impact of risk...</a:t>
            </a:r>
          </a:p>
        </p:txBody>
      </p:sp>
      <p:sp>
        <p:nvSpPr>
          <p:cNvPr name="TextBox 5" id="5"/>
          <p:cNvSpPr txBox="true"/>
          <p:nvPr/>
        </p:nvSpPr>
        <p:spPr>
          <a:xfrm rot="0">
            <a:off x="2254078" y="3730353"/>
            <a:ext cx="14640696" cy="1829181"/>
          </a:xfrm>
          <a:prstGeom prst="rect">
            <a:avLst/>
          </a:prstGeom>
        </p:spPr>
        <p:txBody>
          <a:bodyPr anchor="t" rtlCol="false" tIns="0" lIns="0" bIns="0" rIns="0">
            <a:spAutoFit/>
          </a:bodyPr>
          <a:lstStyle/>
          <a:p>
            <a:pPr algn="ctr">
              <a:lnSpc>
                <a:spcPts val="4601"/>
              </a:lnSpc>
              <a:spcBef>
                <a:spcPct val="0"/>
              </a:spcBef>
            </a:pPr>
            <a:r>
              <a:rPr lang="en-US" sz="3899">
                <a:solidFill>
                  <a:srgbClr val="FFFFFF"/>
                </a:solidFill>
                <a:latin typeface="Arial MT Pro"/>
                <a:ea typeface="Arial MT Pro"/>
                <a:cs typeface="Arial MT Pro"/>
                <a:sym typeface="Arial MT Pro"/>
              </a:rPr>
              <a:t>“We know th</a:t>
            </a:r>
            <a:r>
              <a:rPr lang="en-US" sz="3899">
                <a:solidFill>
                  <a:srgbClr val="FFFFFF"/>
                </a:solidFill>
                <a:latin typeface="Arial MT Pro"/>
                <a:ea typeface="Arial MT Pro"/>
                <a:cs typeface="Arial MT Pro"/>
                <a:sym typeface="Arial MT Pro"/>
              </a:rPr>
              <a:t>at risk does not always equate to a threat, but individual perception can elevate the response to risk as if it were a threat…. and, as such, increase the negative impact of risk.”</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7883879" y="330399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3" id="3"/>
          <p:cNvSpPr txBox="true"/>
          <p:nvPr/>
        </p:nvSpPr>
        <p:spPr>
          <a:xfrm rot="0">
            <a:off x="1299901" y="708201"/>
            <a:ext cx="15439336" cy="1016000"/>
          </a:xfrm>
          <a:prstGeom prst="rect">
            <a:avLst/>
          </a:prstGeom>
        </p:spPr>
        <p:txBody>
          <a:bodyPr anchor="t" rtlCol="false" tIns="0" lIns="0" bIns="0" rIns="0">
            <a:spAutoFit/>
          </a:bodyPr>
          <a:lstStyle/>
          <a:p>
            <a:pPr algn="l">
              <a:lnSpc>
                <a:spcPts val="3850"/>
              </a:lnSpc>
            </a:pPr>
            <a:r>
              <a:rPr lang="en-US" sz="2750" b="true">
                <a:solidFill>
                  <a:srgbClr val="FDFF0E"/>
                </a:solidFill>
                <a:latin typeface="Arial MT Pro Bold"/>
                <a:ea typeface="Arial MT Pro Bold"/>
                <a:cs typeface="Arial MT Pro Bold"/>
                <a:sym typeface="Arial MT Pro Bold"/>
              </a:rPr>
              <a:t>MABPRO recognizes four key reasons why some risks are perceived as more or less serious than they truly are. Understanding these reasons is crucial for effective threat assessment.</a:t>
            </a:r>
          </a:p>
        </p:txBody>
      </p:sp>
      <p:sp>
        <p:nvSpPr>
          <p:cNvPr name="TextBox 4" id="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5" id="5"/>
          <p:cNvSpPr txBox="true"/>
          <p:nvPr/>
        </p:nvSpPr>
        <p:spPr>
          <a:xfrm rot="0">
            <a:off x="10224723" y="8366737"/>
            <a:ext cx="6514513" cy="891563"/>
          </a:xfrm>
          <a:prstGeom prst="rect">
            <a:avLst/>
          </a:prstGeom>
        </p:spPr>
        <p:txBody>
          <a:bodyPr anchor="t" rtlCol="false" tIns="0" lIns="0" bIns="0" rIns="0">
            <a:spAutoFit/>
          </a:bodyPr>
          <a:lstStyle/>
          <a:p>
            <a:pPr algn="l">
              <a:lnSpc>
                <a:spcPts val="3312"/>
              </a:lnSpc>
            </a:pPr>
            <a:r>
              <a:rPr lang="en-US" sz="2548" b="true">
                <a:solidFill>
                  <a:srgbClr val="000000"/>
                </a:solidFill>
                <a:latin typeface="Arial MT Pro Bold"/>
                <a:ea typeface="Arial MT Pro Bold"/>
                <a:cs typeface="Arial MT Pro Bold"/>
                <a:sym typeface="Arial MT Pro Bold"/>
              </a:rPr>
              <a:t>V</a:t>
            </a:r>
            <a:r>
              <a:rPr lang="en-US" b="true" sz="2548">
                <a:solidFill>
                  <a:srgbClr val="000000"/>
                </a:solidFill>
                <a:latin typeface="Arial MT Pro Bold"/>
                <a:ea typeface="Arial MT Pro Bold"/>
                <a:cs typeface="Arial MT Pro Bold"/>
                <a:sym typeface="Arial MT Pro Bold"/>
              </a:rPr>
              <a:t>oluntariness: People accept higher risks when they choose them vs. imposed risks </a:t>
            </a:r>
          </a:p>
        </p:txBody>
      </p:sp>
      <p:sp>
        <p:nvSpPr>
          <p:cNvPr name="Freeform 6" id="6"/>
          <p:cNvSpPr/>
          <p:nvPr/>
        </p:nvSpPr>
        <p:spPr>
          <a:xfrm flipH="false" flipV="false" rot="0">
            <a:off x="1501414" y="2444812"/>
            <a:ext cx="1708831" cy="1708831"/>
          </a:xfrm>
          <a:custGeom>
            <a:avLst/>
            <a:gdLst/>
            <a:ahLst/>
            <a:cxnLst/>
            <a:rect r="r" b="b" t="t" l="l"/>
            <a:pathLst>
              <a:path h="1708831" w="1708831">
                <a:moveTo>
                  <a:pt x="0" y="0"/>
                </a:moveTo>
                <a:lnTo>
                  <a:pt x="1708831" y="0"/>
                </a:lnTo>
                <a:lnTo>
                  <a:pt x="1708831" y="1708830"/>
                </a:lnTo>
                <a:lnTo>
                  <a:pt x="0" y="17088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514971" y="5009387"/>
            <a:ext cx="1695274" cy="1695274"/>
          </a:xfrm>
          <a:custGeom>
            <a:avLst/>
            <a:gdLst/>
            <a:ahLst/>
            <a:cxnLst/>
            <a:rect r="r" b="b" t="t" l="l"/>
            <a:pathLst>
              <a:path h="1695274" w="1695274">
                <a:moveTo>
                  <a:pt x="0" y="0"/>
                </a:moveTo>
                <a:lnTo>
                  <a:pt x="1695274" y="0"/>
                </a:lnTo>
                <a:lnTo>
                  <a:pt x="1695274" y="1695273"/>
                </a:lnTo>
                <a:lnTo>
                  <a:pt x="0" y="16952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3822227" y="2406712"/>
            <a:ext cx="13428565" cy="1377320"/>
          </a:xfrm>
          <a:prstGeom prst="rect">
            <a:avLst/>
          </a:prstGeom>
        </p:spPr>
        <p:txBody>
          <a:bodyPr anchor="t" rtlCol="false" tIns="0" lIns="0" bIns="0" rIns="0">
            <a:spAutoFit/>
          </a:bodyPr>
          <a:lstStyle/>
          <a:p>
            <a:pPr algn="l">
              <a:lnSpc>
                <a:spcPts val="2657"/>
              </a:lnSpc>
              <a:spcBef>
                <a:spcPct val="0"/>
              </a:spcBef>
            </a:pPr>
            <a:r>
              <a:rPr lang="en-US" sz="2251">
                <a:solidFill>
                  <a:srgbClr val="FFFFFF"/>
                </a:solidFill>
                <a:latin typeface="Arial MT Pro"/>
                <a:ea typeface="Arial MT Pro"/>
                <a:cs typeface="Arial MT Pro"/>
                <a:sym typeface="Arial MT Pro"/>
              </a:rPr>
              <a:t>One key aspect of threat perception is our tendency to overreact to intentional actions while underreacting to accidents or long-term threats. Moral emotions also play a significant role, often leading to heightened reactions when our values are offended.</a:t>
            </a:r>
          </a:p>
          <a:p>
            <a:pPr algn="l">
              <a:lnSpc>
                <a:spcPts val="2657"/>
              </a:lnSpc>
              <a:spcBef>
                <a:spcPct val="0"/>
              </a:spcBef>
            </a:pPr>
            <a:r>
              <a:rPr lang="en-US" sz="2251">
                <a:solidFill>
                  <a:srgbClr val="FFFFFF"/>
                </a:solidFill>
                <a:latin typeface="Arial MT Pro"/>
                <a:ea typeface="Arial MT Pro"/>
                <a:cs typeface="Arial MT Pro"/>
                <a:sym typeface="Arial MT Pro"/>
              </a:rPr>
              <a:t>Sometimes our emotional and cognitive biases that can influence our perception of threat.</a:t>
            </a:r>
          </a:p>
        </p:txBody>
      </p:sp>
      <p:sp>
        <p:nvSpPr>
          <p:cNvPr name="TextBox 9" id="9"/>
          <p:cNvSpPr txBox="true"/>
          <p:nvPr/>
        </p:nvSpPr>
        <p:spPr>
          <a:xfrm rot="0">
            <a:off x="3936867" y="4971287"/>
            <a:ext cx="13428565" cy="1377320"/>
          </a:xfrm>
          <a:prstGeom prst="rect">
            <a:avLst/>
          </a:prstGeom>
        </p:spPr>
        <p:txBody>
          <a:bodyPr anchor="t" rtlCol="false" tIns="0" lIns="0" bIns="0" rIns="0">
            <a:spAutoFit/>
          </a:bodyPr>
          <a:lstStyle/>
          <a:p>
            <a:pPr algn="l">
              <a:lnSpc>
                <a:spcPts val="2657"/>
              </a:lnSpc>
              <a:spcBef>
                <a:spcPct val="0"/>
              </a:spcBef>
            </a:pPr>
            <a:r>
              <a:rPr lang="en-US" sz="2251">
                <a:solidFill>
                  <a:srgbClr val="FFFFFF"/>
                </a:solidFill>
                <a:latin typeface="Arial MT Pro"/>
                <a:ea typeface="Arial MT Pro"/>
                <a:cs typeface="Arial MT Pro"/>
                <a:sym typeface="Arial MT Pro"/>
              </a:rPr>
              <a:t>Moral emotions also play a significant role, often leading to heightened reactions when our values are offended.</a:t>
            </a:r>
          </a:p>
          <a:p>
            <a:pPr algn="l">
              <a:lnSpc>
                <a:spcPts val="2657"/>
              </a:lnSpc>
              <a:spcBef>
                <a:spcPct val="0"/>
              </a:spcBef>
            </a:pPr>
            <a:r>
              <a:rPr lang="en-US" sz="2251">
                <a:solidFill>
                  <a:srgbClr val="FFFFFF"/>
                </a:solidFill>
                <a:latin typeface="Arial MT Pro"/>
                <a:ea typeface="Arial MT Pro"/>
                <a:cs typeface="Arial MT Pro"/>
                <a:sym typeface="Arial MT Pro"/>
              </a:rPr>
              <a:t>Sometimes our emotional and cognitive biases that can influence our perception of threat.</a:t>
            </a:r>
          </a:p>
          <a:p>
            <a:pPr algn="l">
              <a:lnSpc>
                <a:spcPts val="2657"/>
              </a:lnSpc>
              <a:spcBef>
                <a:spcPct val="0"/>
              </a:spcBef>
            </a:pPr>
          </a:p>
        </p:txBody>
      </p:sp>
      <p:sp>
        <p:nvSpPr>
          <p:cNvPr name="Freeform 10" id="10"/>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7"/>
            <a:stretch>
              <a:fillRect l="0" t="0" r="0" b="0"/>
            </a:stretch>
          </a:blipFill>
        </p:spPr>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7883879" y="330399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3" id="3"/>
          <p:cNvSpPr txBox="true"/>
          <p:nvPr/>
        </p:nvSpPr>
        <p:spPr>
          <a:xfrm rot="0">
            <a:off x="1299901" y="708201"/>
            <a:ext cx="15439336" cy="1016000"/>
          </a:xfrm>
          <a:prstGeom prst="rect">
            <a:avLst/>
          </a:prstGeom>
        </p:spPr>
        <p:txBody>
          <a:bodyPr anchor="t" rtlCol="false" tIns="0" lIns="0" bIns="0" rIns="0">
            <a:spAutoFit/>
          </a:bodyPr>
          <a:lstStyle/>
          <a:p>
            <a:pPr algn="l">
              <a:lnSpc>
                <a:spcPts val="3850"/>
              </a:lnSpc>
            </a:pPr>
            <a:r>
              <a:rPr lang="en-US" sz="2750" b="true">
                <a:solidFill>
                  <a:srgbClr val="FDFF0E"/>
                </a:solidFill>
                <a:latin typeface="Arial MT Pro Bold"/>
                <a:ea typeface="Arial MT Pro Bold"/>
                <a:cs typeface="Arial MT Pro Bold"/>
                <a:sym typeface="Arial MT Pro Bold"/>
              </a:rPr>
              <a:t>MABPRO recognizes four key reasons why some risks are perceived as more or less serious than they truly are. Understanding these reasons is crucial for effective threat assessment.</a:t>
            </a:r>
          </a:p>
        </p:txBody>
      </p:sp>
      <p:sp>
        <p:nvSpPr>
          <p:cNvPr name="TextBox 4" id="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5" id="5"/>
          <p:cNvSpPr txBox="true"/>
          <p:nvPr/>
        </p:nvSpPr>
        <p:spPr>
          <a:xfrm rot="0">
            <a:off x="10224723" y="8366737"/>
            <a:ext cx="6514513" cy="891563"/>
          </a:xfrm>
          <a:prstGeom prst="rect">
            <a:avLst/>
          </a:prstGeom>
        </p:spPr>
        <p:txBody>
          <a:bodyPr anchor="t" rtlCol="false" tIns="0" lIns="0" bIns="0" rIns="0">
            <a:spAutoFit/>
          </a:bodyPr>
          <a:lstStyle/>
          <a:p>
            <a:pPr algn="l">
              <a:lnSpc>
                <a:spcPts val="3312"/>
              </a:lnSpc>
            </a:pPr>
            <a:r>
              <a:rPr lang="en-US" sz="2548" b="true">
                <a:solidFill>
                  <a:srgbClr val="000000"/>
                </a:solidFill>
                <a:latin typeface="Arial MT Pro Bold"/>
                <a:ea typeface="Arial MT Pro Bold"/>
                <a:cs typeface="Arial MT Pro Bold"/>
                <a:sym typeface="Arial MT Pro Bold"/>
              </a:rPr>
              <a:t>V</a:t>
            </a:r>
            <a:r>
              <a:rPr lang="en-US" b="true" sz="2548">
                <a:solidFill>
                  <a:srgbClr val="000000"/>
                </a:solidFill>
                <a:latin typeface="Arial MT Pro Bold"/>
                <a:ea typeface="Arial MT Pro Bold"/>
                <a:cs typeface="Arial MT Pro Bold"/>
                <a:sym typeface="Arial MT Pro Bold"/>
              </a:rPr>
              <a:t>oluntariness: People accept higher risks when they choose them vs. imposed risks </a:t>
            </a:r>
          </a:p>
        </p:txBody>
      </p:sp>
      <p:sp>
        <p:nvSpPr>
          <p:cNvPr name="TextBox 6" id="6"/>
          <p:cNvSpPr txBox="true"/>
          <p:nvPr/>
        </p:nvSpPr>
        <p:spPr>
          <a:xfrm rot="0">
            <a:off x="3822227" y="2406712"/>
            <a:ext cx="13428565" cy="1710695"/>
          </a:xfrm>
          <a:prstGeom prst="rect">
            <a:avLst/>
          </a:prstGeom>
        </p:spPr>
        <p:txBody>
          <a:bodyPr anchor="t" rtlCol="false" tIns="0" lIns="0" bIns="0" rIns="0">
            <a:spAutoFit/>
          </a:bodyPr>
          <a:lstStyle/>
          <a:p>
            <a:pPr algn="l">
              <a:lnSpc>
                <a:spcPts val="2657"/>
              </a:lnSpc>
              <a:spcBef>
                <a:spcPct val="0"/>
              </a:spcBef>
            </a:pPr>
            <a:r>
              <a:rPr lang="en-US" sz="2251">
                <a:solidFill>
                  <a:srgbClr val="FFFFFF"/>
                </a:solidFill>
                <a:latin typeface="Arial MT Pro"/>
                <a:ea typeface="Arial MT Pro"/>
                <a:cs typeface="Arial MT Pro"/>
                <a:sym typeface="Arial MT Pro"/>
              </a:rPr>
              <a:t>A</a:t>
            </a:r>
            <a:r>
              <a:rPr lang="en-US" sz="2251">
                <a:solidFill>
                  <a:srgbClr val="FFFFFF"/>
                </a:solidFill>
                <a:latin typeface="Arial MT Pro"/>
                <a:ea typeface="Arial MT Pro"/>
                <a:cs typeface="Arial MT Pro"/>
                <a:sym typeface="Arial MT Pro"/>
              </a:rPr>
              <a:t>nother commonality that can lean towards negative threat perception is when Responders under-react to changes that occur slowly and over time.  Employees are susceptible to bold changes in acuity, methodology, and philosophy, but if the rate of change is slow enough, then the change may go undetected. This is an element of the professional influence of apathy.</a:t>
            </a:r>
          </a:p>
          <a:p>
            <a:pPr algn="l">
              <a:lnSpc>
                <a:spcPts val="2657"/>
              </a:lnSpc>
              <a:spcBef>
                <a:spcPct val="0"/>
              </a:spcBef>
            </a:pPr>
          </a:p>
        </p:txBody>
      </p:sp>
      <p:sp>
        <p:nvSpPr>
          <p:cNvPr name="TextBox 7" id="7"/>
          <p:cNvSpPr txBox="true"/>
          <p:nvPr/>
        </p:nvSpPr>
        <p:spPr>
          <a:xfrm rot="0">
            <a:off x="3706913" y="5149314"/>
            <a:ext cx="13428565" cy="3425607"/>
          </a:xfrm>
          <a:prstGeom prst="rect">
            <a:avLst/>
          </a:prstGeom>
        </p:spPr>
        <p:txBody>
          <a:bodyPr anchor="t" rtlCol="false" tIns="0" lIns="0" bIns="0" rIns="0">
            <a:spAutoFit/>
          </a:bodyPr>
          <a:lstStyle/>
          <a:p>
            <a:pPr algn="l">
              <a:lnSpc>
                <a:spcPts val="2657"/>
              </a:lnSpc>
              <a:spcBef>
                <a:spcPct val="0"/>
              </a:spcBef>
            </a:pPr>
            <a:r>
              <a:rPr lang="en-US" sz="2251">
                <a:solidFill>
                  <a:srgbClr val="FFFFFF"/>
                </a:solidFill>
                <a:latin typeface="Arial MT Pro"/>
                <a:ea typeface="Arial MT Pro"/>
                <a:cs typeface="Arial MT Pro"/>
                <a:sym typeface="Arial MT Pro"/>
              </a:rPr>
              <a:t>A comm</a:t>
            </a:r>
            <a:r>
              <a:rPr lang="en-US" sz="2251">
                <a:solidFill>
                  <a:srgbClr val="FFFFFF"/>
                </a:solidFill>
                <a:latin typeface="Arial MT Pro"/>
                <a:ea typeface="Arial MT Pro"/>
                <a:cs typeface="Arial MT Pro"/>
                <a:sym typeface="Arial MT Pro"/>
              </a:rPr>
              <a:t>on negative threat perception is the tendency to base the perception of threat, without the need to verify, on the prediction of the timing and location of dangers before they actually happen.</a:t>
            </a:r>
          </a:p>
          <a:p>
            <a:pPr algn="l">
              <a:lnSpc>
                <a:spcPts val="2657"/>
              </a:lnSpc>
              <a:spcBef>
                <a:spcPct val="0"/>
              </a:spcBef>
            </a:pPr>
          </a:p>
          <a:p>
            <a:pPr algn="l">
              <a:lnSpc>
                <a:spcPts val="2657"/>
              </a:lnSpc>
              <a:spcBef>
                <a:spcPct val="0"/>
              </a:spcBef>
            </a:pPr>
            <a:r>
              <a:rPr lang="en-US" sz="2251">
                <a:solidFill>
                  <a:srgbClr val="FFFFFF"/>
                </a:solidFill>
                <a:latin typeface="Arial MT Pro"/>
                <a:ea typeface="Arial MT Pro"/>
                <a:cs typeface="Arial MT Pro"/>
                <a:sym typeface="Arial MT Pro"/>
              </a:rPr>
              <a:t>An element that can lean towards negative threat perception is when Responders under-react to changes that occur slowly and over time.</a:t>
            </a:r>
          </a:p>
          <a:p>
            <a:pPr algn="l">
              <a:lnSpc>
                <a:spcPts val="2657"/>
              </a:lnSpc>
              <a:spcBef>
                <a:spcPct val="0"/>
              </a:spcBef>
            </a:pPr>
          </a:p>
          <a:p>
            <a:pPr algn="l">
              <a:lnSpc>
                <a:spcPts val="2657"/>
              </a:lnSpc>
              <a:spcBef>
                <a:spcPct val="0"/>
              </a:spcBef>
            </a:pPr>
            <a:r>
              <a:rPr lang="en-US" sz="2251">
                <a:solidFill>
                  <a:srgbClr val="FFFFFF"/>
                </a:solidFill>
                <a:latin typeface="Arial MT Pro"/>
                <a:ea typeface="Arial MT Pro"/>
                <a:cs typeface="Arial MT Pro"/>
                <a:sym typeface="Arial MT Pro"/>
              </a:rPr>
              <a:t>Generally, employees are susceptible to bold changes in acuity,</a:t>
            </a:r>
          </a:p>
          <a:p>
            <a:pPr algn="l">
              <a:lnSpc>
                <a:spcPts val="2657"/>
              </a:lnSpc>
              <a:spcBef>
                <a:spcPct val="0"/>
              </a:spcBef>
            </a:pPr>
            <a:r>
              <a:rPr lang="en-US" sz="2251">
                <a:solidFill>
                  <a:srgbClr val="FFFFFF"/>
                </a:solidFill>
                <a:latin typeface="Arial MT Pro"/>
                <a:ea typeface="Arial MT Pro"/>
                <a:cs typeface="Arial MT Pro"/>
                <a:sym typeface="Arial MT Pro"/>
              </a:rPr>
              <a:t>methodology, and philosophy, but if the rate of change is slow enough, then the change may go undetected. </a:t>
            </a:r>
          </a:p>
          <a:p>
            <a:pPr algn="l">
              <a:lnSpc>
                <a:spcPts val="2657"/>
              </a:lnSpc>
              <a:spcBef>
                <a:spcPct val="0"/>
              </a:spcBef>
            </a:pPr>
            <a:r>
              <a:rPr lang="en-US" sz="2251">
                <a:solidFill>
                  <a:srgbClr val="FFFFFF"/>
                </a:solidFill>
                <a:latin typeface="Arial MT Pro"/>
                <a:ea typeface="Arial MT Pro"/>
                <a:cs typeface="Arial MT Pro"/>
                <a:sym typeface="Arial MT Pro"/>
              </a:rPr>
              <a:t>This is one of the contributing elements that can lead us to fall under the professional influence of apathy.</a:t>
            </a:r>
          </a:p>
          <a:p>
            <a:pPr algn="l">
              <a:lnSpc>
                <a:spcPts val="88"/>
              </a:lnSpc>
              <a:spcBef>
                <a:spcPct val="0"/>
              </a:spcBef>
            </a:pPr>
          </a:p>
        </p:txBody>
      </p:sp>
      <p:sp>
        <p:nvSpPr>
          <p:cNvPr name="Freeform 8" id="8"/>
          <p:cNvSpPr/>
          <p:nvPr/>
        </p:nvSpPr>
        <p:spPr>
          <a:xfrm flipH="false" flipV="false" rot="0">
            <a:off x="1487857" y="2444812"/>
            <a:ext cx="1708831" cy="1708831"/>
          </a:xfrm>
          <a:custGeom>
            <a:avLst/>
            <a:gdLst/>
            <a:ahLst/>
            <a:cxnLst/>
            <a:rect r="r" b="b" t="t" l="l"/>
            <a:pathLst>
              <a:path h="1708831" w="1708831">
                <a:moveTo>
                  <a:pt x="0" y="0"/>
                </a:moveTo>
                <a:lnTo>
                  <a:pt x="1708831" y="0"/>
                </a:lnTo>
                <a:lnTo>
                  <a:pt x="1708831" y="1708830"/>
                </a:lnTo>
                <a:lnTo>
                  <a:pt x="0" y="17088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487857" y="5187414"/>
            <a:ext cx="1695274" cy="1695274"/>
          </a:xfrm>
          <a:custGeom>
            <a:avLst/>
            <a:gdLst/>
            <a:ahLst/>
            <a:cxnLst/>
            <a:rect r="r" b="b" t="t" l="l"/>
            <a:pathLst>
              <a:path h="1695274" w="1695274">
                <a:moveTo>
                  <a:pt x="0" y="0"/>
                </a:moveTo>
                <a:lnTo>
                  <a:pt x="1695274" y="0"/>
                </a:lnTo>
                <a:lnTo>
                  <a:pt x="1695274" y="1695273"/>
                </a:lnTo>
                <a:lnTo>
                  <a:pt x="0" y="16952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7"/>
            <a:stretch>
              <a:fillRect l="0" t="0" r="0" b="0"/>
            </a:stretch>
          </a:blipFill>
        </p:spPr>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DAG2jDRgt_k</dc:identifier>
  <dcterms:modified xsi:type="dcterms:W3CDTF">2011-08-01T06:04:30Z</dcterms:modified>
  <cp:revision>1</cp:revision>
  <dc:title>M1 Basic MAB - PPT - Slides - Book One - Lesson 7 - Perception of Threat </dc:title>
</cp:coreProperties>
</file>