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x="18288000" cy="10287000"/>
  <p:notesSz cx="6858000" cy="9144000"/>
  <p:embeddedFontLst>
    <p:embeddedFont>
      <p:font typeface="Agrandir" charset="1" panose="00000500000000000000"/>
      <p:regular r:id="rId18"/>
    </p:embeddedFont>
    <p:embeddedFont>
      <p:font typeface="Poppins" charset="1" panose="00000500000000000000"/>
      <p:regular r:id="rId19"/>
    </p:embeddedFont>
    <p:embeddedFont>
      <p:font typeface="Poppins Bold" charset="1" panose="00000800000000000000"/>
      <p:regular r:id="rId20"/>
    </p:embeddedFont>
    <p:embeddedFont>
      <p:font typeface="Poppins Italics" charset="1" panose="00000500000000000000"/>
      <p:regular r:id="rId21"/>
    </p:embeddedFont>
    <p:embeddedFont>
      <p:font typeface="Arial MT Pro" charset="1" panose="020B0502020202020204"/>
      <p:regular r:id="rId22"/>
    </p:embeddedFont>
    <p:embeddedFont>
      <p:font typeface="Arial MT Pro Bold" charset="1" panose="020B0802020202020204"/>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gif"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1.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gif"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png" Type="http://schemas.openxmlformats.org/officeDocument/2006/relationships/image"/><Relationship Id="rId11" Target="../media/image9.pn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gif"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12.png" Type="http://schemas.openxmlformats.org/officeDocument/2006/relationships/image"/><Relationship Id="rId9" Target="../media/image13.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6.jpe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media/image17.png" Type="http://schemas.openxmlformats.org/officeDocument/2006/relationships/image"/><Relationship Id="rId7" Target="../media/image18.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png" Type="http://schemas.openxmlformats.org/officeDocument/2006/relationships/image"/><Relationship Id="rId4" Target="../media/image4.gif" Type="http://schemas.openxmlformats.org/officeDocument/2006/relationships/image"/><Relationship Id="rId5" Target="../media/image19.png" Type="http://schemas.openxmlformats.org/officeDocument/2006/relationships/image"/><Relationship Id="rId6" Target="../media/image12.png" Type="http://schemas.openxmlformats.org/officeDocument/2006/relationships/image"/><Relationship Id="rId7" Target="../media/image13.svg" Type="http://schemas.openxmlformats.org/officeDocument/2006/relationships/image"/><Relationship Id="rId8" Target="../media/image20.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22.jpeg" Type="http://schemas.openxmlformats.org/officeDocument/2006/relationships/image"/><Relationship Id="rId4" Target="../media/image1.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1.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23.png" Type="http://schemas.openxmlformats.org/officeDocument/2006/relationships/image"/><Relationship Id="rId4" Target="../media/image24.png" Type="http://schemas.openxmlformats.org/officeDocument/2006/relationships/image"/><Relationship Id="rId5" Target="../media/image1.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25.jpeg" Type="http://schemas.openxmlformats.org/officeDocument/2006/relationships/image"/><Relationship Id="rId4" Target="../media/image26.png" Type="http://schemas.openxmlformats.org/officeDocument/2006/relationships/image"/><Relationship Id="rId5" Target="../media/image1.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27.jpeg" Type="http://schemas.openxmlformats.org/officeDocument/2006/relationships/image"/><Relationship Id="rId4" Target="../media/image28.png" Type="http://schemas.openxmlformats.org/officeDocument/2006/relationships/image"/><Relationship Id="rId5" Target="../media/image1.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2926428" y="0"/>
            <a:ext cx="12098558" cy="10470294"/>
          </a:xfrm>
          <a:custGeom>
            <a:avLst/>
            <a:gdLst/>
            <a:ahLst/>
            <a:cxnLst/>
            <a:rect r="r" b="b" t="t" l="l"/>
            <a:pathLst>
              <a:path h="10470294" w="12098558">
                <a:moveTo>
                  <a:pt x="0" y="0"/>
                </a:moveTo>
                <a:lnTo>
                  <a:pt x="12098558" y="0"/>
                </a:lnTo>
                <a:lnTo>
                  <a:pt x="12098558" y="10470294"/>
                </a:lnTo>
                <a:lnTo>
                  <a:pt x="0" y="10470294"/>
                </a:lnTo>
                <a:lnTo>
                  <a:pt x="0" y="0"/>
                </a:lnTo>
                <a:close/>
              </a:path>
            </a:pathLst>
          </a:custGeom>
          <a:blipFill>
            <a:blip r:embed="rId2">
              <a:alphaModFix amt="31999"/>
            </a:blip>
            <a:stretch>
              <a:fillRect l="0" t="0" r="0" b="0"/>
            </a:stretch>
          </a:blipFill>
        </p:spPr>
      </p:sp>
      <p:sp>
        <p:nvSpPr>
          <p:cNvPr name="Freeform 3" id="3"/>
          <p:cNvSpPr/>
          <p:nvPr/>
        </p:nvSpPr>
        <p:spPr>
          <a:xfrm flipH="false" flipV="false" rot="-9088373">
            <a:off x="11992210" y="1055176"/>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9088373">
            <a:off x="-4559317" y="-389771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4">
              <a:alphaModFix amt="65999"/>
            </a:blip>
            <a:stretch>
              <a:fillRect l="0" t="0" r="0" b="0"/>
            </a:stretch>
          </a:blipFill>
        </p:spPr>
      </p:sp>
      <p:pic>
        <p:nvPicPr>
          <p:cNvPr name="Picture 5" id="5"/>
          <p:cNvPicPr>
            <a:picLocks noChangeAspect="true"/>
          </p:cNvPicPr>
          <p:nvPr/>
        </p:nvPicPr>
        <p:blipFill>
          <a:blip r:embed="rId5"/>
          <a:srcRect l="0" t="0" r="0" b="0"/>
          <a:stretch>
            <a:fillRect/>
          </a:stretch>
        </p:blipFill>
        <p:spPr>
          <a:xfrm flipH="false" flipV="false" rot="0">
            <a:off x="16774343" y="9387083"/>
            <a:ext cx="278501" cy="278501"/>
          </a:xfrm>
          <a:prstGeom prst="rect">
            <a:avLst/>
          </a:prstGeom>
        </p:spPr>
      </p:pic>
      <p:pic>
        <p:nvPicPr>
          <p:cNvPr name="Picture 6" id="6"/>
          <p:cNvPicPr>
            <a:picLocks noChangeAspect="true"/>
          </p:cNvPicPr>
          <p:nvPr/>
        </p:nvPicPr>
        <p:blipFill>
          <a:blip r:embed="rId5"/>
          <a:srcRect l="0" t="0" r="0" b="0"/>
          <a:stretch>
            <a:fillRect/>
          </a:stretch>
        </p:blipFill>
        <p:spPr>
          <a:xfrm flipH="false" flipV="false" rot="0">
            <a:off x="17252869" y="9387083"/>
            <a:ext cx="278501" cy="278501"/>
          </a:xfrm>
          <a:prstGeom prst="rect">
            <a:avLst/>
          </a:prstGeom>
        </p:spPr>
      </p:pic>
      <p:pic>
        <p:nvPicPr>
          <p:cNvPr name="Picture 7" id="7"/>
          <p:cNvPicPr>
            <a:picLocks noChangeAspect="true"/>
          </p:cNvPicPr>
          <p:nvPr/>
        </p:nvPicPr>
        <p:blipFill>
          <a:blip r:embed="rId5"/>
          <a:srcRect l="0" t="0" r="0" b="0"/>
          <a:stretch>
            <a:fillRect/>
          </a:stretch>
        </p:blipFill>
        <p:spPr>
          <a:xfrm flipH="false" flipV="false" rot="0">
            <a:off x="16294507" y="9387083"/>
            <a:ext cx="278501" cy="278501"/>
          </a:xfrm>
          <a:prstGeom prst="rect">
            <a:avLst/>
          </a:prstGeom>
        </p:spPr>
      </p:pic>
      <p:sp>
        <p:nvSpPr>
          <p:cNvPr name="Freeform 8" id="8"/>
          <p:cNvSpPr/>
          <p:nvPr/>
        </p:nvSpPr>
        <p:spPr>
          <a:xfrm flipH="false" flipV="false" rot="0">
            <a:off x="-545450" y="3778197"/>
            <a:ext cx="19042315" cy="4022689"/>
          </a:xfrm>
          <a:custGeom>
            <a:avLst/>
            <a:gdLst/>
            <a:ahLst/>
            <a:cxnLst/>
            <a:rect r="r" b="b" t="t" l="l"/>
            <a:pathLst>
              <a:path h="4022689" w="19042315">
                <a:moveTo>
                  <a:pt x="0" y="0"/>
                </a:moveTo>
                <a:lnTo>
                  <a:pt x="19042315" y="0"/>
                </a:lnTo>
                <a:lnTo>
                  <a:pt x="19042315" y="4022689"/>
                </a:lnTo>
                <a:lnTo>
                  <a:pt x="0" y="4022689"/>
                </a:lnTo>
                <a:lnTo>
                  <a:pt x="0" y="0"/>
                </a:lnTo>
                <a:close/>
              </a:path>
            </a:pathLst>
          </a:custGeom>
          <a:blipFill>
            <a:blip r:embed="rId6">
              <a:alphaModFix amt="68000"/>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4033498" y="4096175"/>
            <a:ext cx="13219371" cy="2992755"/>
          </a:xfrm>
          <a:prstGeom prst="rect">
            <a:avLst/>
          </a:prstGeom>
        </p:spPr>
        <p:txBody>
          <a:bodyPr anchor="t" rtlCol="false" tIns="0" lIns="0" bIns="0" rIns="0">
            <a:spAutoFit/>
          </a:bodyPr>
          <a:lstStyle/>
          <a:p>
            <a:pPr algn="l">
              <a:lnSpc>
                <a:spcPts val="7200"/>
              </a:lnSpc>
            </a:pPr>
            <a:r>
              <a:rPr lang="en-US" sz="7200" spc="-288">
                <a:solidFill>
                  <a:srgbClr val="00A3DC"/>
                </a:solidFill>
                <a:latin typeface="Agrandir"/>
                <a:ea typeface="Agrandir"/>
                <a:cs typeface="Agrandir"/>
                <a:sym typeface="Agrandir"/>
              </a:rPr>
              <a:t>M1 Basic MAB - Book One: Lesson 5 - Environmental Awareness</a:t>
            </a:r>
          </a:p>
        </p:txBody>
      </p:sp>
      <p:sp>
        <p:nvSpPr>
          <p:cNvPr name="TextBox 10" id="10"/>
          <p:cNvSpPr txBox="true"/>
          <p:nvPr/>
        </p:nvSpPr>
        <p:spPr>
          <a:xfrm rot="0">
            <a:off x="2479928" y="2352728"/>
            <a:ext cx="12991559" cy="1360353"/>
          </a:xfrm>
          <a:prstGeom prst="rect">
            <a:avLst/>
          </a:prstGeom>
        </p:spPr>
        <p:txBody>
          <a:bodyPr anchor="t" rtlCol="false" tIns="0" lIns="0" bIns="0" rIns="0">
            <a:spAutoFit/>
          </a:bodyPr>
          <a:lstStyle/>
          <a:p>
            <a:pPr algn="ctr">
              <a:lnSpc>
                <a:spcPts val="5344"/>
              </a:lnSpc>
            </a:pPr>
            <a:r>
              <a:rPr lang="en-US" sz="3817" spc="-152">
                <a:solidFill>
                  <a:srgbClr val="F6F6F6"/>
                </a:solidFill>
                <a:latin typeface="Poppins"/>
                <a:ea typeface="Poppins"/>
                <a:cs typeface="Poppins"/>
                <a:sym typeface="Poppins"/>
              </a:rPr>
              <a:t>Management of Assaultive Behavior (MAB) </a:t>
            </a:r>
          </a:p>
          <a:p>
            <a:pPr algn="ctr">
              <a:lnSpc>
                <a:spcPts val="5344"/>
              </a:lnSpc>
            </a:pPr>
            <a:r>
              <a:rPr lang="en-US" sz="3817" spc="-152">
                <a:solidFill>
                  <a:srgbClr val="F6F6F6"/>
                </a:solidFill>
                <a:latin typeface="Poppins"/>
                <a:ea typeface="Poppins"/>
                <a:cs typeface="Poppins"/>
                <a:sym typeface="Poppins"/>
              </a:rPr>
              <a:t>Workplace Violence Prevention Course...</a:t>
            </a:r>
          </a:p>
        </p:txBody>
      </p:sp>
      <p:grpSp>
        <p:nvGrpSpPr>
          <p:cNvPr name="Group 11" id="11"/>
          <p:cNvGrpSpPr/>
          <p:nvPr/>
        </p:nvGrpSpPr>
        <p:grpSpPr>
          <a:xfrm rot="0">
            <a:off x="7432657" y="8248561"/>
            <a:ext cx="3086100" cy="720832"/>
            <a:chOff x="0" y="0"/>
            <a:chExt cx="4114800" cy="961110"/>
          </a:xfrm>
        </p:grpSpPr>
        <p:grpSp>
          <p:nvGrpSpPr>
            <p:cNvPr name="Group 12" id="12"/>
            <p:cNvGrpSpPr/>
            <p:nvPr/>
          </p:nvGrpSpPr>
          <p:grpSpPr>
            <a:xfrm rot="0">
              <a:off x="0" y="0"/>
              <a:ext cx="4114800" cy="961110"/>
              <a:chOff x="0" y="0"/>
              <a:chExt cx="812800" cy="189849"/>
            </a:xfrm>
          </p:grpSpPr>
          <p:sp>
            <p:nvSpPr>
              <p:cNvPr name="Freeform 13" id="13"/>
              <p:cNvSpPr/>
              <p:nvPr/>
            </p:nvSpPr>
            <p:spPr>
              <a:xfrm flipH="false" flipV="false" rot="0">
                <a:off x="0" y="0"/>
                <a:ext cx="812800" cy="189849"/>
              </a:xfrm>
              <a:custGeom>
                <a:avLst/>
                <a:gdLst/>
                <a:ahLst/>
                <a:cxnLst/>
                <a:rect r="r" b="b" t="t" l="l"/>
                <a:pathLst>
                  <a:path h="189849" w="812800">
                    <a:moveTo>
                      <a:pt x="94924" y="0"/>
                    </a:moveTo>
                    <a:lnTo>
                      <a:pt x="717876" y="0"/>
                    </a:lnTo>
                    <a:cubicBezTo>
                      <a:pt x="743051" y="0"/>
                      <a:pt x="767195" y="10001"/>
                      <a:pt x="784997" y="27803"/>
                    </a:cubicBezTo>
                    <a:cubicBezTo>
                      <a:pt x="802799" y="45605"/>
                      <a:pt x="812800" y="69749"/>
                      <a:pt x="812800" y="94924"/>
                    </a:cubicBezTo>
                    <a:lnTo>
                      <a:pt x="812800" y="94924"/>
                    </a:lnTo>
                    <a:cubicBezTo>
                      <a:pt x="812800" y="120100"/>
                      <a:pt x="802799" y="144244"/>
                      <a:pt x="784997" y="162046"/>
                    </a:cubicBezTo>
                    <a:cubicBezTo>
                      <a:pt x="767195" y="179848"/>
                      <a:pt x="743051" y="189849"/>
                      <a:pt x="717876" y="189849"/>
                    </a:cubicBezTo>
                    <a:lnTo>
                      <a:pt x="94924" y="189849"/>
                    </a:lnTo>
                    <a:cubicBezTo>
                      <a:pt x="69749" y="189849"/>
                      <a:pt x="45605" y="179848"/>
                      <a:pt x="27803" y="162046"/>
                    </a:cubicBezTo>
                    <a:cubicBezTo>
                      <a:pt x="10001" y="144244"/>
                      <a:pt x="0" y="120100"/>
                      <a:pt x="0" y="94924"/>
                    </a:cubicBezTo>
                    <a:lnTo>
                      <a:pt x="0" y="94924"/>
                    </a:lnTo>
                    <a:cubicBezTo>
                      <a:pt x="0" y="69749"/>
                      <a:pt x="10001" y="45605"/>
                      <a:pt x="27803" y="27803"/>
                    </a:cubicBezTo>
                    <a:cubicBezTo>
                      <a:pt x="45605" y="10001"/>
                      <a:pt x="69749" y="0"/>
                      <a:pt x="94924" y="0"/>
                    </a:cubicBezTo>
                    <a:close/>
                  </a:path>
                </a:pathLst>
              </a:custGeom>
              <a:solidFill>
                <a:srgbClr val="000000">
                  <a:alpha val="0"/>
                </a:srgbClr>
              </a:solidFill>
              <a:ln w="19050" cap="rnd">
                <a:solidFill>
                  <a:srgbClr val="00A3DC"/>
                </a:solidFill>
                <a:prstDash val="solid"/>
                <a:round/>
              </a:ln>
            </p:spPr>
          </p:sp>
          <p:sp>
            <p:nvSpPr>
              <p:cNvPr name="TextBox 14" id="14"/>
              <p:cNvSpPr txBox="true"/>
              <p:nvPr/>
            </p:nvSpPr>
            <p:spPr>
              <a:xfrm>
                <a:off x="0" y="-38100"/>
                <a:ext cx="812800" cy="227949"/>
              </a:xfrm>
              <a:prstGeom prst="rect">
                <a:avLst/>
              </a:prstGeom>
            </p:spPr>
            <p:txBody>
              <a:bodyPr anchor="ctr" rtlCol="false" tIns="50800" lIns="50800" bIns="50800" rIns="50800"/>
              <a:lstStyle/>
              <a:p>
                <a:pPr algn="ctr">
                  <a:lnSpc>
                    <a:spcPts val="2659"/>
                  </a:lnSpc>
                </a:pPr>
              </a:p>
            </p:txBody>
          </p:sp>
        </p:grpSp>
        <p:sp>
          <p:nvSpPr>
            <p:cNvPr name="Freeform 15" id="15"/>
            <p:cNvSpPr/>
            <p:nvPr/>
          </p:nvSpPr>
          <p:spPr>
            <a:xfrm flipH="false" flipV="false" rot="0">
              <a:off x="3482059" y="379124"/>
              <a:ext cx="328805" cy="256879"/>
            </a:xfrm>
            <a:custGeom>
              <a:avLst/>
              <a:gdLst/>
              <a:ahLst/>
              <a:cxnLst/>
              <a:rect r="r" b="b" t="t" l="l"/>
              <a:pathLst>
                <a:path h="256879" w="328805">
                  <a:moveTo>
                    <a:pt x="0" y="0"/>
                  </a:moveTo>
                  <a:lnTo>
                    <a:pt x="328806" y="0"/>
                  </a:lnTo>
                  <a:lnTo>
                    <a:pt x="328806" y="256879"/>
                  </a:lnTo>
                  <a:lnTo>
                    <a:pt x="0" y="25687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6" id="16"/>
            <p:cNvSpPr txBox="true"/>
            <p:nvPr/>
          </p:nvSpPr>
          <p:spPr>
            <a:xfrm rot="0">
              <a:off x="493086" y="260337"/>
              <a:ext cx="2678101" cy="437303"/>
            </a:xfrm>
            <a:prstGeom prst="rect">
              <a:avLst/>
            </a:prstGeom>
          </p:spPr>
          <p:txBody>
            <a:bodyPr anchor="t" rtlCol="false" tIns="0" lIns="0" bIns="0" rIns="0">
              <a:spAutoFit/>
            </a:bodyPr>
            <a:lstStyle/>
            <a:p>
              <a:pPr algn="ctr">
                <a:lnSpc>
                  <a:spcPts val="2659"/>
                </a:lnSpc>
              </a:pPr>
              <a:r>
                <a:rPr lang="en-US" b="true" sz="1899" spc="245">
                  <a:solidFill>
                    <a:srgbClr val="00A3DC"/>
                  </a:solidFill>
                  <a:latin typeface="Poppins Bold"/>
                  <a:ea typeface="Poppins Bold"/>
                  <a:cs typeface="Poppins Bold"/>
                  <a:sym typeface="Poppins Bold"/>
                </a:rPr>
                <a:t>GET STARTED</a:t>
              </a:r>
            </a:p>
          </p:txBody>
        </p:sp>
      </p:grpSp>
      <p:grpSp>
        <p:nvGrpSpPr>
          <p:cNvPr name="Group 17" id="17"/>
          <p:cNvGrpSpPr/>
          <p:nvPr/>
        </p:nvGrpSpPr>
        <p:grpSpPr>
          <a:xfrm rot="0">
            <a:off x="1837143" y="4162850"/>
            <a:ext cx="1807770" cy="2178036"/>
            <a:chOff x="0" y="0"/>
            <a:chExt cx="2410360" cy="2904048"/>
          </a:xfrm>
        </p:grpSpPr>
        <p:sp>
          <p:nvSpPr>
            <p:cNvPr name="Freeform 18" id="18"/>
            <p:cNvSpPr/>
            <p:nvPr/>
          </p:nvSpPr>
          <p:spPr>
            <a:xfrm flipH="false" flipV="false" rot="0">
              <a:off x="0" y="0"/>
              <a:ext cx="2410360" cy="2904048"/>
            </a:xfrm>
            <a:custGeom>
              <a:avLst/>
              <a:gdLst/>
              <a:ahLst/>
              <a:cxnLst/>
              <a:rect r="r" b="b" t="t" l="l"/>
              <a:pathLst>
                <a:path h="2904048" w="2410360">
                  <a:moveTo>
                    <a:pt x="0" y="0"/>
                  </a:moveTo>
                  <a:lnTo>
                    <a:pt x="2410360" y="0"/>
                  </a:lnTo>
                  <a:lnTo>
                    <a:pt x="2410360" y="2904048"/>
                  </a:lnTo>
                  <a:lnTo>
                    <a:pt x="0" y="2904048"/>
                  </a:lnTo>
                  <a:lnTo>
                    <a:pt x="0" y="0"/>
                  </a:lnTo>
                  <a:close/>
                </a:path>
              </a:pathLst>
            </a:custGeom>
            <a:blipFill>
              <a:blip r:embed="rId10"/>
              <a:stretch>
                <a:fillRect l="0" t="0" r="0" b="0"/>
              </a:stretch>
            </a:blipFill>
          </p:spPr>
        </p:sp>
        <p:sp>
          <p:nvSpPr>
            <p:cNvPr name="Freeform 19" id="19"/>
            <p:cNvSpPr/>
            <p:nvPr/>
          </p:nvSpPr>
          <p:spPr>
            <a:xfrm flipH="false" flipV="false" rot="0">
              <a:off x="321202" y="845162"/>
              <a:ext cx="1767955" cy="1012155"/>
            </a:xfrm>
            <a:custGeom>
              <a:avLst/>
              <a:gdLst/>
              <a:ahLst/>
              <a:cxnLst/>
              <a:rect r="r" b="b" t="t" l="l"/>
              <a:pathLst>
                <a:path h="1012155" w="1767955">
                  <a:moveTo>
                    <a:pt x="0" y="0"/>
                  </a:moveTo>
                  <a:lnTo>
                    <a:pt x="1767956" y="0"/>
                  </a:lnTo>
                  <a:lnTo>
                    <a:pt x="1767956" y="1012155"/>
                  </a:lnTo>
                  <a:lnTo>
                    <a:pt x="0" y="101215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sp>
        <p:nvSpPr>
          <p:cNvPr name="TextBox 20" id="20"/>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4265936" y="2789082"/>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1681977" y="-6625880"/>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2">
              <a:alphaModFix amt="65999"/>
            </a:blip>
            <a:stretch>
              <a:fillRect l="0" t="0" r="0" b="0"/>
            </a:stretch>
          </a:blipFill>
        </p:spPr>
      </p:sp>
      <p:sp>
        <p:nvSpPr>
          <p:cNvPr name="TextBox 4" id="4"/>
          <p:cNvSpPr txBox="true"/>
          <p:nvPr/>
        </p:nvSpPr>
        <p:spPr>
          <a:xfrm rot="0">
            <a:off x="5794056" y="2354319"/>
            <a:ext cx="14695123" cy="967106"/>
          </a:xfrm>
          <a:prstGeom prst="rect">
            <a:avLst/>
          </a:prstGeom>
        </p:spPr>
        <p:txBody>
          <a:bodyPr anchor="t" rtlCol="false" tIns="0" lIns="0" bIns="0" rIns="0">
            <a:spAutoFit/>
          </a:bodyPr>
          <a:lstStyle/>
          <a:p>
            <a:pPr algn="l">
              <a:lnSpc>
                <a:spcPts val="7069"/>
              </a:lnSpc>
            </a:pPr>
            <a:r>
              <a:rPr lang="en-US" sz="5049" b="true">
                <a:solidFill>
                  <a:srgbClr val="36FF00"/>
                </a:solidFill>
                <a:latin typeface="Arial MT Pro Bold"/>
                <a:ea typeface="Arial MT Pro Bold"/>
                <a:cs typeface="Arial MT Pro Bold"/>
                <a:sym typeface="Arial MT Pro Bold"/>
              </a:rPr>
              <a:t>Widening our view...</a:t>
            </a:r>
          </a:p>
        </p:txBody>
      </p:sp>
      <p:sp>
        <p:nvSpPr>
          <p:cNvPr name="TextBox 5" id="5"/>
          <p:cNvSpPr txBox="true"/>
          <p:nvPr/>
        </p:nvSpPr>
        <p:spPr>
          <a:xfrm rot="0">
            <a:off x="2254078" y="3730353"/>
            <a:ext cx="14640696" cy="2410206"/>
          </a:xfrm>
          <a:prstGeom prst="rect">
            <a:avLst/>
          </a:prstGeom>
        </p:spPr>
        <p:txBody>
          <a:bodyPr anchor="t" rtlCol="false" tIns="0" lIns="0" bIns="0" rIns="0">
            <a:spAutoFit/>
          </a:bodyPr>
          <a:lstStyle/>
          <a:p>
            <a:pPr algn="ctr">
              <a:lnSpc>
                <a:spcPts val="4601"/>
              </a:lnSpc>
              <a:spcBef>
                <a:spcPct val="0"/>
              </a:spcBef>
            </a:pPr>
            <a:r>
              <a:rPr lang="en-US" sz="3899">
                <a:solidFill>
                  <a:srgbClr val="FFFFFF"/>
                </a:solidFill>
                <a:latin typeface="Arial MT Pro"/>
                <a:ea typeface="Arial MT Pro"/>
                <a:cs typeface="Arial MT Pro"/>
                <a:sym typeface="Arial MT Pro"/>
              </a:rPr>
              <a:t>Yo</a:t>
            </a:r>
            <a:r>
              <a:rPr lang="en-US" sz="3899">
                <a:solidFill>
                  <a:srgbClr val="FFFFFF"/>
                </a:solidFill>
                <a:latin typeface="Arial MT Pro"/>
                <a:ea typeface="Arial MT Pro"/>
                <a:cs typeface="Arial MT Pro"/>
                <a:sym typeface="Arial MT Pro"/>
              </a:rPr>
              <a:t>ur work already emphasizes how people, processes, and physical spaces interact. Expanding that lens to include environmental factors—like air quality, noise pollution, or resource scarcity—deepens learners’ situational awareness</a:t>
            </a:r>
          </a:p>
        </p:txBody>
      </p:sp>
      <p:sp>
        <p:nvSpPr>
          <p:cNvPr name="TextBox 6" id="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7" id="7"/>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Tree>
  </p:cSld>
  <p:clrMapOvr>
    <a:masterClrMapping/>
  </p:clrMapOvr>
  <p:transition spd="fast">
    <p:circle/>
  </p:transition>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2926428" y="0"/>
            <a:ext cx="12098558" cy="10470294"/>
          </a:xfrm>
          <a:custGeom>
            <a:avLst/>
            <a:gdLst/>
            <a:ahLst/>
            <a:cxnLst/>
            <a:rect r="r" b="b" t="t" l="l"/>
            <a:pathLst>
              <a:path h="10470294" w="12098558">
                <a:moveTo>
                  <a:pt x="0" y="0"/>
                </a:moveTo>
                <a:lnTo>
                  <a:pt x="12098558" y="0"/>
                </a:lnTo>
                <a:lnTo>
                  <a:pt x="12098558" y="10470294"/>
                </a:lnTo>
                <a:lnTo>
                  <a:pt x="0" y="10470294"/>
                </a:lnTo>
                <a:lnTo>
                  <a:pt x="0" y="0"/>
                </a:lnTo>
                <a:close/>
              </a:path>
            </a:pathLst>
          </a:custGeom>
          <a:blipFill>
            <a:blip r:embed="rId2">
              <a:alphaModFix amt="31999"/>
            </a:blip>
            <a:stretch>
              <a:fillRect l="0" t="0" r="0" b="0"/>
            </a:stretch>
          </a:blipFill>
        </p:spPr>
      </p:sp>
      <p:sp>
        <p:nvSpPr>
          <p:cNvPr name="Freeform 3" id="3"/>
          <p:cNvSpPr/>
          <p:nvPr/>
        </p:nvSpPr>
        <p:spPr>
          <a:xfrm flipH="false" flipV="false" rot="-9088373">
            <a:off x="11992210" y="1055176"/>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9088373">
            <a:off x="-4559317" y="-389771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4">
              <a:alphaModFix amt="65999"/>
            </a:blip>
            <a:stretch>
              <a:fillRect l="0" t="0" r="0" b="0"/>
            </a:stretch>
          </a:blipFill>
        </p:spPr>
      </p:sp>
      <p:pic>
        <p:nvPicPr>
          <p:cNvPr name="Picture 5" id="5"/>
          <p:cNvPicPr>
            <a:picLocks noChangeAspect="true"/>
          </p:cNvPicPr>
          <p:nvPr/>
        </p:nvPicPr>
        <p:blipFill>
          <a:blip r:embed="rId5"/>
          <a:srcRect l="0" t="0" r="0" b="0"/>
          <a:stretch>
            <a:fillRect/>
          </a:stretch>
        </p:blipFill>
        <p:spPr>
          <a:xfrm flipH="false" flipV="false" rot="0">
            <a:off x="16774343" y="9387083"/>
            <a:ext cx="278501" cy="278501"/>
          </a:xfrm>
          <a:prstGeom prst="rect">
            <a:avLst/>
          </a:prstGeom>
        </p:spPr>
      </p:pic>
      <p:pic>
        <p:nvPicPr>
          <p:cNvPr name="Picture 6" id="6"/>
          <p:cNvPicPr>
            <a:picLocks noChangeAspect="true"/>
          </p:cNvPicPr>
          <p:nvPr/>
        </p:nvPicPr>
        <p:blipFill>
          <a:blip r:embed="rId5"/>
          <a:srcRect l="0" t="0" r="0" b="0"/>
          <a:stretch>
            <a:fillRect/>
          </a:stretch>
        </p:blipFill>
        <p:spPr>
          <a:xfrm flipH="false" flipV="false" rot="0">
            <a:off x="17252869" y="9387083"/>
            <a:ext cx="278501" cy="278501"/>
          </a:xfrm>
          <a:prstGeom prst="rect">
            <a:avLst/>
          </a:prstGeom>
        </p:spPr>
      </p:pic>
      <p:pic>
        <p:nvPicPr>
          <p:cNvPr name="Picture 7" id="7"/>
          <p:cNvPicPr>
            <a:picLocks noChangeAspect="true"/>
          </p:cNvPicPr>
          <p:nvPr/>
        </p:nvPicPr>
        <p:blipFill>
          <a:blip r:embed="rId5"/>
          <a:srcRect l="0" t="0" r="0" b="0"/>
          <a:stretch>
            <a:fillRect/>
          </a:stretch>
        </p:blipFill>
        <p:spPr>
          <a:xfrm flipH="false" flipV="false" rot="0">
            <a:off x="16294507" y="9387083"/>
            <a:ext cx="278501" cy="278501"/>
          </a:xfrm>
          <a:prstGeom prst="rect">
            <a:avLst/>
          </a:prstGeom>
        </p:spPr>
      </p:pic>
      <p:sp>
        <p:nvSpPr>
          <p:cNvPr name="Freeform 8" id="8"/>
          <p:cNvSpPr/>
          <p:nvPr/>
        </p:nvSpPr>
        <p:spPr>
          <a:xfrm flipH="false" flipV="false" rot="0">
            <a:off x="-545450" y="3778197"/>
            <a:ext cx="19042315" cy="4022689"/>
          </a:xfrm>
          <a:custGeom>
            <a:avLst/>
            <a:gdLst/>
            <a:ahLst/>
            <a:cxnLst/>
            <a:rect r="r" b="b" t="t" l="l"/>
            <a:pathLst>
              <a:path h="4022689" w="19042315">
                <a:moveTo>
                  <a:pt x="0" y="0"/>
                </a:moveTo>
                <a:lnTo>
                  <a:pt x="19042315" y="0"/>
                </a:lnTo>
                <a:lnTo>
                  <a:pt x="19042315" y="4022689"/>
                </a:lnTo>
                <a:lnTo>
                  <a:pt x="0" y="4022689"/>
                </a:lnTo>
                <a:lnTo>
                  <a:pt x="0" y="0"/>
                </a:lnTo>
                <a:close/>
              </a:path>
            </a:pathLst>
          </a:custGeom>
          <a:blipFill>
            <a:blip r:embed="rId6">
              <a:alphaModFix amt="68000"/>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5866168" y="4716598"/>
            <a:ext cx="14278576" cy="1673861"/>
          </a:xfrm>
          <a:prstGeom prst="rect">
            <a:avLst/>
          </a:prstGeom>
        </p:spPr>
        <p:txBody>
          <a:bodyPr anchor="t" rtlCol="false" tIns="0" lIns="0" bIns="0" rIns="0">
            <a:spAutoFit/>
          </a:bodyPr>
          <a:lstStyle/>
          <a:p>
            <a:pPr algn="l">
              <a:lnSpc>
                <a:spcPts val="10400"/>
              </a:lnSpc>
            </a:pPr>
            <a:r>
              <a:rPr lang="en-US" sz="10400" spc="-416">
                <a:solidFill>
                  <a:srgbClr val="00A3DC"/>
                </a:solidFill>
                <a:latin typeface="Agrandir"/>
                <a:ea typeface="Agrandir"/>
                <a:cs typeface="Agrandir"/>
                <a:sym typeface="Agrandir"/>
              </a:rPr>
              <a:t>Thank You!</a:t>
            </a:r>
          </a:p>
        </p:txBody>
      </p:sp>
      <p:sp>
        <p:nvSpPr>
          <p:cNvPr name="TextBox 10" id="10"/>
          <p:cNvSpPr txBox="true"/>
          <p:nvPr/>
        </p:nvSpPr>
        <p:spPr>
          <a:xfrm rot="0">
            <a:off x="2479928" y="2352728"/>
            <a:ext cx="12991559" cy="1360353"/>
          </a:xfrm>
          <a:prstGeom prst="rect">
            <a:avLst/>
          </a:prstGeom>
        </p:spPr>
        <p:txBody>
          <a:bodyPr anchor="t" rtlCol="false" tIns="0" lIns="0" bIns="0" rIns="0">
            <a:spAutoFit/>
          </a:bodyPr>
          <a:lstStyle/>
          <a:p>
            <a:pPr algn="ctr">
              <a:lnSpc>
                <a:spcPts val="5344"/>
              </a:lnSpc>
            </a:pPr>
            <a:r>
              <a:rPr lang="en-US" sz="3817" spc="-152">
                <a:solidFill>
                  <a:srgbClr val="F6F6F6"/>
                </a:solidFill>
                <a:latin typeface="Poppins"/>
                <a:ea typeface="Poppins"/>
                <a:cs typeface="Poppins"/>
                <a:sym typeface="Poppins"/>
              </a:rPr>
              <a:t>Management of Assaultive Behavior (MAB) </a:t>
            </a:r>
          </a:p>
          <a:p>
            <a:pPr algn="ctr">
              <a:lnSpc>
                <a:spcPts val="5344"/>
              </a:lnSpc>
            </a:pPr>
            <a:r>
              <a:rPr lang="en-US" sz="3817" spc="-152">
                <a:solidFill>
                  <a:srgbClr val="F6F6F6"/>
                </a:solidFill>
                <a:latin typeface="Poppins"/>
                <a:ea typeface="Poppins"/>
                <a:cs typeface="Poppins"/>
                <a:sym typeface="Poppins"/>
              </a:rPr>
              <a:t>Workplace Violence Prevention Course...</a:t>
            </a:r>
          </a:p>
        </p:txBody>
      </p:sp>
      <p:sp>
        <p:nvSpPr>
          <p:cNvPr name="TextBox 11" id="11"/>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transition spd="fast">
    <p:circle/>
  </p:transition>
</p:sld>
</file>

<file path=ppt/slides/slide12.xml><?xml version="1.0" encoding="utf-8"?>
<p:sld xmlns:p="http://schemas.openxmlformats.org/presentationml/2006/main" xmlns:a="http://schemas.openxmlformats.org/drawingml/2006/main">
  <p:cSld>
    <p:bg>
      <p:bgPr>
        <a:solidFill>
          <a:srgbClr val="000000"/>
        </a:solidFill>
      </p:bgPr>
    </p:bg>
    <p:spTree>
      <p:nvGrpSpPr>
        <p:cNvPr id="1" name=""/>
        <p:cNvGrpSpPr/>
        <p:nvPr/>
      </p:nvGrpSpPr>
      <p:grpSpPr>
        <a:xfrm>
          <a:off x="0" y="0"/>
          <a:ext cx="0" cy="0"/>
          <a:chOff x="0" y="0"/>
          <a:chExt cx="0" cy="0"/>
        </a:xfrm>
      </p:grpSpPr>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3544205" y="102073"/>
            <a:ext cx="12098558" cy="10470294"/>
          </a:xfrm>
          <a:custGeom>
            <a:avLst/>
            <a:gdLst/>
            <a:ahLst/>
            <a:cxnLst/>
            <a:rect r="r" b="b" t="t" l="l"/>
            <a:pathLst>
              <a:path h="10470294" w="12098558">
                <a:moveTo>
                  <a:pt x="0" y="0"/>
                </a:moveTo>
                <a:lnTo>
                  <a:pt x="12098558" y="0"/>
                </a:lnTo>
                <a:lnTo>
                  <a:pt x="12098558" y="10470293"/>
                </a:lnTo>
                <a:lnTo>
                  <a:pt x="0" y="10470293"/>
                </a:lnTo>
                <a:lnTo>
                  <a:pt x="0" y="0"/>
                </a:lnTo>
                <a:close/>
              </a:path>
            </a:pathLst>
          </a:custGeom>
          <a:blipFill>
            <a:blip r:embed="rId2">
              <a:alphaModFix amt="31999"/>
            </a:blip>
            <a:stretch>
              <a:fillRect l="0" t="0" r="0" b="0"/>
            </a:stretch>
          </a:blipFill>
        </p:spPr>
      </p:sp>
      <p:sp>
        <p:nvSpPr>
          <p:cNvPr name="Freeform 3" id="3"/>
          <p:cNvSpPr/>
          <p:nvPr/>
        </p:nvSpPr>
        <p:spPr>
          <a:xfrm flipH="false" flipV="false" rot="-9088373">
            <a:off x="11374433" y="1289228"/>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9088373">
            <a:off x="-2841350" y="-27827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4">
              <a:alphaModFix amt="65999"/>
            </a:blip>
            <a:stretch>
              <a:fillRect l="0" t="0" r="0" b="0"/>
            </a:stretch>
          </a:blipFill>
        </p:spPr>
      </p:sp>
      <p:pic>
        <p:nvPicPr>
          <p:cNvPr name="Picture 5" id="5"/>
          <p:cNvPicPr>
            <a:picLocks noChangeAspect="true"/>
          </p:cNvPicPr>
          <p:nvPr/>
        </p:nvPicPr>
        <p:blipFill>
          <a:blip r:embed="rId5"/>
          <a:srcRect l="0" t="0" r="0" b="0"/>
          <a:stretch>
            <a:fillRect/>
          </a:stretch>
        </p:blipFill>
        <p:spPr>
          <a:xfrm flipH="false" flipV="false" rot="0">
            <a:off x="16758718" y="9371458"/>
            <a:ext cx="278501" cy="278501"/>
          </a:xfrm>
          <a:prstGeom prst="rect">
            <a:avLst/>
          </a:prstGeom>
        </p:spPr>
      </p:pic>
      <p:pic>
        <p:nvPicPr>
          <p:cNvPr name="Picture 6" id="6"/>
          <p:cNvPicPr>
            <a:picLocks noChangeAspect="true"/>
          </p:cNvPicPr>
          <p:nvPr/>
        </p:nvPicPr>
        <p:blipFill>
          <a:blip r:embed="rId5"/>
          <a:srcRect l="0" t="0" r="0" b="0"/>
          <a:stretch>
            <a:fillRect/>
          </a:stretch>
        </p:blipFill>
        <p:spPr>
          <a:xfrm flipH="false" flipV="false" rot="0">
            <a:off x="17237244" y="9371458"/>
            <a:ext cx="278501" cy="278501"/>
          </a:xfrm>
          <a:prstGeom prst="rect">
            <a:avLst/>
          </a:prstGeom>
        </p:spPr>
      </p:pic>
      <p:pic>
        <p:nvPicPr>
          <p:cNvPr name="Picture 7" id="7"/>
          <p:cNvPicPr>
            <a:picLocks noChangeAspect="true"/>
          </p:cNvPicPr>
          <p:nvPr/>
        </p:nvPicPr>
        <p:blipFill>
          <a:blip r:embed="rId5"/>
          <a:srcRect l="0" t="0" r="0" b="0"/>
          <a:stretch>
            <a:fillRect/>
          </a:stretch>
        </p:blipFill>
        <p:spPr>
          <a:xfrm flipH="false" flipV="false" rot="0">
            <a:off x="16278882" y="9371458"/>
            <a:ext cx="278501" cy="278501"/>
          </a:xfrm>
          <a:prstGeom prst="rect">
            <a:avLst/>
          </a:prstGeom>
        </p:spPr>
      </p:pic>
      <p:sp>
        <p:nvSpPr>
          <p:cNvPr name="Freeform 8" id="8"/>
          <p:cNvSpPr/>
          <p:nvPr/>
        </p:nvSpPr>
        <p:spPr>
          <a:xfrm flipH="false" flipV="false" rot="0">
            <a:off x="-545450" y="3778197"/>
            <a:ext cx="19042315" cy="4022689"/>
          </a:xfrm>
          <a:custGeom>
            <a:avLst/>
            <a:gdLst/>
            <a:ahLst/>
            <a:cxnLst/>
            <a:rect r="r" b="b" t="t" l="l"/>
            <a:pathLst>
              <a:path h="4022689" w="19042315">
                <a:moveTo>
                  <a:pt x="0" y="0"/>
                </a:moveTo>
                <a:lnTo>
                  <a:pt x="19042315" y="0"/>
                </a:lnTo>
                <a:lnTo>
                  <a:pt x="19042315" y="4022689"/>
                </a:lnTo>
                <a:lnTo>
                  <a:pt x="0" y="4022689"/>
                </a:lnTo>
                <a:lnTo>
                  <a:pt x="0" y="0"/>
                </a:lnTo>
                <a:close/>
              </a:path>
            </a:pathLst>
          </a:custGeom>
          <a:blipFill>
            <a:blip r:embed="rId6">
              <a:alphaModFix amt="68000"/>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7588305" y="4200267"/>
            <a:ext cx="5662273" cy="2604646"/>
          </a:xfrm>
          <a:custGeom>
            <a:avLst/>
            <a:gdLst/>
            <a:ahLst/>
            <a:cxnLst/>
            <a:rect r="r" b="b" t="t" l="l"/>
            <a:pathLst>
              <a:path h="2604646" w="5662273">
                <a:moveTo>
                  <a:pt x="0" y="0"/>
                </a:moveTo>
                <a:lnTo>
                  <a:pt x="5662273" y="0"/>
                </a:lnTo>
                <a:lnTo>
                  <a:pt x="5662273" y="2604645"/>
                </a:lnTo>
                <a:lnTo>
                  <a:pt x="0" y="260464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pic>
        <p:nvPicPr>
          <p:cNvPr name="Picture 10" id="10"/>
          <p:cNvPicPr>
            <a:picLocks noChangeAspect="true"/>
          </p:cNvPicPr>
          <p:nvPr/>
        </p:nvPicPr>
        <p:blipFill>
          <a:blip r:embed="rId10"/>
          <a:stretch>
            <a:fillRect/>
          </a:stretch>
        </p:blipFill>
        <p:spPr>
          <a:xfrm rot="0">
            <a:off x="10717089" y="4210247"/>
            <a:ext cx="2527781" cy="2527781"/>
          </a:xfrm>
          <a:prstGeom prst="rect">
            <a:avLst/>
          </a:prstGeom>
        </p:spPr>
      </p:pic>
      <p:grpSp>
        <p:nvGrpSpPr>
          <p:cNvPr name="Group 11" id="11"/>
          <p:cNvGrpSpPr/>
          <p:nvPr/>
        </p:nvGrpSpPr>
        <p:grpSpPr>
          <a:xfrm rot="0">
            <a:off x="4976010" y="4200267"/>
            <a:ext cx="2161856" cy="2604646"/>
            <a:chOff x="0" y="0"/>
            <a:chExt cx="2882474" cy="3472861"/>
          </a:xfrm>
        </p:grpSpPr>
        <p:sp>
          <p:nvSpPr>
            <p:cNvPr name="Freeform 12" id="12"/>
            <p:cNvSpPr/>
            <p:nvPr/>
          </p:nvSpPr>
          <p:spPr>
            <a:xfrm flipH="false" flipV="false" rot="0">
              <a:off x="0" y="0"/>
              <a:ext cx="2882474" cy="3472861"/>
            </a:xfrm>
            <a:custGeom>
              <a:avLst/>
              <a:gdLst/>
              <a:ahLst/>
              <a:cxnLst/>
              <a:rect r="r" b="b" t="t" l="l"/>
              <a:pathLst>
                <a:path h="3472861" w="2882474">
                  <a:moveTo>
                    <a:pt x="0" y="0"/>
                  </a:moveTo>
                  <a:lnTo>
                    <a:pt x="2882474" y="0"/>
                  </a:lnTo>
                  <a:lnTo>
                    <a:pt x="2882474" y="3472861"/>
                  </a:lnTo>
                  <a:lnTo>
                    <a:pt x="0" y="3472861"/>
                  </a:lnTo>
                  <a:lnTo>
                    <a:pt x="0" y="0"/>
                  </a:lnTo>
                  <a:close/>
                </a:path>
              </a:pathLst>
            </a:custGeom>
            <a:blipFill>
              <a:blip r:embed="rId11"/>
              <a:stretch>
                <a:fillRect l="0" t="0" r="0" b="0"/>
              </a:stretch>
            </a:blipFill>
          </p:spPr>
        </p:sp>
        <p:sp>
          <p:nvSpPr>
            <p:cNvPr name="Freeform 13" id="13"/>
            <p:cNvSpPr/>
            <p:nvPr/>
          </p:nvSpPr>
          <p:spPr>
            <a:xfrm flipH="false" flipV="false" rot="0">
              <a:off x="384116" y="1010703"/>
              <a:ext cx="2114243" cy="1210404"/>
            </a:xfrm>
            <a:custGeom>
              <a:avLst/>
              <a:gdLst/>
              <a:ahLst/>
              <a:cxnLst/>
              <a:rect r="r" b="b" t="t" l="l"/>
              <a:pathLst>
                <a:path h="1210404" w="2114243">
                  <a:moveTo>
                    <a:pt x="0" y="0"/>
                  </a:moveTo>
                  <a:lnTo>
                    <a:pt x="2114243" y="0"/>
                  </a:lnTo>
                  <a:lnTo>
                    <a:pt x="2114243" y="1210404"/>
                  </a:lnTo>
                  <a:lnTo>
                    <a:pt x="0" y="121040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sp>
        <p:nvSpPr>
          <p:cNvPr name="TextBox 14" id="14"/>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15" id="15"/>
          <p:cNvSpPr txBox="true"/>
          <p:nvPr/>
        </p:nvSpPr>
        <p:spPr>
          <a:xfrm rot="0">
            <a:off x="3097704" y="6770765"/>
            <a:ext cx="12991559" cy="807269"/>
          </a:xfrm>
          <a:prstGeom prst="rect">
            <a:avLst/>
          </a:prstGeom>
        </p:spPr>
        <p:txBody>
          <a:bodyPr anchor="t" rtlCol="false" tIns="0" lIns="0" bIns="0" rIns="0">
            <a:spAutoFit/>
          </a:bodyPr>
          <a:lstStyle/>
          <a:p>
            <a:pPr algn="ctr">
              <a:lnSpc>
                <a:spcPts val="5904"/>
              </a:lnSpc>
            </a:pPr>
            <a:r>
              <a:rPr lang="en-US" sz="4217" spc="-168">
                <a:solidFill>
                  <a:srgbClr val="F6F6F6"/>
                </a:solidFill>
                <a:latin typeface="Arial MT Pro"/>
                <a:ea typeface="Arial MT Pro"/>
                <a:cs typeface="Arial MT Pro"/>
                <a:sym typeface="Arial MT Pro"/>
              </a:rPr>
              <a:t>M1 Basic MAB: Book One - Student Guide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75712" r="0" b="-75712"/>
            </a:stretch>
          </a:blipFill>
        </p:spPr>
      </p:sp>
      <p:grpSp>
        <p:nvGrpSpPr>
          <p:cNvPr name="Group 3" id="3"/>
          <p:cNvGrpSpPr/>
          <p:nvPr/>
        </p:nvGrpSpPr>
        <p:grpSpPr>
          <a:xfrm rot="0">
            <a:off x="-96836" y="-518761"/>
            <a:ext cx="4754847" cy="10805761"/>
            <a:chOff x="0" y="0"/>
            <a:chExt cx="3093720" cy="7030720"/>
          </a:xfrm>
        </p:grpSpPr>
        <p:sp>
          <p:nvSpPr>
            <p:cNvPr name="Freeform 4" id="4"/>
            <p:cNvSpPr/>
            <p:nvPr/>
          </p:nvSpPr>
          <p:spPr>
            <a:xfrm flipH="false" flipV="false" rot="0">
              <a:off x="0" y="0"/>
              <a:ext cx="3093720" cy="7030720"/>
            </a:xfrm>
            <a:custGeom>
              <a:avLst/>
              <a:gdLst/>
              <a:ahLst/>
              <a:cxnLst/>
              <a:rect r="r" b="b" t="t" l="l"/>
              <a:pathLst>
                <a:path h="7030720" w="3093720">
                  <a:moveTo>
                    <a:pt x="0" y="0"/>
                  </a:moveTo>
                  <a:lnTo>
                    <a:pt x="2293620" y="0"/>
                  </a:lnTo>
                  <a:cubicBezTo>
                    <a:pt x="2735580" y="0"/>
                    <a:pt x="3093720" y="358140"/>
                    <a:pt x="3093720" y="800100"/>
                  </a:cubicBezTo>
                  <a:lnTo>
                    <a:pt x="3093720" y="7030720"/>
                  </a:lnTo>
                  <a:lnTo>
                    <a:pt x="0" y="7030720"/>
                  </a:lnTo>
                  <a:lnTo>
                    <a:pt x="0" y="0"/>
                  </a:lnTo>
                  <a:close/>
                </a:path>
              </a:pathLst>
            </a:custGeom>
            <a:blipFill>
              <a:blip r:embed="rId3"/>
              <a:stretch>
                <a:fillRect l="-126741" t="0" r="-113719" b="0"/>
              </a:stretch>
            </a:blipFill>
          </p:spPr>
        </p:sp>
      </p:grpSp>
      <p:sp>
        <p:nvSpPr>
          <p:cNvPr name="Freeform 5" id="5"/>
          <p:cNvSpPr/>
          <p:nvPr/>
        </p:nvSpPr>
        <p:spPr>
          <a:xfrm flipH="false" flipV="false" rot="0">
            <a:off x="6894464" y="0"/>
            <a:ext cx="12098558" cy="10470294"/>
          </a:xfrm>
          <a:custGeom>
            <a:avLst/>
            <a:gdLst/>
            <a:ahLst/>
            <a:cxnLst/>
            <a:rect r="r" b="b" t="t" l="l"/>
            <a:pathLst>
              <a:path h="10470294" w="12098558">
                <a:moveTo>
                  <a:pt x="0" y="0"/>
                </a:moveTo>
                <a:lnTo>
                  <a:pt x="12098558" y="0"/>
                </a:lnTo>
                <a:lnTo>
                  <a:pt x="12098558" y="10470294"/>
                </a:lnTo>
                <a:lnTo>
                  <a:pt x="0" y="10470294"/>
                </a:lnTo>
                <a:lnTo>
                  <a:pt x="0" y="0"/>
                </a:lnTo>
                <a:close/>
              </a:path>
            </a:pathLst>
          </a:custGeom>
          <a:blipFill>
            <a:blip r:embed="rId4">
              <a:alphaModFix amt="31999"/>
            </a:blip>
            <a:stretch>
              <a:fillRect l="0" t="0" r="0" b="0"/>
            </a:stretch>
          </a:blipFill>
        </p:spPr>
      </p:sp>
      <p:sp>
        <p:nvSpPr>
          <p:cNvPr name="Freeform 6" id="6"/>
          <p:cNvSpPr/>
          <p:nvPr/>
        </p:nvSpPr>
        <p:spPr>
          <a:xfrm flipH="false" flipV="false" rot="-9088373">
            <a:off x="9222826" y="2100920"/>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5">
              <a:alphaModFix amt="65999"/>
            </a:blip>
            <a:stretch>
              <a:fillRect l="0" t="0" r="0" b="0"/>
            </a:stretch>
          </a:blipFill>
        </p:spPr>
      </p:sp>
      <p:sp>
        <p:nvSpPr>
          <p:cNvPr name="TextBox 7" id="7"/>
          <p:cNvSpPr txBox="true"/>
          <p:nvPr/>
        </p:nvSpPr>
        <p:spPr>
          <a:xfrm rot="0">
            <a:off x="5691436" y="3569828"/>
            <a:ext cx="10438809" cy="5132070"/>
          </a:xfrm>
          <a:prstGeom prst="rect">
            <a:avLst/>
          </a:prstGeom>
        </p:spPr>
        <p:txBody>
          <a:bodyPr anchor="t" rtlCol="false" tIns="0" lIns="0" bIns="0" rIns="0">
            <a:spAutoFit/>
          </a:bodyPr>
          <a:lstStyle/>
          <a:p>
            <a:pPr algn="l">
              <a:lnSpc>
                <a:spcPts val="8250"/>
              </a:lnSpc>
            </a:pPr>
            <a:r>
              <a:rPr lang="en-US" sz="3300" spc="-132">
                <a:solidFill>
                  <a:srgbClr val="D8D8D8"/>
                </a:solidFill>
                <a:latin typeface="Poppins"/>
                <a:ea typeface="Poppins"/>
                <a:cs typeface="Poppins"/>
                <a:sym typeface="Poppins"/>
              </a:rPr>
              <a:t>Environmental Awarenss</a:t>
            </a:r>
          </a:p>
          <a:p>
            <a:pPr algn="l">
              <a:lnSpc>
                <a:spcPts val="8250"/>
              </a:lnSpc>
            </a:pPr>
            <a:r>
              <a:rPr lang="en-US" sz="3300" spc="-132">
                <a:solidFill>
                  <a:srgbClr val="D8D8D8"/>
                </a:solidFill>
                <a:latin typeface="Poppins"/>
                <a:ea typeface="Poppins"/>
                <a:cs typeface="Poppins"/>
                <a:sym typeface="Poppins"/>
              </a:rPr>
              <a:t>How Variables Interact</a:t>
            </a:r>
          </a:p>
          <a:p>
            <a:pPr algn="l">
              <a:lnSpc>
                <a:spcPts val="8250"/>
              </a:lnSpc>
            </a:pPr>
            <a:r>
              <a:rPr lang="en-US" sz="3300" spc="-132">
                <a:solidFill>
                  <a:srgbClr val="D8D8D8"/>
                </a:solidFill>
                <a:latin typeface="Poppins"/>
                <a:ea typeface="Poppins"/>
                <a:cs typeface="Poppins"/>
                <a:sym typeface="Poppins"/>
              </a:rPr>
              <a:t>How we can Improve...</a:t>
            </a:r>
          </a:p>
          <a:p>
            <a:pPr algn="l">
              <a:lnSpc>
                <a:spcPts val="8250"/>
              </a:lnSpc>
            </a:pPr>
            <a:r>
              <a:rPr lang="en-US" sz="3300" spc="-132">
                <a:solidFill>
                  <a:srgbClr val="D8D8D8"/>
                </a:solidFill>
                <a:latin typeface="Poppins"/>
                <a:ea typeface="Poppins"/>
                <a:cs typeface="Poppins"/>
                <a:sym typeface="Poppins"/>
              </a:rPr>
              <a:t>Widening Our VIew</a:t>
            </a:r>
          </a:p>
          <a:p>
            <a:pPr algn="l">
              <a:lnSpc>
                <a:spcPts val="8250"/>
              </a:lnSpc>
            </a:pPr>
          </a:p>
        </p:txBody>
      </p:sp>
      <p:sp>
        <p:nvSpPr>
          <p:cNvPr name="TextBox 8" id="8"/>
          <p:cNvSpPr txBox="true"/>
          <p:nvPr/>
        </p:nvSpPr>
        <p:spPr>
          <a:xfrm rot="0">
            <a:off x="4929676" y="3569828"/>
            <a:ext cx="635923" cy="5132070"/>
          </a:xfrm>
          <a:prstGeom prst="rect">
            <a:avLst/>
          </a:prstGeom>
        </p:spPr>
        <p:txBody>
          <a:bodyPr anchor="t" rtlCol="false" tIns="0" lIns="0" bIns="0" rIns="0">
            <a:spAutoFit/>
          </a:bodyPr>
          <a:lstStyle/>
          <a:p>
            <a:pPr algn="l">
              <a:lnSpc>
                <a:spcPts val="8250"/>
              </a:lnSpc>
            </a:pPr>
            <a:r>
              <a:rPr lang="en-US" sz="3300" spc="-132">
                <a:solidFill>
                  <a:srgbClr val="00A3DC"/>
                </a:solidFill>
                <a:latin typeface="Poppins"/>
                <a:ea typeface="Poppins"/>
                <a:cs typeface="Poppins"/>
                <a:sym typeface="Poppins"/>
              </a:rPr>
              <a:t>1. </a:t>
            </a:r>
          </a:p>
          <a:p>
            <a:pPr algn="l">
              <a:lnSpc>
                <a:spcPts val="8250"/>
              </a:lnSpc>
            </a:pPr>
            <a:r>
              <a:rPr lang="en-US" sz="3300" spc="-132">
                <a:solidFill>
                  <a:srgbClr val="00A3DC"/>
                </a:solidFill>
                <a:latin typeface="Poppins"/>
                <a:ea typeface="Poppins"/>
                <a:cs typeface="Poppins"/>
                <a:sym typeface="Poppins"/>
              </a:rPr>
              <a:t>2.</a:t>
            </a:r>
          </a:p>
          <a:p>
            <a:pPr algn="l">
              <a:lnSpc>
                <a:spcPts val="8250"/>
              </a:lnSpc>
            </a:pPr>
            <a:r>
              <a:rPr lang="en-US" sz="3300" spc="-132">
                <a:solidFill>
                  <a:srgbClr val="00A3DC"/>
                </a:solidFill>
                <a:latin typeface="Poppins"/>
                <a:ea typeface="Poppins"/>
                <a:cs typeface="Poppins"/>
                <a:sym typeface="Poppins"/>
              </a:rPr>
              <a:t>3.</a:t>
            </a:r>
          </a:p>
          <a:p>
            <a:pPr algn="l">
              <a:lnSpc>
                <a:spcPts val="8250"/>
              </a:lnSpc>
            </a:pPr>
            <a:r>
              <a:rPr lang="en-US" sz="3300" spc="-132">
                <a:solidFill>
                  <a:srgbClr val="00A3DC"/>
                </a:solidFill>
                <a:latin typeface="Poppins"/>
                <a:ea typeface="Poppins"/>
                <a:cs typeface="Poppins"/>
                <a:sym typeface="Poppins"/>
              </a:rPr>
              <a:t>4.</a:t>
            </a:r>
          </a:p>
          <a:p>
            <a:pPr algn="l">
              <a:lnSpc>
                <a:spcPts val="8250"/>
              </a:lnSpc>
            </a:pPr>
          </a:p>
        </p:txBody>
      </p:sp>
      <p:sp>
        <p:nvSpPr>
          <p:cNvPr name="AutoShape 9" id="9"/>
          <p:cNvSpPr/>
          <p:nvPr/>
        </p:nvSpPr>
        <p:spPr>
          <a:xfrm flipV="true">
            <a:off x="4851693" y="6915130"/>
            <a:ext cx="10308634" cy="0"/>
          </a:xfrm>
          <a:prstGeom prst="line">
            <a:avLst/>
          </a:prstGeom>
          <a:ln cap="flat" w="19050">
            <a:solidFill>
              <a:srgbClr val="37B594"/>
            </a:solidFill>
            <a:prstDash val="solid"/>
            <a:headEnd type="none" len="sm" w="sm"/>
            <a:tailEnd type="none" len="sm" w="sm"/>
          </a:ln>
        </p:spPr>
      </p:sp>
      <p:sp>
        <p:nvSpPr>
          <p:cNvPr name="Freeform 10" id="10"/>
          <p:cNvSpPr/>
          <p:nvPr/>
        </p:nvSpPr>
        <p:spPr>
          <a:xfrm flipH="false" flipV="false" rot="0">
            <a:off x="16746793" y="9083930"/>
            <a:ext cx="446388" cy="348740"/>
          </a:xfrm>
          <a:custGeom>
            <a:avLst/>
            <a:gdLst/>
            <a:ahLst/>
            <a:cxnLst/>
            <a:rect r="r" b="b" t="t" l="l"/>
            <a:pathLst>
              <a:path h="348740" w="446388">
                <a:moveTo>
                  <a:pt x="0" y="0"/>
                </a:moveTo>
                <a:lnTo>
                  <a:pt x="446388" y="0"/>
                </a:lnTo>
                <a:lnTo>
                  <a:pt x="446388" y="348740"/>
                </a:lnTo>
                <a:lnTo>
                  <a:pt x="0" y="34874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9525" y="209550"/>
            <a:ext cx="2411675" cy="2087104"/>
          </a:xfrm>
          <a:custGeom>
            <a:avLst/>
            <a:gdLst/>
            <a:ahLst/>
            <a:cxnLst/>
            <a:rect r="r" b="b" t="t" l="l"/>
            <a:pathLst>
              <a:path h="2087104" w="2411675">
                <a:moveTo>
                  <a:pt x="0" y="0"/>
                </a:moveTo>
                <a:lnTo>
                  <a:pt x="2411675" y="0"/>
                </a:lnTo>
                <a:lnTo>
                  <a:pt x="2411675" y="2087104"/>
                </a:lnTo>
                <a:lnTo>
                  <a:pt x="0" y="2087104"/>
                </a:lnTo>
                <a:lnTo>
                  <a:pt x="0" y="0"/>
                </a:lnTo>
                <a:close/>
              </a:path>
            </a:pathLst>
          </a:custGeom>
          <a:blipFill>
            <a:blip r:embed="rId4"/>
            <a:stretch>
              <a:fillRect l="0" t="0" r="0" b="0"/>
            </a:stretch>
          </a:blipFill>
        </p:spPr>
      </p:sp>
      <p:sp>
        <p:nvSpPr>
          <p:cNvPr name="TextBox 12" id="12"/>
          <p:cNvSpPr txBox="true"/>
          <p:nvPr/>
        </p:nvSpPr>
        <p:spPr>
          <a:xfrm rot="0">
            <a:off x="4851693" y="1525879"/>
            <a:ext cx="12118294" cy="1547802"/>
          </a:xfrm>
          <a:prstGeom prst="rect">
            <a:avLst/>
          </a:prstGeom>
        </p:spPr>
        <p:txBody>
          <a:bodyPr anchor="t" rtlCol="false" tIns="0" lIns="0" bIns="0" rIns="0">
            <a:spAutoFit/>
          </a:bodyPr>
          <a:lstStyle/>
          <a:p>
            <a:pPr algn="l">
              <a:lnSpc>
                <a:spcPts val="9584"/>
              </a:lnSpc>
            </a:pPr>
            <a:r>
              <a:rPr lang="en-US" sz="9584" spc="-383">
                <a:solidFill>
                  <a:srgbClr val="00A3DC"/>
                </a:solidFill>
                <a:latin typeface="Agrandir"/>
                <a:ea typeface="Agrandir"/>
                <a:cs typeface="Agrandir"/>
                <a:sym typeface="Agrandir"/>
              </a:rPr>
              <a:t>Topics...</a:t>
            </a:r>
          </a:p>
        </p:txBody>
      </p:sp>
      <p:sp>
        <p:nvSpPr>
          <p:cNvPr name="AutoShape 13" id="13"/>
          <p:cNvSpPr/>
          <p:nvPr/>
        </p:nvSpPr>
        <p:spPr>
          <a:xfrm flipV="true">
            <a:off x="4851693" y="4817444"/>
            <a:ext cx="10308634" cy="0"/>
          </a:xfrm>
          <a:prstGeom prst="line">
            <a:avLst/>
          </a:prstGeom>
          <a:ln cap="flat" w="19050">
            <a:solidFill>
              <a:srgbClr val="37B594"/>
            </a:solidFill>
            <a:prstDash val="solid"/>
            <a:headEnd type="none" len="sm" w="sm"/>
            <a:tailEnd type="none" len="sm" w="sm"/>
          </a:ln>
        </p:spPr>
      </p:sp>
      <p:sp>
        <p:nvSpPr>
          <p:cNvPr name="AutoShape 14" id="14"/>
          <p:cNvSpPr/>
          <p:nvPr/>
        </p:nvSpPr>
        <p:spPr>
          <a:xfrm flipV="true">
            <a:off x="4851693" y="5866287"/>
            <a:ext cx="10308634" cy="0"/>
          </a:xfrm>
          <a:prstGeom prst="line">
            <a:avLst/>
          </a:prstGeom>
          <a:ln cap="flat" w="19050">
            <a:solidFill>
              <a:srgbClr val="37B594"/>
            </a:solidFill>
            <a:prstDash val="solid"/>
            <a:headEnd type="none" len="sm" w="sm"/>
            <a:tailEnd type="none" len="sm" w="sm"/>
          </a:ln>
        </p:spPr>
      </p:sp>
      <p:sp>
        <p:nvSpPr>
          <p:cNvPr name="AutoShape 15" id="15"/>
          <p:cNvSpPr/>
          <p:nvPr/>
        </p:nvSpPr>
        <p:spPr>
          <a:xfrm flipV="true">
            <a:off x="4851693" y="7962931"/>
            <a:ext cx="10308634" cy="0"/>
          </a:xfrm>
          <a:prstGeom prst="line">
            <a:avLst/>
          </a:prstGeom>
          <a:ln cap="flat" w="19050">
            <a:solidFill>
              <a:srgbClr val="37B594"/>
            </a:solidFill>
            <a:prstDash val="solid"/>
            <a:headEnd type="none" len="sm" w="sm"/>
            <a:tailEnd type="none" len="sm" w="sm"/>
          </a:ln>
        </p:spPr>
      </p:sp>
      <p:sp>
        <p:nvSpPr>
          <p:cNvPr name="TextBox 16" id="1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9088373">
            <a:off x="12807736" y="-7125800"/>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3" id="3"/>
          <p:cNvSpPr/>
          <p:nvPr/>
        </p:nvSpPr>
        <p:spPr>
          <a:xfrm flipH="false" flipV="false" rot="-9088373">
            <a:off x="-1032001" y="-33975"/>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3">
              <a:alphaModFix amt="65999"/>
            </a:blip>
            <a:stretch>
              <a:fillRect l="0" t="0" r="0" b="0"/>
            </a:stretch>
          </a:blipFill>
        </p:spPr>
      </p:sp>
      <p:pic>
        <p:nvPicPr>
          <p:cNvPr name="Picture 4" id="4"/>
          <p:cNvPicPr>
            <a:picLocks noChangeAspect="true"/>
          </p:cNvPicPr>
          <p:nvPr/>
        </p:nvPicPr>
        <p:blipFill>
          <a:blip r:embed="rId4"/>
          <a:srcRect l="0" t="0" r="0" b="0"/>
          <a:stretch>
            <a:fillRect/>
          </a:stretch>
        </p:blipFill>
        <p:spPr>
          <a:xfrm flipH="false" flipV="false" rot="0">
            <a:off x="8836457" y="1934977"/>
            <a:ext cx="278501" cy="278501"/>
          </a:xfrm>
          <a:prstGeom prst="rect">
            <a:avLst/>
          </a:prstGeom>
        </p:spPr>
      </p:pic>
      <p:pic>
        <p:nvPicPr>
          <p:cNvPr name="Picture 5" id="5"/>
          <p:cNvPicPr>
            <a:picLocks noChangeAspect="true"/>
          </p:cNvPicPr>
          <p:nvPr/>
        </p:nvPicPr>
        <p:blipFill>
          <a:blip r:embed="rId4"/>
          <a:srcRect l="0" t="0" r="0" b="0"/>
          <a:stretch>
            <a:fillRect/>
          </a:stretch>
        </p:blipFill>
        <p:spPr>
          <a:xfrm flipH="false" flipV="false" rot="0">
            <a:off x="9314983" y="1934977"/>
            <a:ext cx="278501" cy="278501"/>
          </a:xfrm>
          <a:prstGeom prst="rect">
            <a:avLst/>
          </a:prstGeom>
        </p:spPr>
      </p:pic>
      <p:pic>
        <p:nvPicPr>
          <p:cNvPr name="Picture 6" id="6"/>
          <p:cNvPicPr>
            <a:picLocks noChangeAspect="true"/>
          </p:cNvPicPr>
          <p:nvPr/>
        </p:nvPicPr>
        <p:blipFill>
          <a:blip r:embed="rId4"/>
          <a:srcRect l="0" t="0" r="0" b="0"/>
          <a:stretch>
            <a:fillRect/>
          </a:stretch>
        </p:blipFill>
        <p:spPr>
          <a:xfrm flipH="false" flipV="false" rot="0">
            <a:off x="8357931" y="1934977"/>
            <a:ext cx="278501" cy="278501"/>
          </a:xfrm>
          <a:prstGeom prst="rect">
            <a:avLst/>
          </a:prstGeom>
        </p:spPr>
      </p:pic>
      <p:pic>
        <p:nvPicPr>
          <p:cNvPr name="Picture 7" id="7"/>
          <p:cNvPicPr>
            <a:picLocks noChangeAspect="true"/>
          </p:cNvPicPr>
          <p:nvPr/>
        </p:nvPicPr>
        <p:blipFill>
          <a:blip r:embed="rId5"/>
          <a:stretch>
            <a:fillRect/>
          </a:stretch>
        </p:blipFill>
        <p:spPr>
          <a:xfrm rot="0">
            <a:off x="1200170" y="9180544"/>
            <a:ext cx="933068" cy="933068"/>
          </a:xfrm>
          <a:prstGeom prst="rect">
            <a:avLst/>
          </a:prstGeom>
        </p:spPr>
      </p:pic>
      <p:grpSp>
        <p:nvGrpSpPr>
          <p:cNvPr name="Group 8" id="8"/>
          <p:cNvGrpSpPr/>
          <p:nvPr/>
        </p:nvGrpSpPr>
        <p:grpSpPr>
          <a:xfrm rot="0">
            <a:off x="373113" y="8939845"/>
            <a:ext cx="2299056" cy="1096012"/>
            <a:chOff x="0" y="0"/>
            <a:chExt cx="3065408" cy="1461350"/>
          </a:xfrm>
        </p:grpSpPr>
        <p:sp>
          <p:nvSpPr>
            <p:cNvPr name="Freeform 9" id="9"/>
            <p:cNvSpPr/>
            <p:nvPr/>
          </p:nvSpPr>
          <p:spPr>
            <a:xfrm flipH="false" flipV="false" rot="0">
              <a:off x="0" y="428039"/>
              <a:ext cx="2246327" cy="1033311"/>
            </a:xfrm>
            <a:custGeom>
              <a:avLst/>
              <a:gdLst/>
              <a:ahLst/>
              <a:cxnLst/>
              <a:rect r="r" b="b" t="t" l="l"/>
              <a:pathLst>
                <a:path h="1033311" w="2246327">
                  <a:moveTo>
                    <a:pt x="0" y="0"/>
                  </a:moveTo>
                  <a:lnTo>
                    <a:pt x="2246327" y="0"/>
                  </a:lnTo>
                  <a:lnTo>
                    <a:pt x="2246327" y="1033311"/>
                  </a:lnTo>
                  <a:lnTo>
                    <a:pt x="0" y="103331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0" y="-38100"/>
              <a:ext cx="3065408" cy="301984"/>
            </a:xfrm>
            <a:prstGeom prst="rect">
              <a:avLst/>
            </a:prstGeom>
          </p:spPr>
          <p:txBody>
            <a:bodyPr anchor="t" rtlCol="false" tIns="0" lIns="0" bIns="0" rIns="0">
              <a:spAutoFit/>
            </a:bodyPr>
            <a:lstStyle/>
            <a:p>
              <a:pPr algn="l">
                <a:lnSpc>
                  <a:spcPts val="1821"/>
                </a:lnSpc>
              </a:pPr>
              <a:r>
                <a:rPr lang="en-US" sz="1300" i="true" spc="222">
                  <a:solidFill>
                    <a:srgbClr val="F6F6F6"/>
                  </a:solidFill>
                  <a:latin typeface="Poppins Italics"/>
                  <a:ea typeface="Poppins Italics"/>
                  <a:cs typeface="Poppins Italics"/>
                  <a:sym typeface="Poppins Italics"/>
                </a:rPr>
                <a:t>Topic Handouts</a:t>
              </a:r>
            </a:p>
          </p:txBody>
        </p:sp>
      </p:grpSp>
      <p:pic>
        <p:nvPicPr>
          <p:cNvPr name="Picture 11" id="11"/>
          <p:cNvPicPr>
            <a:picLocks noChangeAspect="true"/>
          </p:cNvPicPr>
          <p:nvPr/>
        </p:nvPicPr>
        <p:blipFill>
          <a:blip r:embed="rId4"/>
          <a:srcRect l="0" t="0" r="0" b="0"/>
          <a:stretch>
            <a:fillRect/>
          </a:stretch>
        </p:blipFill>
        <p:spPr>
          <a:xfrm flipH="false" flipV="false" rot="0">
            <a:off x="16853809" y="9461239"/>
            <a:ext cx="278501" cy="278501"/>
          </a:xfrm>
          <a:prstGeom prst="rect">
            <a:avLst/>
          </a:prstGeom>
        </p:spPr>
      </p:pic>
      <p:pic>
        <p:nvPicPr>
          <p:cNvPr name="Picture 12" id="12"/>
          <p:cNvPicPr>
            <a:picLocks noChangeAspect="true"/>
          </p:cNvPicPr>
          <p:nvPr/>
        </p:nvPicPr>
        <p:blipFill>
          <a:blip r:embed="rId4"/>
          <a:srcRect l="0" t="0" r="0" b="0"/>
          <a:stretch>
            <a:fillRect/>
          </a:stretch>
        </p:blipFill>
        <p:spPr>
          <a:xfrm flipH="false" flipV="false" rot="0">
            <a:off x="16318190" y="9461239"/>
            <a:ext cx="278501" cy="278501"/>
          </a:xfrm>
          <a:prstGeom prst="rect">
            <a:avLst/>
          </a:prstGeom>
        </p:spPr>
      </p:pic>
      <p:pic>
        <p:nvPicPr>
          <p:cNvPr name="Picture 13" id="13"/>
          <p:cNvPicPr>
            <a:picLocks noChangeAspect="true"/>
          </p:cNvPicPr>
          <p:nvPr/>
        </p:nvPicPr>
        <p:blipFill>
          <a:blip r:embed="rId4"/>
          <a:srcRect l="0" t="0" r="0" b="0"/>
          <a:stretch>
            <a:fillRect/>
          </a:stretch>
        </p:blipFill>
        <p:spPr>
          <a:xfrm flipH="false" flipV="false" rot="0">
            <a:off x="17389485" y="9461239"/>
            <a:ext cx="278501" cy="278501"/>
          </a:xfrm>
          <a:prstGeom prst="rect">
            <a:avLst/>
          </a:prstGeom>
        </p:spPr>
      </p:pic>
      <p:sp>
        <p:nvSpPr>
          <p:cNvPr name="Freeform 14" id="14"/>
          <p:cNvSpPr/>
          <p:nvPr/>
        </p:nvSpPr>
        <p:spPr>
          <a:xfrm flipH="false" flipV="false" rot="0">
            <a:off x="2386575" y="0"/>
            <a:ext cx="13063965" cy="10287000"/>
          </a:xfrm>
          <a:custGeom>
            <a:avLst/>
            <a:gdLst/>
            <a:ahLst/>
            <a:cxnLst/>
            <a:rect r="r" b="b" t="t" l="l"/>
            <a:pathLst>
              <a:path h="10287000" w="13063965">
                <a:moveTo>
                  <a:pt x="0" y="0"/>
                </a:moveTo>
                <a:lnTo>
                  <a:pt x="13063965" y="0"/>
                </a:lnTo>
                <a:lnTo>
                  <a:pt x="13063965" y="10287000"/>
                </a:lnTo>
                <a:lnTo>
                  <a:pt x="0" y="10287000"/>
                </a:lnTo>
                <a:lnTo>
                  <a:pt x="0" y="0"/>
                </a:lnTo>
                <a:close/>
              </a:path>
            </a:pathLst>
          </a:custGeom>
          <a:blipFill>
            <a:blip r:embed="rId8"/>
            <a:stretch>
              <a:fillRect l="-1054" t="0" r="-878" b="0"/>
            </a:stretch>
          </a:blipFill>
        </p:spPr>
      </p:sp>
      <p:sp>
        <p:nvSpPr>
          <p:cNvPr name="TextBox 15" id="15"/>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transition spd="fast">
    <p:push dir="l"/>
  </p:transition>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764771" y="2124445"/>
            <a:ext cx="7347562" cy="4895313"/>
          </a:xfrm>
          <a:custGeom>
            <a:avLst/>
            <a:gdLst/>
            <a:ahLst/>
            <a:cxnLst/>
            <a:rect r="r" b="b" t="t" l="l"/>
            <a:pathLst>
              <a:path h="4895313" w="7347562">
                <a:moveTo>
                  <a:pt x="0" y="0"/>
                </a:moveTo>
                <a:lnTo>
                  <a:pt x="7347561" y="0"/>
                </a:lnTo>
                <a:lnTo>
                  <a:pt x="7347561" y="4895313"/>
                </a:lnTo>
                <a:lnTo>
                  <a:pt x="0" y="4895313"/>
                </a:lnTo>
                <a:lnTo>
                  <a:pt x="0" y="0"/>
                </a:lnTo>
                <a:close/>
              </a:path>
            </a:pathLst>
          </a:custGeom>
          <a:blipFill>
            <a:blip r:embed="rId3"/>
            <a:stretch>
              <a:fillRect l="0" t="0" r="0" b="0"/>
            </a:stretch>
          </a:blipFill>
        </p:spPr>
      </p:sp>
      <p:sp>
        <p:nvSpPr>
          <p:cNvPr name="TextBox 5" id="5"/>
          <p:cNvSpPr txBox="true"/>
          <p:nvPr/>
        </p:nvSpPr>
        <p:spPr>
          <a:xfrm rot="0">
            <a:off x="764771" y="1165261"/>
            <a:ext cx="14695123"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Environmental Awareness...</a:t>
            </a:r>
          </a:p>
        </p:txBody>
      </p:sp>
      <p:sp>
        <p:nvSpPr>
          <p:cNvPr name="TextBox 6" id="6"/>
          <p:cNvSpPr txBox="true"/>
          <p:nvPr/>
        </p:nvSpPr>
        <p:spPr>
          <a:xfrm rot="0">
            <a:off x="8496099" y="1359308"/>
            <a:ext cx="9140862" cy="6339863"/>
          </a:xfrm>
          <a:prstGeom prst="rect">
            <a:avLst/>
          </a:prstGeom>
        </p:spPr>
        <p:txBody>
          <a:bodyPr anchor="t" rtlCol="false" tIns="0" lIns="0" bIns="0" rIns="0">
            <a:spAutoFit/>
          </a:bodyPr>
          <a:lstStyle/>
          <a:p>
            <a:pPr algn="l">
              <a:lnSpc>
                <a:spcPts val="3312"/>
              </a:lnSpc>
            </a:pPr>
            <a:r>
              <a:rPr lang="en-US" sz="2548">
                <a:solidFill>
                  <a:srgbClr val="FFFFFF"/>
                </a:solidFill>
                <a:latin typeface="Arial MT Pro"/>
                <a:ea typeface="Arial MT Pro"/>
                <a:cs typeface="Arial MT Pro"/>
                <a:sym typeface="Arial MT Pro"/>
              </a:rPr>
              <a:t>T</a:t>
            </a:r>
            <a:r>
              <a:rPr lang="en-US" sz="2548">
                <a:solidFill>
                  <a:srgbClr val="FFFFFF"/>
                </a:solidFill>
                <a:latin typeface="Arial MT Pro"/>
                <a:ea typeface="Arial MT Pro"/>
                <a:cs typeface="Arial MT Pro"/>
                <a:sym typeface="Arial MT Pro"/>
              </a:rPr>
              <a:t>his Lesson will help provide a better understanding of how to develop and use environmental awareness to help keep you and clients safe.</a:t>
            </a:r>
          </a:p>
          <a:p>
            <a:pPr algn="l">
              <a:lnSpc>
                <a:spcPts val="3312"/>
              </a:lnSpc>
            </a:pPr>
          </a:p>
          <a:p>
            <a:pPr algn="l">
              <a:lnSpc>
                <a:spcPts val="3312"/>
              </a:lnSpc>
            </a:pPr>
            <a:r>
              <a:rPr lang="en-US" sz="2548">
                <a:solidFill>
                  <a:srgbClr val="FFFFFF"/>
                </a:solidFill>
                <a:latin typeface="Arial MT Pro"/>
                <a:ea typeface="Arial MT Pro"/>
                <a:cs typeface="Arial MT Pro"/>
                <a:sym typeface="Arial MT Pro"/>
              </a:rPr>
              <a:t>Environmental awareness involves understanding how the people, processes, and physical place contribute to the overall environment. Stakeholders, care professionals, family, friends, and public members contribute to an environment's negative and positive variables.</a:t>
            </a:r>
          </a:p>
          <a:p>
            <a:pPr algn="l">
              <a:lnSpc>
                <a:spcPts val="3312"/>
              </a:lnSpc>
            </a:pPr>
          </a:p>
          <a:p>
            <a:pPr algn="l">
              <a:lnSpc>
                <a:spcPts val="3312"/>
              </a:lnSpc>
            </a:pPr>
            <a:r>
              <a:rPr lang="en-US" sz="2548">
                <a:solidFill>
                  <a:srgbClr val="FFFFFF"/>
                </a:solidFill>
                <a:latin typeface="Arial MT Pro"/>
                <a:ea typeface="Arial MT Pro"/>
                <a:cs typeface="Arial MT Pro"/>
                <a:sym typeface="Arial MT Pro"/>
              </a:rPr>
              <a:t>Several factors contribute to a safe environment. Noise levels, ease of navigation, and the overall layout of a space can significantly impact safety. Being aware of potential escape routes and areas that could trap you is also crucial for personal safety.</a:t>
            </a:r>
          </a:p>
        </p:txBody>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8" id="8"/>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4"/>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4265936" y="2789082"/>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1681977" y="-6625880"/>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2">
              <a:alphaModFix amt="65999"/>
            </a:blip>
            <a:stretch>
              <a:fillRect l="0" t="0" r="0" b="0"/>
            </a:stretch>
          </a:blipFill>
        </p:spPr>
      </p:sp>
      <p:sp>
        <p:nvSpPr>
          <p:cNvPr name="TextBox 4" id="4"/>
          <p:cNvSpPr txBox="true"/>
          <p:nvPr/>
        </p:nvSpPr>
        <p:spPr>
          <a:xfrm rot="0">
            <a:off x="5794056" y="2354319"/>
            <a:ext cx="14695123" cy="967106"/>
          </a:xfrm>
          <a:prstGeom prst="rect">
            <a:avLst/>
          </a:prstGeom>
        </p:spPr>
        <p:txBody>
          <a:bodyPr anchor="t" rtlCol="false" tIns="0" lIns="0" bIns="0" rIns="0">
            <a:spAutoFit/>
          </a:bodyPr>
          <a:lstStyle/>
          <a:p>
            <a:pPr algn="l">
              <a:lnSpc>
                <a:spcPts val="7069"/>
              </a:lnSpc>
            </a:pPr>
            <a:r>
              <a:rPr lang="en-US" sz="5049" b="true">
                <a:solidFill>
                  <a:srgbClr val="36FF00"/>
                </a:solidFill>
                <a:latin typeface="Arial MT Pro Bold"/>
                <a:ea typeface="Arial MT Pro Bold"/>
                <a:cs typeface="Arial MT Pro Bold"/>
                <a:sym typeface="Arial MT Pro Bold"/>
              </a:rPr>
              <a:t>How Variables Interact...</a:t>
            </a:r>
          </a:p>
        </p:txBody>
      </p:sp>
      <p:sp>
        <p:nvSpPr>
          <p:cNvPr name="TextBox 5" id="5"/>
          <p:cNvSpPr txBox="true"/>
          <p:nvPr/>
        </p:nvSpPr>
        <p:spPr>
          <a:xfrm rot="0">
            <a:off x="2254078" y="3730353"/>
            <a:ext cx="14640696" cy="1829181"/>
          </a:xfrm>
          <a:prstGeom prst="rect">
            <a:avLst/>
          </a:prstGeom>
        </p:spPr>
        <p:txBody>
          <a:bodyPr anchor="t" rtlCol="false" tIns="0" lIns="0" bIns="0" rIns="0">
            <a:spAutoFit/>
          </a:bodyPr>
          <a:lstStyle/>
          <a:p>
            <a:pPr algn="ctr">
              <a:lnSpc>
                <a:spcPts val="4601"/>
              </a:lnSpc>
              <a:spcBef>
                <a:spcPct val="0"/>
              </a:spcBef>
            </a:pPr>
            <a:r>
              <a:rPr lang="en-US" sz="3899">
                <a:solidFill>
                  <a:srgbClr val="FFFFFF"/>
                </a:solidFill>
                <a:latin typeface="Arial MT Pro"/>
                <a:ea typeface="Arial MT Pro"/>
                <a:cs typeface="Arial MT Pro"/>
                <a:sym typeface="Arial MT Pro"/>
              </a:rPr>
              <a:t>S</a:t>
            </a:r>
            <a:r>
              <a:rPr lang="en-US" sz="3899">
                <a:solidFill>
                  <a:srgbClr val="FFFFFF"/>
                </a:solidFill>
                <a:latin typeface="Arial MT Pro"/>
                <a:ea typeface="Arial MT Pro"/>
                <a:cs typeface="Arial MT Pro"/>
                <a:sym typeface="Arial MT Pro"/>
              </a:rPr>
              <a:t>upporting environmental awareness involves actively cultivating an understanding of how surroundings and factors like people, processes, and physical spaces interact.</a:t>
            </a:r>
          </a:p>
        </p:txBody>
      </p:sp>
      <p:sp>
        <p:nvSpPr>
          <p:cNvPr name="TextBox 6" id="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7" id="7"/>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Tree>
  </p:cSld>
  <p:clrMapOvr>
    <a:masterClrMapping/>
  </p:clrMapOvr>
  <p:transition spd="fast">
    <p:circle/>
  </p:transition>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5801085" y="4773396"/>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4257161" y="-6593540"/>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TextBox 4" id="4"/>
          <p:cNvSpPr txBox="true"/>
          <p:nvPr/>
        </p:nvSpPr>
        <p:spPr>
          <a:xfrm rot="0">
            <a:off x="1028700" y="552767"/>
            <a:ext cx="14695123"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How we can improve Environmental Awareness...</a:t>
            </a:r>
          </a:p>
        </p:txBody>
      </p:sp>
      <p:grpSp>
        <p:nvGrpSpPr>
          <p:cNvPr name="Group 5" id="5"/>
          <p:cNvGrpSpPr/>
          <p:nvPr/>
        </p:nvGrpSpPr>
        <p:grpSpPr>
          <a:xfrm rot="0">
            <a:off x="1028700" y="1689324"/>
            <a:ext cx="11293737" cy="3069320"/>
            <a:chOff x="0" y="0"/>
            <a:chExt cx="2323814" cy="631547"/>
          </a:xfrm>
        </p:grpSpPr>
        <p:sp>
          <p:nvSpPr>
            <p:cNvPr name="Freeform 6" id="6"/>
            <p:cNvSpPr/>
            <p:nvPr/>
          </p:nvSpPr>
          <p:spPr>
            <a:xfrm flipH="false" flipV="false" rot="0">
              <a:off x="0" y="0"/>
              <a:ext cx="2323814" cy="631547"/>
            </a:xfrm>
            <a:custGeom>
              <a:avLst/>
              <a:gdLst/>
              <a:ahLst/>
              <a:cxnLst/>
              <a:rect r="r" b="b" t="t" l="l"/>
              <a:pathLst>
                <a:path h="631547" w="2323814">
                  <a:moveTo>
                    <a:pt x="0" y="0"/>
                  </a:moveTo>
                  <a:lnTo>
                    <a:pt x="2323814" y="0"/>
                  </a:lnTo>
                  <a:lnTo>
                    <a:pt x="2323814" y="631547"/>
                  </a:lnTo>
                  <a:lnTo>
                    <a:pt x="0" y="631547"/>
                  </a:lnTo>
                  <a:close/>
                </a:path>
              </a:pathLst>
            </a:custGeom>
            <a:solidFill>
              <a:srgbClr val="0E06E5">
                <a:alpha val="44706"/>
              </a:srgbClr>
            </a:solidFill>
          </p:spPr>
        </p:sp>
        <p:sp>
          <p:nvSpPr>
            <p:cNvPr name="TextBox 7" id="7"/>
            <p:cNvSpPr txBox="true"/>
            <p:nvPr/>
          </p:nvSpPr>
          <p:spPr>
            <a:xfrm>
              <a:off x="0" y="-57150"/>
              <a:ext cx="2323814" cy="688697"/>
            </a:xfrm>
            <a:prstGeom prst="rect">
              <a:avLst/>
            </a:prstGeom>
          </p:spPr>
          <p:txBody>
            <a:bodyPr anchor="ctr" rtlCol="false" tIns="50800" lIns="50800" bIns="50800" rIns="50800"/>
            <a:lstStyle/>
            <a:p>
              <a:pPr algn="ctr">
                <a:lnSpc>
                  <a:spcPts val="2380"/>
                </a:lnSpc>
              </a:pPr>
            </a:p>
          </p:txBody>
        </p:sp>
      </p:grpSp>
      <p:sp>
        <p:nvSpPr>
          <p:cNvPr name="TextBox 8" id="8"/>
          <p:cNvSpPr txBox="true"/>
          <p:nvPr/>
        </p:nvSpPr>
        <p:spPr>
          <a:xfrm rot="0">
            <a:off x="1407270" y="2408393"/>
            <a:ext cx="10013869" cy="2148863"/>
          </a:xfrm>
          <a:prstGeom prst="rect">
            <a:avLst/>
          </a:prstGeom>
        </p:spPr>
        <p:txBody>
          <a:bodyPr anchor="t" rtlCol="false" tIns="0" lIns="0" bIns="0" rIns="0">
            <a:spAutoFit/>
          </a:bodyPr>
          <a:lstStyle/>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Ob</a:t>
            </a:r>
            <a:r>
              <a:rPr lang="en-US" sz="2548">
                <a:solidFill>
                  <a:srgbClr val="FFFFFF"/>
                </a:solidFill>
                <a:latin typeface="Arial MT Pro"/>
                <a:ea typeface="Arial MT Pro"/>
                <a:cs typeface="Arial MT Pro"/>
                <a:sym typeface="Arial MT Pro"/>
              </a:rPr>
              <a:t>serve th</a:t>
            </a:r>
            <a:r>
              <a:rPr lang="en-US" sz="2548">
                <a:solidFill>
                  <a:srgbClr val="FFFFFF"/>
                </a:solidFill>
                <a:latin typeface="Arial MT Pro"/>
                <a:ea typeface="Arial MT Pro"/>
                <a:cs typeface="Arial MT Pro"/>
                <a:sym typeface="Arial MT Pro"/>
              </a:rPr>
              <a:t>e layout—are there clear pathways and exits for easy navigation and safety?</a:t>
            </a: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Note noise levels or any potential hazards, like slippery floors or obstacles.</a:t>
            </a:r>
          </a:p>
          <a:p>
            <a:pPr algn="l">
              <a:lnSpc>
                <a:spcPts val="3312"/>
              </a:lnSpc>
            </a:pPr>
          </a:p>
        </p:txBody>
      </p:sp>
      <p:grpSp>
        <p:nvGrpSpPr>
          <p:cNvPr name="Group 9" id="9"/>
          <p:cNvGrpSpPr/>
          <p:nvPr/>
        </p:nvGrpSpPr>
        <p:grpSpPr>
          <a:xfrm rot="0">
            <a:off x="1028700" y="5453895"/>
            <a:ext cx="11293737" cy="3069320"/>
            <a:chOff x="0" y="0"/>
            <a:chExt cx="2323814" cy="631547"/>
          </a:xfrm>
        </p:grpSpPr>
        <p:sp>
          <p:nvSpPr>
            <p:cNvPr name="Freeform 10" id="10"/>
            <p:cNvSpPr/>
            <p:nvPr/>
          </p:nvSpPr>
          <p:spPr>
            <a:xfrm flipH="false" flipV="false" rot="0">
              <a:off x="0" y="0"/>
              <a:ext cx="2323814" cy="631547"/>
            </a:xfrm>
            <a:custGeom>
              <a:avLst/>
              <a:gdLst/>
              <a:ahLst/>
              <a:cxnLst/>
              <a:rect r="r" b="b" t="t" l="l"/>
              <a:pathLst>
                <a:path h="631547" w="2323814">
                  <a:moveTo>
                    <a:pt x="0" y="0"/>
                  </a:moveTo>
                  <a:lnTo>
                    <a:pt x="2323814" y="0"/>
                  </a:lnTo>
                  <a:lnTo>
                    <a:pt x="2323814" y="631547"/>
                  </a:lnTo>
                  <a:lnTo>
                    <a:pt x="0" y="631547"/>
                  </a:lnTo>
                  <a:close/>
                </a:path>
              </a:pathLst>
            </a:custGeom>
            <a:solidFill>
              <a:srgbClr val="0E06E5">
                <a:alpha val="44706"/>
              </a:srgbClr>
            </a:solidFill>
          </p:spPr>
        </p:sp>
        <p:sp>
          <p:nvSpPr>
            <p:cNvPr name="TextBox 11" id="11"/>
            <p:cNvSpPr txBox="true"/>
            <p:nvPr/>
          </p:nvSpPr>
          <p:spPr>
            <a:xfrm>
              <a:off x="0" y="-57150"/>
              <a:ext cx="2323814" cy="688697"/>
            </a:xfrm>
            <a:prstGeom prst="rect">
              <a:avLst/>
            </a:prstGeom>
          </p:spPr>
          <p:txBody>
            <a:bodyPr anchor="ctr" rtlCol="false" tIns="50800" lIns="50800" bIns="50800" rIns="50800"/>
            <a:lstStyle/>
            <a:p>
              <a:pPr algn="ctr">
                <a:lnSpc>
                  <a:spcPts val="2380"/>
                </a:lnSpc>
              </a:pPr>
            </a:p>
          </p:txBody>
        </p:sp>
      </p:grpSp>
      <p:sp>
        <p:nvSpPr>
          <p:cNvPr name="TextBox 12" id="12"/>
          <p:cNvSpPr txBox="true"/>
          <p:nvPr/>
        </p:nvSpPr>
        <p:spPr>
          <a:xfrm rot="0">
            <a:off x="1407270" y="6125361"/>
            <a:ext cx="10013869" cy="1968622"/>
          </a:xfrm>
          <a:prstGeom prst="rect">
            <a:avLst/>
          </a:prstGeom>
        </p:spPr>
        <p:txBody>
          <a:bodyPr anchor="t" rtlCol="false" tIns="0" lIns="0" bIns="0" rIns="0">
            <a:spAutoFit/>
          </a:bodyPr>
          <a:lstStyle/>
          <a:p>
            <a:pPr algn="l" marL="550156" indent="-275078" lvl="1">
              <a:lnSpc>
                <a:spcPts val="3006"/>
              </a:lnSpc>
              <a:buFont typeface="Arial"/>
              <a:buChar char="•"/>
            </a:pPr>
            <a:r>
              <a:rPr lang="en-US" sz="2548">
                <a:solidFill>
                  <a:srgbClr val="FFFFFF"/>
                </a:solidFill>
                <a:latin typeface="Arial MT Pro"/>
                <a:ea typeface="Arial MT Pro"/>
                <a:cs typeface="Arial MT Pro"/>
                <a:sym typeface="Arial MT Pro"/>
              </a:rPr>
              <a:t>Identify how</a:t>
            </a:r>
            <a:r>
              <a:rPr lang="en-US" sz="2548">
                <a:solidFill>
                  <a:srgbClr val="FFFFFF"/>
                </a:solidFill>
                <a:latin typeface="Arial MT Pro"/>
                <a:ea typeface="Arial MT Pro"/>
                <a:cs typeface="Arial MT Pro"/>
                <a:sym typeface="Arial MT Pro"/>
              </a:rPr>
              <a:t> operations or routines affect the environment—are they chaotic or smooth and efficient?</a:t>
            </a:r>
          </a:p>
          <a:p>
            <a:pPr algn="l" marL="550156" indent="-275078" lvl="1">
              <a:lnSpc>
                <a:spcPts val="3006"/>
              </a:lnSpc>
              <a:buFont typeface="Arial"/>
              <a:buChar char="•"/>
            </a:pPr>
            <a:r>
              <a:rPr lang="en-US" sz="2548">
                <a:solidFill>
                  <a:srgbClr val="FFFFFF"/>
                </a:solidFill>
                <a:latin typeface="Arial MT Pro"/>
                <a:ea typeface="Arial MT Pro"/>
                <a:cs typeface="Arial MT Pro"/>
                <a:sym typeface="Arial MT Pro"/>
              </a:rPr>
              <a:t>Ensure workflows are designed to promote safety and accessibility.</a:t>
            </a:r>
          </a:p>
          <a:p>
            <a:pPr algn="l">
              <a:lnSpc>
                <a:spcPts val="3006"/>
              </a:lnSpc>
            </a:pPr>
          </a:p>
        </p:txBody>
      </p:sp>
      <p:sp>
        <p:nvSpPr>
          <p:cNvPr name="TextBox 13" id="13"/>
          <p:cNvSpPr txBox="true"/>
          <p:nvPr/>
        </p:nvSpPr>
        <p:spPr>
          <a:xfrm rot="0">
            <a:off x="1407270" y="1892887"/>
            <a:ext cx="11912418" cy="473845"/>
          </a:xfrm>
          <a:prstGeom prst="rect">
            <a:avLst/>
          </a:prstGeom>
        </p:spPr>
        <p:txBody>
          <a:bodyPr anchor="t" rtlCol="false" tIns="0" lIns="0" bIns="0" rIns="0">
            <a:spAutoFit/>
          </a:bodyPr>
          <a:lstStyle/>
          <a:p>
            <a:pPr algn="l">
              <a:lnSpc>
                <a:spcPts val="3523"/>
              </a:lnSpc>
            </a:pPr>
            <a:r>
              <a:rPr lang="en-US" sz="2516" b="true">
                <a:solidFill>
                  <a:srgbClr val="FDFF0E"/>
                </a:solidFill>
                <a:latin typeface="Arial MT Pro Bold"/>
                <a:ea typeface="Arial MT Pro Bold"/>
                <a:cs typeface="Arial MT Pro Bold"/>
                <a:sym typeface="Arial MT Pro Bold"/>
              </a:rPr>
              <a:t>Evaluate Physical Spaces</a:t>
            </a:r>
            <a:r>
              <a:rPr lang="en-US" sz="2516" b="true">
                <a:solidFill>
                  <a:srgbClr val="FDFF0E"/>
                </a:solidFill>
                <a:latin typeface="Arial MT Pro Bold"/>
                <a:ea typeface="Arial MT Pro Bold"/>
                <a:cs typeface="Arial MT Pro Bold"/>
                <a:sym typeface="Arial MT Pro Bold"/>
              </a:rPr>
              <a:t>:</a:t>
            </a:r>
          </a:p>
        </p:txBody>
      </p:sp>
      <p:sp>
        <p:nvSpPr>
          <p:cNvPr name="TextBox 14" id="14"/>
          <p:cNvSpPr txBox="true"/>
          <p:nvPr/>
        </p:nvSpPr>
        <p:spPr>
          <a:xfrm rot="0">
            <a:off x="1407270" y="5603891"/>
            <a:ext cx="11912418" cy="473845"/>
          </a:xfrm>
          <a:prstGeom prst="rect">
            <a:avLst/>
          </a:prstGeom>
        </p:spPr>
        <p:txBody>
          <a:bodyPr anchor="t" rtlCol="false" tIns="0" lIns="0" bIns="0" rIns="0">
            <a:spAutoFit/>
          </a:bodyPr>
          <a:lstStyle/>
          <a:p>
            <a:pPr algn="l">
              <a:lnSpc>
                <a:spcPts val="3523"/>
              </a:lnSpc>
            </a:pPr>
            <a:r>
              <a:rPr lang="en-US" sz="2516" b="true">
                <a:solidFill>
                  <a:srgbClr val="FDFF0E"/>
                </a:solidFill>
                <a:latin typeface="Arial MT Pro Bold"/>
                <a:ea typeface="Arial MT Pro Bold"/>
                <a:cs typeface="Arial MT Pro Bold"/>
                <a:sym typeface="Arial MT Pro Bold"/>
              </a:rPr>
              <a:t>Understand Processes</a:t>
            </a:r>
            <a:r>
              <a:rPr lang="en-US" sz="2516" b="true">
                <a:solidFill>
                  <a:srgbClr val="FDFF0E"/>
                </a:solidFill>
                <a:latin typeface="Arial MT Pro Bold"/>
                <a:ea typeface="Arial MT Pro Bold"/>
                <a:cs typeface="Arial MT Pro Bold"/>
                <a:sym typeface="Arial MT Pro Bold"/>
              </a:rPr>
              <a:t>:</a:t>
            </a:r>
          </a:p>
        </p:txBody>
      </p:sp>
      <p:sp>
        <p:nvSpPr>
          <p:cNvPr name="TextBox 15" id="15"/>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16" id="16"/>
          <p:cNvSpPr/>
          <p:nvPr/>
        </p:nvSpPr>
        <p:spPr>
          <a:xfrm flipH="false" flipV="false" rot="0">
            <a:off x="12322437" y="1704046"/>
            <a:ext cx="5418355" cy="3054598"/>
          </a:xfrm>
          <a:custGeom>
            <a:avLst/>
            <a:gdLst/>
            <a:ahLst/>
            <a:cxnLst/>
            <a:rect r="r" b="b" t="t" l="l"/>
            <a:pathLst>
              <a:path h="3054598" w="5418355">
                <a:moveTo>
                  <a:pt x="0" y="0"/>
                </a:moveTo>
                <a:lnTo>
                  <a:pt x="5418355" y="0"/>
                </a:lnTo>
                <a:lnTo>
                  <a:pt x="5418355" y="3054598"/>
                </a:lnTo>
                <a:lnTo>
                  <a:pt x="0" y="3054598"/>
                </a:lnTo>
                <a:lnTo>
                  <a:pt x="0" y="0"/>
                </a:lnTo>
                <a:close/>
              </a:path>
            </a:pathLst>
          </a:custGeom>
          <a:blipFill>
            <a:blip r:embed="rId3"/>
            <a:stretch>
              <a:fillRect l="0" t="0" r="0" b="0"/>
            </a:stretch>
          </a:blipFill>
        </p:spPr>
      </p:sp>
      <p:sp>
        <p:nvSpPr>
          <p:cNvPr name="Freeform 17" id="17"/>
          <p:cNvSpPr/>
          <p:nvPr/>
        </p:nvSpPr>
        <p:spPr>
          <a:xfrm flipH="false" flipV="false" rot="0">
            <a:off x="12322437" y="5453895"/>
            <a:ext cx="5418355" cy="3054598"/>
          </a:xfrm>
          <a:custGeom>
            <a:avLst/>
            <a:gdLst/>
            <a:ahLst/>
            <a:cxnLst/>
            <a:rect r="r" b="b" t="t" l="l"/>
            <a:pathLst>
              <a:path h="3054598" w="5418355">
                <a:moveTo>
                  <a:pt x="0" y="0"/>
                </a:moveTo>
                <a:lnTo>
                  <a:pt x="5418355" y="0"/>
                </a:lnTo>
                <a:lnTo>
                  <a:pt x="5418355" y="3054597"/>
                </a:lnTo>
                <a:lnTo>
                  <a:pt x="0" y="3054597"/>
                </a:lnTo>
                <a:lnTo>
                  <a:pt x="0" y="0"/>
                </a:lnTo>
                <a:close/>
              </a:path>
            </a:pathLst>
          </a:custGeom>
          <a:blipFill>
            <a:blip r:embed="rId4"/>
            <a:stretch>
              <a:fillRect l="0" t="-526" r="-1053" b="-526"/>
            </a:stretch>
          </a:blipFill>
        </p:spPr>
      </p:sp>
      <p:sp>
        <p:nvSpPr>
          <p:cNvPr name="Freeform 18" id="18"/>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5"/>
            <a:stretch>
              <a:fillRect l="0" t="0" r="0" b="0"/>
            </a:stretch>
          </a:blipFill>
        </p:spPr>
      </p:sp>
    </p:spTree>
  </p:cSld>
  <p:clrMapOvr>
    <a:masterClrMapping/>
  </p:clrMapOvr>
  <p:transition spd="fast">
    <p:circle/>
  </p:transition>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5801085" y="4773396"/>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4257161" y="-6593540"/>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TextBox 4" id="4"/>
          <p:cNvSpPr txBox="true"/>
          <p:nvPr/>
        </p:nvSpPr>
        <p:spPr>
          <a:xfrm rot="0">
            <a:off x="1028700" y="552767"/>
            <a:ext cx="14695123"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How we can improve Environmental Awareness...</a:t>
            </a:r>
          </a:p>
        </p:txBody>
      </p:sp>
      <p:grpSp>
        <p:nvGrpSpPr>
          <p:cNvPr name="Group 5" id="5"/>
          <p:cNvGrpSpPr/>
          <p:nvPr/>
        </p:nvGrpSpPr>
        <p:grpSpPr>
          <a:xfrm rot="0">
            <a:off x="1028700" y="1689324"/>
            <a:ext cx="11293737" cy="3069320"/>
            <a:chOff x="0" y="0"/>
            <a:chExt cx="2323814" cy="631547"/>
          </a:xfrm>
        </p:grpSpPr>
        <p:sp>
          <p:nvSpPr>
            <p:cNvPr name="Freeform 6" id="6"/>
            <p:cNvSpPr/>
            <p:nvPr/>
          </p:nvSpPr>
          <p:spPr>
            <a:xfrm flipH="false" flipV="false" rot="0">
              <a:off x="0" y="0"/>
              <a:ext cx="2323814" cy="631547"/>
            </a:xfrm>
            <a:custGeom>
              <a:avLst/>
              <a:gdLst/>
              <a:ahLst/>
              <a:cxnLst/>
              <a:rect r="r" b="b" t="t" l="l"/>
              <a:pathLst>
                <a:path h="631547" w="2323814">
                  <a:moveTo>
                    <a:pt x="0" y="0"/>
                  </a:moveTo>
                  <a:lnTo>
                    <a:pt x="2323814" y="0"/>
                  </a:lnTo>
                  <a:lnTo>
                    <a:pt x="2323814" y="631547"/>
                  </a:lnTo>
                  <a:lnTo>
                    <a:pt x="0" y="631547"/>
                  </a:lnTo>
                  <a:close/>
                </a:path>
              </a:pathLst>
            </a:custGeom>
            <a:solidFill>
              <a:srgbClr val="0E06E5">
                <a:alpha val="44706"/>
              </a:srgbClr>
            </a:solidFill>
          </p:spPr>
        </p:sp>
        <p:sp>
          <p:nvSpPr>
            <p:cNvPr name="TextBox 7" id="7"/>
            <p:cNvSpPr txBox="true"/>
            <p:nvPr/>
          </p:nvSpPr>
          <p:spPr>
            <a:xfrm>
              <a:off x="0" y="-57150"/>
              <a:ext cx="2323814" cy="688697"/>
            </a:xfrm>
            <a:prstGeom prst="rect">
              <a:avLst/>
            </a:prstGeom>
          </p:spPr>
          <p:txBody>
            <a:bodyPr anchor="ctr" rtlCol="false" tIns="50800" lIns="50800" bIns="50800" rIns="50800"/>
            <a:lstStyle/>
            <a:p>
              <a:pPr algn="ctr">
                <a:lnSpc>
                  <a:spcPts val="2380"/>
                </a:lnSpc>
              </a:pPr>
            </a:p>
          </p:txBody>
        </p:sp>
      </p:grpSp>
      <p:sp>
        <p:nvSpPr>
          <p:cNvPr name="TextBox 8" id="8"/>
          <p:cNvSpPr txBox="true"/>
          <p:nvPr/>
        </p:nvSpPr>
        <p:spPr>
          <a:xfrm rot="0">
            <a:off x="1407270" y="2408393"/>
            <a:ext cx="10013869" cy="2148863"/>
          </a:xfrm>
          <a:prstGeom prst="rect">
            <a:avLst/>
          </a:prstGeom>
        </p:spPr>
        <p:txBody>
          <a:bodyPr anchor="t" rtlCol="false" tIns="0" lIns="0" bIns="0" rIns="0">
            <a:spAutoFit/>
          </a:bodyPr>
          <a:lstStyle/>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R</a:t>
            </a:r>
            <a:r>
              <a:rPr lang="en-US" sz="2548">
                <a:solidFill>
                  <a:srgbClr val="FFFFFF"/>
                </a:solidFill>
                <a:latin typeface="Arial MT Pro"/>
                <a:ea typeface="Arial MT Pro"/>
                <a:cs typeface="Arial MT Pro"/>
                <a:sym typeface="Arial MT Pro"/>
              </a:rPr>
              <a:t>ecognize how</a:t>
            </a:r>
            <a:r>
              <a:rPr lang="en-US" sz="2548">
                <a:solidFill>
                  <a:srgbClr val="FFFFFF"/>
                </a:solidFill>
                <a:latin typeface="Arial MT Pro"/>
                <a:ea typeface="Arial MT Pro"/>
                <a:cs typeface="Arial MT Pro"/>
                <a:sym typeface="Arial MT Pro"/>
              </a:rPr>
              <a:t> individuals’ actions and emotions contribute to the environment.</a:t>
            </a: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F</a:t>
            </a:r>
            <a:r>
              <a:rPr lang="en-US" sz="2548">
                <a:solidFill>
                  <a:srgbClr val="FFFFFF"/>
                </a:solidFill>
                <a:latin typeface="Arial MT Pro"/>
                <a:ea typeface="Arial MT Pro"/>
                <a:cs typeface="Arial MT Pro"/>
                <a:sym typeface="Arial MT Pro"/>
              </a:rPr>
              <a:t>oster positive interactions to create a collaborative and safe atmosphere.</a:t>
            </a:r>
          </a:p>
          <a:p>
            <a:pPr algn="l">
              <a:lnSpc>
                <a:spcPts val="3312"/>
              </a:lnSpc>
            </a:pPr>
          </a:p>
        </p:txBody>
      </p:sp>
      <p:grpSp>
        <p:nvGrpSpPr>
          <p:cNvPr name="Group 9" id="9"/>
          <p:cNvGrpSpPr/>
          <p:nvPr/>
        </p:nvGrpSpPr>
        <p:grpSpPr>
          <a:xfrm rot="0">
            <a:off x="1028700" y="5453895"/>
            <a:ext cx="11293737" cy="3069320"/>
            <a:chOff x="0" y="0"/>
            <a:chExt cx="2323814" cy="631547"/>
          </a:xfrm>
        </p:grpSpPr>
        <p:sp>
          <p:nvSpPr>
            <p:cNvPr name="Freeform 10" id="10"/>
            <p:cNvSpPr/>
            <p:nvPr/>
          </p:nvSpPr>
          <p:spPr>
            <a:xfrm flipH="false" flipV="false" rot="0">
              <a:off x="0" y="0"/>
              <a:ext cx="2323814" cy="631547"/>
            </a:xfrm>
            <a:custGeom>
              <a:avLst/>
              <a:gdLst/>
              <a:ahLst/>
              <a:cxnLst/>
              <a:rect r="r" b="b" t="t" l="l"/>
              <a:pathLst>
                <a:path h="631547" w="2323814">
                  <a:moveTo>
                    <a:pt x="0" y="0"/>
                  </a:moveTo>
                  <a:lnTo>
                    <a:pt x="2323814" y="0"/>
                  </a:lnTo>
                  <a:lnTo>
                    <a:pt x="2323814" y="631547"/>
                  </a:lnTo>
                  <a:lnTo>
                    <a:pt x="0" y="631547"/>
                  </a:lnTo>
                  <a:close/>
                </a:path>
              </a:pathLst>
            </a:custGeom>
            <a:solidFill>
              <a:srgbClr val="0E06E5">
                <a:alpha val="44706"/>
              </a:srgbClr>
            </a:solidFill>
          </p:spPr>
        </p:sp>
        <p:sp>
          <p:nvSpPr>
            <p:cNvPr name="TextBox 11" id="11"/>
            <p:cNvSpPr txBox="true"/>
            <p:nvPr/>
          </p:nvSpPr>
          <p:spPr>
            <a:xfrm>
              <a:off x="0" y="-57150"/>
              <a:ext cx="2323814" cy="688697"/>
            </a:xfrm>
            <a:prstGeom prst="rect">
              <a:avLst/>
            </a:prstGeom>
          </p:spPr>
          <p:txBody>
            <a:bodyPr anchor="ctr" rtlCol="false" tIns="50800" lIns="50800" bIns="50800" rIns="50800"/>
            <a:lstStyle/>
            <a:p>
              <a:pPr algn="ctr">
                <a:lnSpc>
                  <a:spcPts val="2380"/>
                </a:lnSpc>
              </a:pPr>
            </a:p>
          </p:txBody>
        </p:sp>
      </p:grpSp>
      <p:sp>
        <p:nvSpPr>
          <p:cNvPr name="TextBox 12" id="12"/>
          <p:cNvSpPr txBox="true"/>
          <p:nvPr/>
        </p:nvSpPr>
        <p:spPr>
          <a:xfrm rot="0">
            <a:off x="1407270" y="6125361"/>
            <a:ext cx="10013869" cy="1968622"/>
          </a:xfrm>
          <a:prstGeom prst="rect">
            <a:avLst/>
          </a:prstGeom>
        </p:spPr>
        <p:txBody>
          <a:bodyPr anchor="t" rtlCol="false" tIns="0" lIns="0" bIns="0" rIns="0">
            <a:spAutoFit/>
          </a:bodyPr>
          <a:lstStyle/>
          <a:p>
            <a:pPr algn="l" marL="550156" indent="-275078" lvl="1">
              <a:lnSpc>
                <a:spcPts val="3006"/>
              </a:lnSpc>
              <a:buFont typeface="Arial"/>
              <a:buChar char="•"/>
            </a:pPr>
            <a:r>
              <a:rPr lang="en-US" sz="2548">
                <a:solidFill>
                  <a:srgbClr val="FFFFFF"/>
                </a:solidFill>
                <a:latin typeface="Arial MT Pro"/>
                <a:ea typeface="Arial MT Pro"/>
                <a:cs typeface="Arial MT Pro"/>
                <a:sym typeface="Arial MT Pro"/>
              </a:rPr>
              <a:t>Identify em</a:t>
            </a:r>
            <a:r>
              <a:rPr lang="en-US" sz="2548">
                <a:solidFill>
                  <a:srgbClr val="FFFFFF"/>
                </a:solidFill>
                <a:latin typeface="Arial MT Pro"/>
                <a:ea typeface="Arial MT Pro"/>
                <a:cs typeface="Arial MT Pro"/>
                <a:sym typeface="Arial MT Pro"/>
              </a:rPr>
              <a:t>ergency exits or areas that could serve as safe zones in dangerous situations.</a:t>
            </a:r>
          </a:p>
          <a:p>
            <a:pPr algn="l" marL="550156" indent="-275078" lvl="1">
              <a:lnSpc>
                <a:spcPts val="3006"/>
              </a:lnSpc>
              <a:buFont typeface="Arial"/>
              <a:buChar char="•"/>
            </a:pPr>
            <a:r>
              <a:rPr lang="en-US" sz="2548">
                <a:solidFill>
                  <a:srgbClr val="FFFFFF"/>
                </a:solidFill>
                <a:latin typeface="Arial MT Pro"/>
                <a:ea typeface="Arial MT Pro"/>
                <a:cs typeface="Arial MT Pro"/>
                <a:sym typeface="Arial MT Pro"/>
              </a:rPr>
              <a:t>Familiarize yourself with routes to avoid becoming trapped in emergencies.</a:t>
            </a:r>
          </a:p>
          <a:p>
            <a:pPr algn="l">
              <a:lnSpc>
                <a:spcPts val="3006"/>
              </a:lnSpc>
            </a:pPr>
          </a:p>
        </p:txBody>
      </p:sp>
      <p:sp>
        <p:nvSpPr>
          <p:cNvPr name="TextBox 13" id="13"/>
          <p:cNvSpPr txBox="true"/>
          <p:nvPr/>
        </p:nvSpPr>
        <p:spPr>
          <a:xfrm rot="0">
            <a:off x="1407270" y="1892887"/>
            <a:ext cx="11912418" cy="473845"/>
          </a:xfrm>
          <a:prstGeom prst="rect">
            <a:avLst/>
          </a:prstGeom>
        </p:spPr>
        <p:txBody>
          <a:bodyPr anchor="t" rtlCol="false" tIns="0" lIns="0" bIns="0" rIns="0">
            <a:spAutoFit/>
          </a:bodyPr>
          <a:lstStyle/>
          <a:p>
            <a:pPr algn="l">
              <a:lnSpc>
                <a:spcPts val="3523"/>
              </a:lnSpc>
            </a:pPr>
            <a:r>
              <a:rPr lang="en-US" sz="2516" b="true">
                <a:solidFill>
                  <a:srgbClr val="FDFF0E"/>
                </a:solidFill>
                <a:latin typeface="Arial MT Pro Bold"/>
                <a:ea typeface="Arial MT Pro Bold"/>
                <a:cs typeface="Arial MT Pro Bold"/>
                <a:sym typeface="Arial MT Pro Bold"/>
              </a:rPr>
              <a:t>Be Aware of People</a:t>
            </a:r>
            <a:r>
              <a:rPr lang="en-US" sz="2516" b="true">
                <a:solidFill>
                  <a:srgbClr val="FDFF0E"/>
                </a:solidFill>
                <a:latin typeface="Arial MT Pro Bold"/>
                <a:ea typeface="Arial MT Pro Bold"/>
                <a:cs typeface="Arial MT Pro Bold"/>
                <a:sym typeface="Arial MT Pro Bold"/>
              </a:rPr>
              <a:t>:</a:t>
            </a:r>
          </a:p>
        </p:txBody>
      </p:sp>
      <p:sp>
        <p:nvSpPr>
          <p:cNvPr name="TextBox 14" id="14"/>
          <p:cNvSpPr txBox="true"/>
          <p:nvPr/>
        </p:nvSpPr>
        <p:spPr>
          <a:xfrm rot="0">
            <a:off x="1407270" y="5603891"/>
            <a:ext cx="11912418" cy="473845"/>
          </a:xfrm>
          <a:prstGeom prst="rect">
            <a:avLst/>
          </a:prstGeom>
        </p:spPr>
        <p:txBody>
          <a:bodyPr anchor="t" rtlCol="false" tIns="0" lIns="0" bIns="0" rIns="0">
            <a:spAutoFit/>
          </a:bodyPr>
          <a:lstStyle/>
          <a:p>
            <a:pPr algn="l">
              <a:lnSpc>
                <a:spcPts val="3523"/>
              </a:lnSpc>
            </a:pPr>
            <a:r>
              <a:rPr lang="en-US" sz="2516" b="true">
                <a:solidFill>
                  <a:srgbClr val="FDFF0E"/>
                </a:solidFill>
                <a:latin typeface="Arial MT Pro Bold"/>
                <a:ea typeface="Arial MT Pro Bold"/>
                <a:cs typeface="Arial MT Pro Bold"/>
                <a:sym typeface="Arial MT Pro Bold"/>
              </a:rPr>
              <a:t>Assess Escape Plans</a:t>
            </a:r>
            <a:r>
              <a:rPr lang="en-US" sz="2516" b="true">
                <a:solidFill>
                  <a:srgbClr val="FDFF0E"/>
                </a:solidFill>
                <a:latin typeface="Arial MT Pro Bold"/>
                <a:ea typeface="Arial MT Pro Bold"/>
                <a:cs typeface="Arial MT Pro Bold"/>
                <a:sym typeface="Arial MT Pro Bold"/>
              </a:rPr>
              <a:t>:</a:t>
            </a:r>
          </a:p>
        </p:txBody>
      </p:sp>
      <p:sp>
        <p:nvSpPr>
          <p:cNvPr name="TextBox 15" id="15"/>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16" id="16"/>
          <p:cNvSpPr/>
          <p:nvPr/>
        </p:nvSpPr>
        <p:spPr>
          <a:xfrm flipH="false" flipV="false" rot="0">
            <a:off x="12322437" y="1708440"/>
            <a:ext cx="5458264" cy="3050204"/>
          </a:xfrm>
          <a:custGeom>
            <a:avLst/>
            <a:gdLst/>
            <a:ahLst/>
            <a:cxnLst/>
            <a:rect r="r" b="b" t="t" l="l"/>
            <a:pathLst>
              <a:path h="3050204" w="5458264">
                <a:moveTo>
                  <a:pt x="0" y="0"/>
                </a:moveTo>
                <a:lnTo>
                  <a:pt x="5458264" y="0"/>
                </a:lnTo>
                <a:lnTo>
                  <a:pt x="5458264" y="3050204"/>
                </a:lnTo>
                <a:lnTo>
                  <a:pt x="0" y="3050204"/>
                </a:lnTo>
                <a:lnTo>
                  <a:pt x="0" y="0"/>
                </a:lnTo>
                <a:close/>
              </a:path>
            </a:pathLst>
          </a:custGeom>
          <a:blipFill>
            <a:blip r:embed="rId3"/>
            <a:stretch>
              <a:fillRect l="0" t="-9649" r="0" b="-9649"/>
            </a:stretch>
          </a:blipFill>
        </p:spPr>
      </p:sp>
      <p:sp>
        <p:nvSpPr>
          <p:cNvPr name="Freeform 17" id="17"/>
          <p:cNvSpPr/>
          <p:nvPr/>
        </p:nvSpPr>
        <p:spPr>
          <a:xfrm flipH="false" flipV="false" rot="0">
            <a:off x="12322437" y="5453895"/>
            <a:ext cx="5458264" cy="3067262"/>
          </a:xfrm>
          <a:custGeom>
            <a:avLst/>
            <a:gdLst/>
            <a:ahLst/>
            <a:cxnLst/>
            <a:rect r="r" b="b" t="t" l="l"/>
            <a:pathLst>
              <a:path h="3067262" w="5458264">
                <a:moveTo>
                  <a:pt x="0" y="0"/>
                </a:moveTo>
                <a:lnTo>
                  <a:pt x="5458264" y="0"/>
                </a:lnTo>
                <a:lnTo>
                  <a:pt x="5458264" y="3067262"/>
                </a:lnTo>
                <a:lnTo>
                  <a:pt x="0" y="3067262"/>
                </a:lnTo>
                <a:lnTo>
                  <a:pt x="0" y="0"/>
                </a:lnTo>
                <a:close/>
              </a:path>
            </a:pathLst>
          </a:custGeom>
          <a:blipFill>
            <a:blip r:embed="rId4"/>
            <a:stretch>
              <a:fillRect l="0" t="-12329" r="0" b="-4923"/>
            </a:stretch>
          </a:blipFill>
        </p:spPr>
      </p:sp>
      <p:sp>
        <p:nvSpPr>
          <p:cNvPr name="Freeform 18" id="18"/>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5"/>
            <a:stretch>
              <a:fillRect l="0" t="0" r="0" b="0"/>
            </a:stretch>
          </a:blipFill>
        </p:spPr>
      </p:sp>
    </p:spTree>
  </p:cSld>
  <p:clrMapOvr>
    <a:masterClrMapping/>
  </p:clrMapOvr>
  <p:transition spd="fast">
    <p:circle/>
  </p:transition>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5801085" y="4773396"/>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4257161" y="-6593540"/>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TextBox 4" id="4"/>
          <p:cNvSpPr txBox="true"/>
          <p:nvPr/>
        </p:nvSpPr>
        <p:spPr>
          <a:xfrm rot="0">
            <a:off x="1028700" y="552767"/>
            <a:ext cx="14695123"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How we can improve Environmental Awareness...</a:t>
            </a:r>
          </a:p>
        </p:txBody>
      </p:sp>
      <p:grpSp>
        <p:nvGrpSpPr>
          <p:cNvPr name="Group 5" id="5"/>
          <p:cNvGrpSpPr/>
          <p:nvPr/>
        </p:nvGrpSpPr>
        <p:grpSpPr>
          <a:xfrm rot="0">
            <a:off x="1028700" y="1689324"/>
            <a:ext cx="11293737" cy="3069320"/>
            <a:chOff x="0" y="0"/>
            <a:chExt cx="2323814" cy="631547"/>
          </a:xfrm>
        </p:grpSpPr>
        <p:sp>
          <p:nvSpPr>
            <p:cNvPr name="Freeform 6" id="6"/>
            <p:cNvSpPr/>
            <p:nvPr/>
          </p:nvSpPr>
          <p:spPr>
            <a:xfrm flipH="false" flipV="false" rot="0">
              <a:off x="0" y="0"/>
              <a:ext cx="2323814" cy="631547"/>
            </a:xfrm>
            <a:custGeom>
              <a:avLst/>
              <a:gdLst/>
              <a:ahLst/>
              <a:cxnLst/>
              <a:rect r="r" b="b" t="t" l="l"/>
              <a:pathLst>
                <a:path h="631547" w="2323814">
                  <a:moveTo>
                    <a:pt x="0" y="0"/>
                  </a:moveTo>
                  <a:lnTo>
                    <a:pt x="2323814" y="0"/>
                  </a:lnTo>
                  <a:lnTo>
                    <a:pt x="2323814" y="631547"/>
                  </a:lnTo>
                  <a:lnTo>
                    <a:pt x="0" y="631547"/>
                  </a:lnTo>
                  <a:close/>
                </a:path>
              </a:pathLst>
            </a:custGeom>
            <a:solidFill>
              <a:srgbClr val="0E06E5">
                <a:alpha val="44706"/>
              </a:srgbClr>
            </a:solidFill>
          </p:spPr>
        </p:sp>
        <p:sp>
          <p:nvSpPr>
            <p:cNvPr name="TextBox 7" id="7"/>
            <p:cNvSpPr txBox="true"/>
            <p:nvPr/>
          </p:nvSpPr>
          <p:spPr>
            <a:xfrm>
              <a:off x="0" y="-57150"/>
              <a:ext cx="2323814" cy="688697"/>
            </a:xfrm>
            <a:prstGeom prst="rect">
              <a:avLst/>
            </a:prstGeom>
          </p:spPr>
          <p:txBody>
            <a:bodyPr anchor="ctr" rtlCol="false" tIns="50800" lIns="50800" bIns="50800" rIns="50800"/>
            <a:lstStyle/>
            <a:p>
              <a:pPr algn="ctr">
                <a:lnSpc>
                  <a:spcPts val="2380"/>
                </a:lnSpc>
              </a:pPr>
            </a:p>
          </p:txBody>
        </p:sp>
      </p:grpSp>
      <p:sp>
        <p:nvSpPr>
          <p:cNvPr name="TextBox 8" id="8"/>
          <p:cNvSpPr txBox="true"/>
          <p:nvPr/>
        </p:nvSpPr>
        <p:spPr>
          <a:xfrm rot="0">
            <a:off x="1407270" y="2490557"/>
            <a:ext cx="10013869" cy="1729763"/>
          </a:xfrm>
          <a:prstGeom prst="rect">
            <a:avLst/>
          </a:prstGeom>
        </p:spPr>
        <p:txBody>
          <a:bodyPr anchor="t" rtlCol="false" tIns="0" lIns="0" bIns="0" rIns="0">
            <a:spAutoFit/>
          </a:bodyPr>
          <a:lstStyle/>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En</a:t>
            </a:r>
            <a:r>
              <a:rPr lang="en-US" sz="2548">
                <a:solidFill>
                  <a:srgbClr val="FFFFFF"/>
                </a:solidFill>
                <a:latin typeface="Arial MT Pro"/>
                <a:ea typeface="Arial MT Pro"/>
                <a:cs typeface="Arial MT Pro"/>
                <a:sym typeface="Arial MT Pro"/>
              </a:rPr>
              <a:t>courage open</a:t>
            </a:r>
            <a:r>
              <a:rPr lang="en-US" sz="2548">
                <a:solidFill>
                  <a:srgbClr val="FFFFFF"/>
                </a:solidFill>
                <a:latin typeface="Arial MT Pro"/>
                <a:ea typeface="Arial MT Pro"/>
                <a:cs typeface="Arial MT Pro"/>
                <a:sym typeface="Arial MT Pro"/>
              </a:rPr>
              <a:t> communication and listen to concerns about environmental risks.</a:t>
            </a:r>
          </a:p>
          <a:p>
            <a:pPr algn="l" marL="550156" indent="-275078" lvl="1">
              <a:lnSpc>
                <a:spcPts val="3312"/>
              </a:lnSpc>
              <a:buFont typeface="Arial"/>
              <a:buChar char="•"/>
            </a:pPr>
            <a:r>
              <a:rPr lang="en-US" sz="2548">
                <a:solidFill>
                  <a:srgbClr val="FFFFFF"/>
                </a:solidFill>
                <a:latin typeface="Arial MT Pro"/>
                <a:ea typeface="Arial MT Pro"/>
                <a:cs typeface="Arial MT Pro"/>
                <a:sym typeface="Arial MT Pro"/>
              </a:rPr>
              <a:t>Ac</a:t>
            </a:r>
            <a:r>
              <a:rPr lang="en-US" sz="2548">
                <a:solidFill>
                  <a:srgbClr val="FFFFFF"/>
                </a:solidFill>
                <a:latin typeface="Arial MT Pro"/>
                <a:ea typeface="Arial MT Pro"/>
                <a:cs typeface="Arial MT Pro"/>
                <a:sym typeface="Arial MT Pro"/>
              </a:rPr>
              <a:t>t on suggestions to improve safety and efficiency.</a:t>
            </a:r>
          </a:p>
          <a:p>
            <a:pPr algn="l">
              <a:lnSpc>
                <a:spcPts val="3312"/>
              </a:lnSpc>
            </a:pPr>
          </a:p>
        </p:txBody>
      </p:sp>
      <p:grpSp>
        <p:nvGrpSpPr>
          <p:cNvPr name="Group 9" id="9"/>
          <p:cNvGrpSpPr/>
          <p:nvPr/>
        </p:nvGrpSpPr>
        <p:grpSpPr>
          <a:xfrm rot="0">
            <a:off x="1028700" y="5453895"/>
            <a:ext cx="11293737" cy="3069320"/>
            <a:chOff x="0" y="0"/>
            <a:chExt cx="2323814" cy="631547"/>
          </a:xfrm>
        </p:grpSpPr>
        <p:sp>
          <p:nvSpPr>
            <p:cNvPr name="Freeform 10" id="10"/>
            <p:cNvSpPr/>
            <p:nvPr/>
          </p:nvSpPr>
          <p:spPr>
            <a:xfrm flipH="false" flipV="false" rot="0">
              <a:off x="0" y="0"/>
              <a:ext cx="2323814" cy="631547"/>
            </a:xfrm>
            <a:custGeom>
              <a:avLst/>
              <a:gdLst/>
              <a:ahLst/>
              <a:cxnLst/>
              <a:rect r="r" b="b" t="t" l="l"/>
              <a:pathLst>
                <a:path h="631547" w="2323814">
                  <a:moveTo>
                    <a:pt x="0" y="0"/>
                  </a:moveTo>
                  <a:lnTo>
                    <a:pt x="2323814" y="0"/>
                  </a:lnTo>
                  <a:lnTo>
                    <a:pt x="2323814" y="631547"/>
                  </a:lnTo>
                  <a:lnTo>
                    <a:pt x="0" y="631547"/>
                  </a:lnTo>
                  <a:close/>
                </a:path>
              </a:pathLst>
            </a:custGeom>
            <a:solidFill>
              <a:srgbClr val="0E06E5">
                <a:alpha val="44706"/>
              </a:srgbClr>
            </a:solidFill>
          </p:spPr>
        </p:sp>
        <p:sp>
          <p:nvSpPr>
            <p:cNvPr name="TextBox 11" id="11"/>
            <p:cNvSpPr txBox="true"/>
            <p:nvPr/>
          </p:nvSpPr>
          <p:spPr>
            <a:xfrm>
              <a:off x="0" y="-57150"/>
              <a:ext cx="2323814" cy="688697"/>
            </a:xfrm>
            <a:prstGeom prst="rect">
              <a:avLst/>
            </a:prstGeom>
          </p:spPr>
          <p:txBody>
            <a:bodyPr anchor="ctr" rtlCol="false" tIns="50800" lIns="50800" bIns="50800" rIns="50800"/>
            <a:lstStyle/>
            <a:p>
              <a:pPr algn="ctr">
                <a:lnSpc>
                  <a:spcPts val="2380"/>
                </a:lnSpc>
              </a:pPr>
            </a:p>
          </p:txBody>
        </p:sp>
      </p:grpSp>
      <p:sp>
        <p:nvSpPr>
          <p:cNvPr name="TextBox 12" id="12"/>
          <p:cNvSpPr txBox="true"/>
          <p:nvPr/>
        </p:nvSpPr>
        <p:spPr>
          <a:xfrm rot="0">
            <a:off x="1407270" y="6125361"/>
            <a:ext cx="10013869" cy="1587622"/>
          </a:xfrm>
          <a:prstGeom prst="rect">
            <a:avLst/>
          </a:prstGeom>
        </p:spPr>
        <p:txBody>
          <a:bodyPr anchor="t" rtlCol="false" tIns="0" lIns="0" bIns="0" rIns="0">
            <a:spAutoFit/>
          </a:bodyPr>
          <a:lstStyle/>
          <a:p>
            <a:pPr algn="l" marL="550156" indent="-275078" lvl="1">
              <a:lnSpc>
                <a:spcPts val="3006"/>
              </a:lnSpc>
              <a:buFont typeface="Arial"/>
              <a:buChar char="•"/>
            </a:pPr>
            <a:r>
              <a:rPr lang="en-US" sz="2548">
                <a:solidFill>
                  <a:srgbClr val="FFFFFF"/>
                </a:solidFill>
                <a:latin typeface="Arial MT Pro"/>
                <a:ea typeface="Arial MT Pro"/>
                <a:cs typeface="Arial MT Pro"/>
                <a:sym typeface="Arial MT Pro"/>
              </a:rPr>
              <a:t>Involve stakehold</a:t>
            </a:r>
            <a:r>
              <a:rPr lang="en-US" sz="2548">
                <a:solidFill>
                  <a:srgbClr val="FFFFFF"/>
                </a:solidFill>
                <a:latin typeface="Arial MT Pro"/>
                <a:ea typeface="Arial MT Pro"/>
                <a:cs typeface="Arial MT Pro"/>
                <a:sym typeface="Arial MT Pro"/>
              </a:rPr>
              <a:t>ers, colleagues, or family members to address environmental risks.</a:t>
            </a:r>
          </a:p>
          <a:p>
            <a:pPr algn="l" marL="550156" indent="-275078" lvl="1">
              <a:lnSpc>
                <a:spcPts val="3006"/>
              </a:lnSpc>
              <a:buFont typeface="Arial"/>
              <a:buChar char="•"/>
            </a:pPr>
            <a:r>
              <a:rPr lang="en-US" sz="2548">
                <a:solidFill>
                  <a:srgbClr val="FFFFFF"/>
                </a:solidFill>
                <a:latin typeface="Arial MT Pro"/>
                <a:ea typeface="Arial MT Pro"/>
                <a:cs typeface="Arial MT Pro"/>
                <a:sym typeface="Arial MT Pro"/>
              </a:rPr>
              <a:t>Share responsibilities to maintain a secure and supportive space.</a:t>
            </a:r>
          </a:p>
          <a:p>
            <a:pPr algn="l">
              <a:lnSpc>
                <a:spcPts val="3006"/>
              </a:lnSpc>
            </a:pPr>
          </a:p>
        </p:txBody>
      </p:sp>
      <p:sp>
        <p:nvSpPr>
          <p:cNvPr name="TextBox 13" id="13"/>
          <p:cNvSpPr txBox="true"/>
          <p:nvPr/>
        </p:nvSpPr>
        <p:spPr>
          <a:xfrm rot="0">
            <a:off x="1407270" y="1892887"/>
            <a:ext cx="11912418" cy="473845"/>
          </a:xfrm>
          <a:prstGeom prst="rect">
            <a:avLst/>
          </a:prstGeom>
        </p:spPr>
        <p:txBody>
          <a:bodyPr anchor="t" rtlCol="false" tIns="0" lIns="0" bIns="0" rIns="0">
            <a:spAutoFit/>
          </a:bodyPr>
          <a:lstStyle/>
          <a:p>
            <a:pPr algn="l">
              <a:lnSpc>
                <a:spcPts val="3523"/>
              </a:lnSpc>
            </a:pPr>
            <a:r>
              <a:rPr lang="en-US" sz="2516" b="true">
                <a:solidFill>
                  <a:srgbClr val="FDFF0E"/>
                </a:solidFill>
                <a:latin typeface="Arial MT Pro Bold"/>
                <a:ea typeface="Arial MT Pro Bold"/>
                <a:cs typeface="Arial MT Pro Bold"/>
                <a:sym typeface="Arial MT Pro Bold"/>
              </a:rPr>
              <a:t>Promote Feedback</a:t>
            </a:r>
            <a:r>
              <a:rPr lang="en-US" sz="2516" b="true">
                <a:solidFill>
                  <a:srgbClr val="FDFF0E"/>
                </a:solidFill>
                <a:latin typeface="Arial MT Pro Bold"/>
                <a:ea typeface="Arial MT Pro Bold"/>
                <a:cs typeface="Arial MT Pro Bold"/>
                <a:sym typeface="Arial MT Pro Bold"/>
              </a:rPr>
              <a:t>:</a:t>
            </a:r>
          </a:p>
        </p:txBody>
      </p:sp>
      <p:sp>
        <p:nvSpPr>
          <p:cNvPr name="TextBox 14" id="14"/>
          <p:cNvSpPr txBox="true"/>
          <p:nvPr/>
        </p:nvSpPr>
        <p:spPr>
          <a:xfrm rot="0">
            <a:off x="1407270" y="5603891"/>
            <a:ext cx="11912418" cy="473845"/>
          </a:xfrm>
          <a:prstGeom prst="rect">
            <a:avLst/>
          </a:prstGeom>
        </p:spPr>
        <p:txBody>
          <a:bodyPr anchor="t" rtlCol="false" tIns="0" lIns="0" bIns="0" rIns="0">
            <a:spAutoFit/>
          </a:bodyPr>
          <a:lstStyle/>
          <a:p>
            <a:pPr algn="l">
              <a:lnSpc>
                <a:spcPts val="3523"/>
              </a:lnSpc>
            </a:pPr>
            <a:r>
              <a:rPr lang="en-US" sz="2516" b="true">
                <a:solidFill>
                  <a:srgbClr val="FDFF0E"/>
                </a:solidFill>
                <a:latin typeface="Arial MT Pro Bold"/>
                <a:ea typeface="Arial MT Pro Bold"/>
                <a:cs typeface="Arial MT Pro Bold"/>
                <a:sym typeface="Arial MT Pro Bold"/>
              </a:rPr>
              <a:t>Collaborate with others</a:t>
            </a:r>
            <a:r>
              <a:rPr lang="en-US" sz="2516" b="true">
                <a:solidFill>
                  <a:srgbClr val="FDFF0E"/>
                </a:solidFill>
                <a:latin typeface="Arial MT Pro Bold"/>
                <a:ea typeface="Arial MT Pro Bold"/>
                <a:cs typeface="Arial MT Pro Bold"/>
                <a:sym typeface="Arial MT Pro Bold"/>
              </a:rPr>
              <a:t>:</a:t>
            </a:r>
          </a:p>
        </p:txBody>
      </p:sp>
      <p:sp>
        <p:nvSpPr>
          <p:cNvPr name="TextBox 15" id="15"/>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16" id="16"/>
          <p:cNvSpPr/>
          <p:nvPr/>
        </p:nvSpPr>
        <p:spPr>
          <a:xfrm flipH="false" flipV="false" rot="0">
            <a:off x="12322437" y="1689324"/>
            <a:ext cx="5425376" cy="3069320"/>
          </a:xfrm>
          <a:custGeom>
            <a:avLst/>
            <a:gdLst/>
            <a:ahLst/>
            <a:cxnLst/>
            <a:rect r="r" b="b" t="t" l="l"/>
            <a:pathLst>
              <a:path h="3069320" w="5425376">
                <a:moveTo>
                  <a:pt x="0" y="0"/>
                </a:moveTo>
                <a:lnTo>
                  <a:pt x="5425376" y="0"/>
                </a:lnTo>
                <a:lnTo>
                  <a:pt x="5425376" y="3069320"/>
                </a:lnTo>
                <a:lnTo>
                  <a:pt x="0" y="3069320"/>
                </a:lnTo>
                <a:lnTo>
                  <a:pt x="0" y="0"/>
                </a:lnTo>
                <a:close/>
              </a:path>
            </a:pathLst>
          </a:custGeom>
          <a:blipFill>
            <a:blip r:embed="rId3"/>
            <a:stretch>
              <a:fillRect l="0" t="-8883" r="0" b="-8883"/>
            </a:stretch>
          </a:blipFill>
        </p:spPr>
      </p:sp>
      <p:sp>
        <p:nvSpPr>
          <p:cNvPr name="Freeform 17" id="17"/>
          <p:cNvSpPr/>
          <p:nvPr/>
        </p:nvSpPr>
        <p:spPr>
          <a:xfrm flipH="false" flipV="false" rot="0">
            <a:off x="12322437" y="5453895"/>
            <a:ext cx="5456568" cy="3069320"/>
          </a:xfrm>
          <a:custGeom>
            <a:avLst/>
            <a:gdLst/>
            <a:ahLst/>
            <a:cxnLst/>
            <a:rect r="r" b="b" t="t" l="l"/>
            <a:pathLst>
              <a:path h="3069320" w="5456568">
                <a:moveTo>
                  <a:pt x="0" y="0"/>
                </a:moveTo>
                <a:lnTo>
                  <a:pt x="5456568" y="0"/>
                </a:lnTo>
                <a:lnTo>
                  <a:pt x="5456568" y="3069319"/>
                </a:lnTo>
                <a:lnTo>
                  <a:pt x="0" y="3069319"/>
                </a:lnTo>
                <a:lnTo>
                  <a:pt x="0" y="0"/>
                </a:lnTo>
                <a:close/>
              </a:path>
            </a:pathLst>
          </a:custGeom>
          <a:blipFill>
            <a:blip r:embed="rId4"/>
            <a:stretch>
              <a:fillRect l="0" t="0" r="0" b="0"/>
            </a:stretch>
          </a:blipFill>
        </p:spPr>
      </p:sp>
      <p:sp>
        <p:nvSpPr>
          <p:cNvPr name="Freeform 18" id="18"/>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5"/>
            <a:stretch>
              <a:fillRect l="0" t="0" r="0" b="0"/>
            </a:stretch>
          </a:blipFill>
        </p:spPr>
      </p:sp>
    </p:spTree>
  </p:cSld>
  <p:clrMapOvr>
    <a:masterClrMapping/>
  </p:clrMapOvr>
  <p:transition spd="fast">
    <p:circl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DAG2jAHooDU</dc:identifier>
  <dcterms:modified xsi:type="dcterms:W3CDTF">2011-08-01T06:04:30Z</dcterms:modified>
  <cp:revision>1</cp:revision>
  <dc:title>M1 Basic MAB - PPT - Slides - Book One - Lesson 5 - Environmental Awareness</dc:title>
</cp:coreProperties>
</file>