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Agrandir" charset="1" panose="00000500000000000000"/>
      <p:regular r:id="rId22"/>
    </p:embeddedFont>
    <p:embeddedFont>
      <p:font typeface="Poppins" charset="1" panose="00000500000000000000"/>
      <p:regular r:id="rId23"/>
    </p:embeddedFont>
    <p:embeddedFont>
      <p:font typeface="Poppins Bold" charset="1" panose="00000800000000000000"/>
      <p:regular r:id="rId24"/>
    </p:embeddedFont>
    <p:embeddedFont>
      <p:font typeface="Poppins Italics" charset="1" panose="00000500000000000000"/>
      <p:regular r:id="rId25"/>
    </p:embeddedFont>
    <p:embeddedFont>
      <p:font typeface="Arial MT Pro" charset="1" panose="020B0502020202020204"/>
      <p:regular r:id="rId26"/>
    </p:embeddedFont>
    <p:embeddedFont>
      <p:font typeface="Arial MT Pro Bold" charset="1" panose="020B0802020202020204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gif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1.png" Type="http://schemas.openxmlformats.org/officeDocument/2006/relationships/image"/><Relationship Id="rId5" Target="../media/image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1.png" Type="http://schemas.openxmlformats.org/officeDocument/2006/relationships/image"/><Relationship Id="rId5" Target="../media/image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svg" Type="http://schemas.openxmlformats.org/officeDocument/2006/relationships/image"/><Relationship Id="rId4" Target="../media/image21.png" Type="http://schemas.openxmlformats.org/officeDocument/2006/relationships/image"/><Relationship Id="rId5" Target="../media/image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svg" Type="http://schemas.openxmlformats.org/officeDocument/2006/relationships/image"/><Relationship Id="rId4" Target="../media/image21.png" Type="http://schemas.openxmlformats.org/officeDocument/2006/relationships/image"/><Relationship Id="rId5" Target="../media/image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gif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9.png" Type="http://schemas.openxmlformats.org/officeDocument/2006/relationships/image"/><Relationship Id="rId12" Target="../media/image10.png" Type="http://schemas.openxmlformats.org/officeDocument/2006/relationships/image"/><Relationship Id="rId13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gif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jpe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gif" Type="http://schemas.openxmlformats.org/officeDocument/2006/relationships/image"/><Relationship Id="rId5" Target="../media/image19.pn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2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1.png" Type="http://schemas.openxmlformats.org/officeDocument/2006/relationships/image"/><Relationship Id="rId5" Target="../media/image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1.png" Type="http://schemas.openxmlformats.org/officeDocument/2006/relationships/image"/><Relationship Id="rId5" Target="../media/image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26428" y="0"/>
            <a:ext cx="12098558" cy="10470294"/>
          </a:xfrm>
          <a:custGeom>
            <a:avLst/>
            <a:gdLst/>
            <a:ahLst/>
            <a:cxnLst/>
            <a:rect r="r" b="b" t="t" l="l"/>
            <a:pathLst>
              <a:path h="10470294" w="12098558">
                <a:moveTo>
                  <a:pt x="0" y="0"/>
                </a:moveTo>
                <a:lnTo>
                  <a:pt x="12098558" y="0"/>
                </a:lnTo>
                <a:lnTo>
                  <a:pt x="12098558" y="10470294"/>
                </a:lnTo>
                <a:lnTo>
                  <a:pt x="0" y="104702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1992210" y="1055176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088373">
            <a:off x="-4559317" y="-3897717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6774343" y="9387083"/>
            <a:ext cx="278501" cy="27850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7252869" y="9387083"/>
            <a:ext cx="278501" cy="27850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6294507" y="9387083"/>
            <a:ext cx="278501" cy="278501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0">
            <a:off x="-545450" y="3778197"/>
            <a:ext cx="19042315" cy="4022689"/>
          </a:xfrm>
          <a:custGeom>
            <a:avLst/>
            <a:gdLst/>
            <a:ahLst/>
            <a:cxnLst/>
            <a:rect r="r" b="b" t="t" l="l"/>
            <a:pathLst>
              <a:path h="4022689" w="19042315">
                <a:moveTo>
                  <a:pt x="0" y="0"/>
                </a:moveTo>
                <a:lnTo>
                  <a:pt x="19042315" y="0"/>
                </a:lnTo>
                <a:lnTo>
                  <a:pt x="19042315" y="4022689"/>
                </a:lnTo>
                <a:lnTo>
                  <a:pt x="0" y="40226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833473" y="4266610"/>
            <a:ext cx="14278576" cy="2411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33"/>
              </a:lnSpc>
            </a:pPr>
            <a:r>
              <a:rPr lang="en-US" sz="8333" spc="-333">
                <a:solidFill>
                  <a:srgbClr val="00A3DC"/>
                </a:solidFill>
                <a:latin typeface="Agrandir"/>
                <a:ea typeface="Agrandir"/>
                <a:cs typeface="Agrandir"/>
                <a:sym typeface="Agrandir"/>
              </a:rPr>
              <a:t>M1 Basic MAB - Book One: Lesson 3 - Self Awareness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479928" y="2352728"/>
            <a:ext cx="12991559" cy="1360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4"/>
              </a:lnSpc>
            </a:pPr>
            <a:r>
              <a:rPr lang="en-US" sz="3817" spc="-152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Management of Assaultive Behavior (MAB) </a:t>
            </a:r>
          </a:p>
          <a:p>
            <a:pPr algn="ctr">
              <a:lnSpc>
                <a:spcPts val="5344"/>
              </a:lnSpc>
            </a:pPr>
            <a:r>
              <a:rPr lang="en-US" sz="3817" spc="-152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Workplace Violence Prevention Course...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7432657" y="8248561"/>
            <a:ext cx="3086100" cy="720832"/>
            <a:chOff x="0" y="0"/>
            <a:chExt cx="4114800" cy="96111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4114800" cy="961110"/>
              <a:chOff x="0" y="0"/>
              <a:chExt cx="812800" cy="189849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189849"/>
              </a:xfrm>
              <a:custGeom>
                <a:avLst/>
                <a:gdLst/>
                <a:ahLst/>
                <a:cxnLst/>
                <a:rect r="r" b="b" t="t" l="l"/>
                <a:pathLst>
                  <a:path h="189849" w="812800">
                    <a:moveTo>
                      <a:pt x="94924" y="0"/>
                    </a:moveTo>
                    <a:lnTo>
                      <a:pt x="717876" y="0"/>
                    </a:lnTo>
                    <a:cubicBezTo>
                      <a:pt x="743051" y="0"/>
                      <a:pt x="767195" y="10001"/>
                      <a:pt x="784997" y="27803"/>
                    </a:cubicBezTo>
                    <a:cubicBezTo>
                      <a:pt x="802799" y="45605"/>
                      <a:pt x="812800" y="69749"/>
                      <a:pt x="812800" y="94924"/>
                    </a:cubicBezTo>
                    <a:lnTo>
                      <a:pt x="812800" y="94924"/>
                    </a:lnTo>
                    <a:cubicBezTo>
                      <a:pt x="812800" y="120100"/>
                      <a:pt x="802799" y="144244"/>
                      <a:pt x="784997" y="162046"/>
                    </a:cubicBezTo>
                    <a:cubicBezTo>
                      <a:pt x="767195" y="179848"/>
                      <a:pt x="743051" y="189849"/>
                      <a:pt x="717876" y="189849"/>
                    </a:cubicBezTo>
                    <a:lnTo>
                      <a:pt x="94924" y="189849"/>
                    </a:lnTo>
                    <a:cubicBezTo>
                      <a:pt x="69749" y="189849"/>
                      <a:pt x="45605" y="179848"/>
                      <a:pt x="27803" y="162046"/>
                    </a:cubicBezTo>
                    <a:cubicBezTo>
                      <a:pt x="10001" y="144244"/>
                      <a:pt x="0" y="120100"/>
                      <a:pt x="0" y="94924"/>
                    </a:cubicBezTo>
                    <a:lnTo>
                      <a:pt x="0" y="94924"/>
                    </a:lnTo>
                    <a:cubicBezTo>
                      <a:pt x="0" y="69749"/>
                      <a:pt x="10001" y="45605"/>
                      <a:pt x="27803" y="27803"/>
                    </a:cubicBezTo>
                    <a:cubicBezTo>
                      <a:pt x="45605" y="10001"/>
                      <a:pt x="69749" y="0"/>
                      <a:pt x="9492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A3DC"/>
                </a:solidFill>
                <a:prstDash val="solid"/>
                <a:round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38100"/>
                <a:ext cx="812800" cy="22794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15" id="15"/>
            <p:cNvSpPr/>
            <p:nvPr/>
          </p:nvSpPr>
          <p:spPr>
            <a:xfrm flipH="false" flipV="false" rot="0">
              <a:off x="3482059" y="379124"/>
              <a:ext cx="328805" cy="256879"/>
            </a:xfrm>
            <a:custGeom>
              <a:avLst/>
              <a:gdLst/>
              <a:ahLst/>
              <a:cxnLst/>
              <a:rect r="r" b="b" t="t" l="l"/>
              <a:pathLst>
                <a:path h="256879" w="328805">
                  <a:moveTo>
                    <a:pt x="0" y="0"/>
                  </a:moveTo>
                  <a:lnTo>
                    <a:pt x="328806" y="0"/>
                  </a:lnTo>
                  <a:lnTo>
                    <a:pt x="328806" y="256879"/>
                  </a:lnTo>
                  <a:lnTo>
                    <a:pt x="0" y="25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493086" y="260337"/>
              <a:ext cx="2678101" cy="437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59"/>
                </a:lnSpc>
              </a:pPr>
              <a:r>
                <a:rPr lang="en-US" b="true" sz="1899" spc="245">
                  <a:solidFill>
                    <a:srgbClr val="00A3DC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GET STARTED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837143" y="4162850"/>
            <a:ext cx="1807770" cy="2178036"/>
            <a:chOff x="0" y="0"/>
            <a:chExt cx="2410360" cy="290404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410360" cy="2904048"/>
            </a:xfrm>
            <a:custGeom>
              <a:avLst/>
              <a:gdLst/>
              <a:ahLst/>
              <a:cxnLst/>
              <a:rect r="r" b="b" t="t" l="l"/>
              <a:pathLst>
                <a:path h="2904048" w="2410360">
                  <a:moveTo>
                    <a:pt x="0" y="0"/>
                  </a:moveTo>
                  <a:lnTo>
                    <a:pt x="2410360" y="0"/>
                  </a:lnTo>
                  <a:lnTo>
                    <a:pt x="2410360" y="2904048"/>
                  </a:lnTo>
                  <a:lnTo>
                    <a:pt x="0" y="2904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321202" y="845162"/>
              <a:ext cx="1767955" cy="1012155"/>
            </a:xfrm>
            <a:custGeom>
              <a:avLst/>
              <a:gdLst/>
              <a:ahLst/>
              <a:cxnLst/>
              <a:rect r="r" b="b" t="t" l="l"/>
              <a:pathLst>
                <a:path h="1012155" w="1767955">
                  <a:moveTo>
                    <a:pt x="0" y="0"/>
                  </a:moveTo>
                  <a:lnTo>
                    <a:pt x="1767956" y="0"/>
                  </a:lnTo>
                  <a:lnTo>
                    <a:pt x="1767956" y="1012155"/>
                  </a:lnTo>
                  <a:lnTo>
                    <a:pt x="0" y="1012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60062" y="-5781065"/>
            <a:ext cx="13648599" cy="13838884"/>
          </a:xfrm>
          <a:custGeom>
            <a:avLst/>
            <a:gdLst/>
            <a:ahLst/>
            <a:cxnLst/>
            <a:rect r="r" b="b" t="t" l="l"/>
            <a:pathLst>
              <a:path h="13838884" w="13648599">
                <a:moveTo>
                  <a:pt x="0" y="0"/>
                </a:moveTo>
                <a:lnTo>
                  <a:pt x="13648599" y="0"/>
                </a:lnTo>
                <a:lnTo>
                  <a:pt x="13648599" y="13838884"/>
                </a:lnTo>
                <a:lnTo>
                  <a:pt x="0" y="13838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2264" y="-4261976"/>
            <a:ext cx="17523471" cy="6721163"/>
            <a:chOff x="0" y="0"/>
            <a:chExt cx="4615235" cy="17701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15235" cy="1770183"/>
            </a:xfrm>
            <a:custGeom>
              <a:avLst/>
              <a:gdLst/>
              <a:ahLst/>
              <a:cxnLst/>
              <a:rect r="r" b="b" t="t" l="l"/>
              <a:pathLst>
                <a:path h="1770183" w="4615235">
                  <a:moveTo>
                    <a:pt x="0" y="0"/>
                  </a:moveTo>
                  <a:lnTo>
                    <a:pt x="4615235" y="0"/>
                  </a:lnTo>
                  <a:lnTo>
                    <a:pt x="4615235" y="1770183"/>
                  </a:lnTo>
                  <a:lnTo>
                    <a:pt x="0" y="17701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615235" cy="1827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82264" y="5143500"/>
            <a:ext cx="17523471" cy="6721163"/>
            <a:chOff x="0" y="0"/>
            <a:chExt cx="4615235" cy="177018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615235" cy="1770183"/>
            </a:xfrm>
            <a:custGeom>
              <a:avLst/>
              <a:gdLst/>
              <a:ahLst/>
              <a:cxnLst/>
              <a:rect r="r" b="b" t="t" l="l"/>
              <a:pathLst>
                <a:path h="1770183" w="4615235">
                  <a:moveTo>
                    <a:pt x="0" y="0"/>
                  </a:moveTo>
                  <a:lnTo>
                    <a:pt x="4615235" y="0"/>
                  </a:lnTo>
                  <a:lnTo>
                    <a:pt x="4615235" y="1770183"/>
                  </a:lnTo>
                  <a:lnTo>
                    <a:pt x="0" y="17701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4615235" cy="1827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1794495">
            <a:off x="-5702417" y="-4170025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9088373">
            <a:off x="13453998" y="856636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497391" y="3586871"/>
            <a:ext cx="11912418" cy="538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3"/>
              </a:lnSpc>
            </a:pP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4.</a:t>
            </a: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Recognize and </a:t>
            </a: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your emotions as they arise.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42672" y="4898077"/>
            <a:ext cx="6569313" cy="3509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8082" indent="-304041" lvl="1">
              <a:lnSpc>
                <a:spcPts val="3943"/>
              </a:lnSpc>
              <a:buFont typeface="Arial"/>
              <a:buChar char="•"/>
            </a:pP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Ask</a:t>
            </a: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yourself: What am I fe</a:t>
            </a: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eling right now? Why am I feeling this way?</a:t>
            </a:r>
          </a:p>
          <a:p>
            <a:pPr algn="l" marL="608082" indent="-304041" lvl="1">
              <a:lnSpc>
                <a:spcPts val="3943"/>
              </a:lnSpc>
              <a:buFont typeface="Arial"/>
              <a:buChar char="•"/>
            </a:pP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Try to label your emotions accurately.</a:t>
            </a:r>
          </a:p>
          <a:p>
            <a:pPr algn="l" marL="608082" indent="-304041" lvl="1">
              <a:lnSpc>
                <a:spcPts val="3943"/>
              </a:lnSpc>
              <a:buFont typeface="Arial"/>
              <a:buChar char="•"/>
            </a:pP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For example, distinguish between frustration and sadness to understand your responses better.</a:t>
            </a:r>
          </a:p>
          <a:p>
            <a:pPr algn="l">
              <a:lnSpc>
                <a:spcPts val="3943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76851" y="-8600041"/>
            <a:ext cx="13648599" cy="13838884"/>
          </a:xfrm>
          <a:custGeom>
            <a:avLst/>
            <a:gdLst/>
            <a:ahLst/>
            <a:cxnLst/>
            <a:rect r="r" b="b" t="t" l="l"/>
            <a:pathLst>
              <a:path h="13838884" w="13648599">
                <a:moveTo>
                  <a:pt x="0" y="0"/>
                </a:moveTo>
                <a:lnTo>
                  <a:pt x="13648599" y="0"/>
                </a:lnTo>
                <a:lnTo>
                  <a:pt x="13648599" y="13838884"/>
                </a:lnTo>
                <a:lnTo>
                  <a:pt x="0" y="13838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2264" y="-4261976"/>
            <a:ext cx="17523471" cy="6721163"/>
            <a:chOff x="0" y="0"/>
            <a:chExt cx="4615235" cy="17701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15235" cy="1770183"/>
            </a:xfrm>
            <a:custGeom>
              <a:avLst/>
              <a:gdLst/>
              <a:ahLst/>
              <a:cxnLst/>
              <a:rect r="r" b="b" t="t" l="l"/>
              <a:pathLst>
                <a:path h="1770183" w="4615235">
                  <a:moveTo>
                    <a:pt x="0" y="0"/>
                  </a:moveTo>
                  <a:lnTo>
                    <a:pt x="4615235" y="0"/>
                  </a:lnTo>
                  <a:lnTo>
                    <a:pt x="4615235" y="1770183"/>
                  </a:lnTo>
                  <a:lnTo>
                    <a:pt x="0" y="17701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615235" cy="1827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82264" y="5143500"/>
            <a:ext cx="17523471" cy="6721163"/>
            <a:chOff x="0" y="0"/>
            <a:chExt cx="4615235" cy="177018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615235" cy="1770183"/>
            </a:xfrm>
            <a:custGeom>
              <a:avLst/>
              <a:gdLst/>
              <a:ahLst/>
              <a:cxnLst/>
              <a:rect r="r" b="b" t="t" l="l"/>
              <a:pathLst>
                <a:path h="1770183" w="4615235">
                  <a:moveTo>
                    <a:pt x="0" y="0"/>
                  </a:moveTo>
                  <a:lnTo>
                    <a:pt x="4615235" y="0"/>
                  </a:lnTo>
                  <a:lnTo>
                    <a:pt x="4615235" y="1770183"/>
                  </a:lnTo>
                  <a:lnTo>
                    <a:pt x="0" y="17701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4615235" cy="1827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1794495">
            <a:off x="-5702417" y="-4170025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9088373">
            <a:off x="13453998" y="856636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497391" y="3586871"/>
            <a:ext cx="11912418" cy="538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3"/>
              </a:lnSpc>
            </a:pP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5.</a:t>
            </a: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Learn t</a:t>
            </a: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o accept feedback.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42672" y="4898077"/>
            <a:ext cx="6569313" cy="3014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8082" indent="-304041" lvl="1">
              <a:lnSpc>
                <a:spcPts val="3943"/>
              </a:lnSpc>
              <a:buFont typeface="Arial"/>
              <a:buChar char="•"/>
            </a:pP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</a:t>
            </a: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ev</a:t>
            </a: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elop the ability to listen to constructive criticism without becoming defensive.</a:t>
            </a:r>
          </a:p>
          <a:p>
            <a:pPr algn="l" marL="608082" indent="-304041" lvl="1">
              <a:lnSpc>
                <a:spcPts val="3943"/>
              </a:lnSpc>
              <a:buFont typeface="Arial"/>
              <a:buChar char="•"/>
            </a:pP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Treat feedback as an opportunity to grow, not as a personal attack</a:t>
            </a:r>
          </a:p>
          <a:p>
            <a:pPr algn="l">
              <a:lnSpc>
                <a:spcPts val="3943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76851" y="-8600041"/>
            <a:ext cx="13648599" cy="13838884"/>
          </a:xfrm>
          <a:custGeom>
            <a:avLst/>
            <a:gdLst/>
            <a:ahLst/>
            <a:cxnLst/>
            <a:rect r="r" b="b" t="t" l="l"/>
            <a:pathLst>
              <a:path h="13838884" w="13648599">
                <a:moveTo>
                  <a:pt x="0" y="0"/>
                </a:moveTo>
                <a:lnTo>
                  <a:pt x="13648599" y="0"/>
                </a:lnTo>
                <a:lnTo>
                  <a:pt x="13648599" y="13838884"/>
                </a:lnTo>
                <a:lnTo>
                  <a:pt x="0" y="13838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2264" y="-4261976"/>
            <a:ext cx="17523471" cy="6721163"/>
            <a:chOff x="0" y="0"/>
            <a:chExt cx="4615235" cy="17701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15235" cy="1770183"/>
            </a:xfrm>
            <a:custGeom>
              <a:avLst/>
              <a:gdLst/>
              <a:ahLst/>
              <a:cxnLst/>
              <a:rect r="r" b="b" t="t" l="l"/>
              <a:pathLst>
                <a:path h="1770183" w="4615235">
                  <a:moveTo>
                    <a:pt x="0" y="0"/>
                  </a:moveTo>
                  <a:lnTo>
                    <a:pt x="4615235" y="0"/>
                  </a:lnTo>
                  <a:lnTo>
                    <a:pt x="4615235" y="1770183"/>
                  </a:lnTo>
                  <a:lnTo>
                    <a:pt x="0" y="17701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615235" cy="1827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82264" y="5143500"/>
            <a:ext cx="17523471" cy="6721163"/>
            <a:chOff x="0" y="0"/>
            <a:chExt cx="4615235" cy="177018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615235" cy="1770183"/>
            </a:xfrm>
            <a:custGeom>
              <a:avLst/>
              <a:gdLst/>
              <a:ahLst/>
              <a:cxnLst/>
              <a:rect r="r" b="b" t="t" l="l"/>
              <a:pathLst>
                <a:path h="1770183" w="4615235">
                  <a:moveTo>
                    <a:pt x="0" y="0"/>
                  </a:moveTo>
                  <a:lnTo>
                    <a:pt x="4615235" y="0"/>
                  </a:lnTo>
                  <a:lnTo>
                    <a:pt x="4615235" y="1770183"/>
                  </a:lnTo>
                  <a:lnTo>
                    <a:pt x="0" y="17701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4615235" cy="1827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1794495">
            <a:off x="-5702417" y="-4170025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9088373">
            <a:off x="13453998" y="856636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497391" y="3586871"/>
            <a:ext cx="11912418" cy="538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3"/>
              </a:lnSpc>
            </a:pP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6.</a:t>
            </a: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Pr</a:t>
            </a: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actice Mindfulness.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42672" y="4898077"/>
            <a:ext cx="6569313" cy="40051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8082" indent="-304041" lvl="1">
              <a:lnSpc>
                <a:spcPts val="3943"/>
              </a:lnSpc>
              <a:buFont typeface="Arial"/>
              <a:buChar char="•"/>
            </a:pP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Engage in mindfulness exercises, such as meditation or deep-breathing techniques, to stay present and grounded.</a:t>
            </a:r>
          </a:p>
          <a:p>
            <a:pPr algn="l" marL="608082" indent="-304041" lvl="1">
              <a:lnSpc>
                <a:spcPts val="3943"/>
              </a:lnSpc>
              <a:buFont typeface="Arial"/>
              <a:buChar char="•"/>
            </a:pP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Observe your thoughts without judgment and let go of unhelpful mental patterns.</a:t>
            </a:r>
          </a:p>
          <a:p>
            <a:pPr algn="l">
              <a:lnSpc>
                <a:spcPts val="3943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76851" y="-8600041"/>
            <a:ext cx="13648599" cy="13838884"/>
          </a:xfrm>
          <a:custGeom>
            <a:avLst/>
            <a:gdLst/>
            <a:ahLst/>
            <a:cxnLst/>
            <a:rect r="r" b="b" t="t" l="l"/>
            <a:pathLst>
              <a:path h="13838884" w="13648599">
                <a:moveTo>
                  <a:pt x="0" y="0"/>
                </a:moveTo>
                <a:lnTo>
                  <a:pt x="13648599" y="0"/>
                </a:lnTo>
                <a:lnTo>
                  <a:pt x="13648599" y="13838884"/>
                </a:lnTo>
                <a:lnTo>
                  <a:pt x="0" y="13838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2264" y="-4261976"/>
            <a:ext cx="17523471" cy="6721163"/>
            <a:chOff x="0" y="0"/>
            <a:chExt cx="4615235" cy="17701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15235" cy="1770183"/>
            </a:xfrm>
            <a:custGeom>
              <a:avLst/>
              <a:gdLst/>
              <a:ahLst/>
              <a:cxnLst/>
              <a:rect r="r" b="b" t="t" l="l"/>
              <a:pathLst>
                <a:path h="1770183" w="4615235">
                  <a:moveTo>
                    <a:pt x="0" y="0"/>
                  </a:moveTo>
                  <a:lnTo>
                    <a:pt x="4615235" y="0"/>
                  </a:lnTo>
                  <a:lnTo>
                    <a:pt x="4615235" y="1770183"/>
                  </a:lnTo>
                  <a:lnTo>
                    <a:pt x="0" y="17701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615235" cy="1827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82264" y="5143500"/>
            <a:ext cx="17523471" cy="6721163"/>
            <a:chOff x="0" y="0"/>
            <a:chExt cx="4615235" cy="177018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615235" cy="1770183"/>
            </a:xfrm>
            <a:custGeom>
              <a:avLst/>
              <a:gdLst/>
              <a:ahLst/>
              <a:cxnLst/>
              <a:rect r="r" b="b" t="t" l="l"/>
              <a:pathLst>
                <a:path h="1770183" w="4615235">
                  <a:moveTo>
                    <a:pt x="0" y="0"/>
                  </a:moveTo>
                  <a:lnTo>
                    <a:pt x="4615235" y="0"/>
                  </a:lnTo>
                  <a:lnTo>
                    <a:pt x="4615235" y="1770183"/>
                  </a:lnTo>
                  <a:lnTo>
                    <a:pt x="0" y="17701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4615235" cy="1827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1794495">
            <a:off x="-5702417" y="-4170025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9088373">
            <a:off x="13453998" y="856636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497391" y="3586871"/>
            <a:ext cx="11912418" cy="538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3"/>
              </a:lnSpc>
            </a:pP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7.</a:t>
            </a: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Refle</a:t>
            </a: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ct regularly.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42672" y="4898077"/>
            <a:ext cx="6569313" cy="3014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8082" indent="-304041" lvl="1">
              <a:lnSpc>
                <a:spcPts val="3943"/>
              </a:lnSpc>
              <a:buFont typeface="Arial"/>
              <a:buChar char="•"/>
            </a:pP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Spend time each day reflecting on your experiences. What went well? What could be improved?</a:t>
            </a:r>
          </a:p>
          <a:p>
            <a:pPr algn="l" marL="608082" indent="-304041" lvl="1">
              <a:lnSpc>
                <a:spcPts val="3943"/>
              </a:lnSpc>
              <a:buFont typeface="Arial"/>
              <a:buChar char="•"/>
            </a:pP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Lean on relationships and try to talk it out with a mentor or close friend.</a:t>
            </a:r>
          </a:p>
          <a:p>
            <a:pPr algn="l">
              <a:lnSpc>
                <a:spcPts val="3943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5999139" y="-3834256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3351807" y="550064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117579" y="3224549"/>
            <a:ext cx="12908512" cy="3851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21"/>
              </a:lnSpc>
              <a:spcBef>
                <a:spcPct val="0"/>
              </a:spcBef>
            </a:pPr>
            <a:r>
              <a:rPr lang="en-US" sz="2814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Self-aware</a:t>
            </a:r>
            <a:r>
              <a:rPr lang="en-US" sz="2814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ness is a continuou</a:t>
            </a:r>
            <a:r>
              <a:rPr lang="en-US" sz="2814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 journey. By regularly reflecting on yourself and your interactions, you’ll build a deeper understanding of who you are and foster personal growth. </a:t>
            </a:r>
          </a:p>
          <a:p>
            <a:pPr algn="l">
              <a:lnSpc>
                <a:spcPts val="3321"/>
              </a:lnSpc>
              <a:spcBef>
                <a:spcPct val="0"/>
              </a:spcBef>
            </a:pPr>
          </a:p>
          <a:p>
            <a:pPr algn="l">
              <a:lnSpc>
                <a:spcPts val="3321"/>
              </a:lnSpc>
              <a:spcBef>
                <a:spcPct val="0"/>
              </a:spcBef>
            </a:pPr>
            <a:r>
              <a:rPr lang="en-US" sz="2814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As a professional responder you carry the responsibility of maintaining a high level of self-awareness and self-control.</a:t>
            </a:r>
          </a:p>
          <a:p>
            <a:pPr algn="l">
              <a:lnSpc>
                <a:spcPts val="3321"/>
              </a:lnSpc>
              <a:spcBef>
                <a:spcPct val="0"/>
              </a:spcBef>
            </a:pPr>
          </a:p>
          <a:p>
            <a:pPr algn="l">
              <a:lnSpc>
                <a:spcPts val="3321"/>
              </a:lnSpc>
              <a:spcBef>
                <a:spcPct val="0"/>
              </a:spcBef>
            </a:pPr>
            <a:r>
              <a:rPr lang="en-US" sz="2814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It is not uncommon in post crisis situations to be held accountable for your personal capabilities, performance, and action.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177594" y="3039494"/>
            <a:ext cx="1455185" cy="939256"/>
          </a:xfrm>
          <a:custGeom>
            <a:avLst/>
            <a:gdLst/>
            <a:ahLst/>
            <a:cxnLst/>
            <a:rect r="r" b="b" t="t" l="l"/>
            <a:pathLst>
              <a:path h="939256" w="1455185">
                <a:moveTo>
                  <a:pt x="0" y="0"/>
                </a:moveTo>
                <a:lnTo>
                  <a:pt x="1455185" y="0"/>
                </a:lnTo>
                <a:lnTo>
                  <a:pt x="1455185" y="939255"/>
                </a:lnTo>
                <a:lnTo>
                  <a:pt x="0" y="9392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77594" y="1636410"/>
            <a:ext cx="1469512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Post Crisis Accountability: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177594" y="4588349"/>
            <a:ext cx="1455185" cy="939256"/>
          </a:xfrm>
          <a:custGeom>
            <a:avLst/>
            <a:gdLst/>
            <a:ahLst/>
            <a:cxnLst/>
            <a:rect r="r" b="b" t="t" l="l"/>
            <a:pathLst>
              <a:path h="939256" w="1455185">
                <a:moveTo>
                  <a:pt x="0" y="0"/>
                </a:moveTo>
                <a:lnTo>
                  <a:pt x="1455185" y="0"/>
                </a:lnTo>
                <a:lnTo>
                  <a:pt x="1455185" y="939256"/>
                </a:lnTo>
                <a:lnTo>
                  <a:pt x="0" y="939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77594" y="6137205"/>
            <a:ext cx="1455185" cy="939256"/>
          </a:xfrm>
          <a:custGeom>
            <a:avLst/>
            <a:gdLst/>
            <a:ahLst/>
            <a:cxnLst/>
            <a:rect r="r" b="b" t="t" l="l"/>
            <a:pathLst>
              <a:path h="939256" w="1455185">
                <a:moveTo>
                  <a:pt x="0" y="0"/>
                </a:moveTo>
                <a:lnTo>
                  <a:pt x="1455185" y="0"/>
                </a:lnTo>
                <a:lnTo>
                  <a:pt x="1455185" y="939255"/>
                </a:lnTo>
                <a:lnTo>
                  <a:pt x="0" y="9392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26428" y="0"/>
            <a:ext cx="12098558" cy="10470294"/>
          </a:xfrm>
          <a:custGeom>
            <a:avLst/>
            <a:gdLst/>
            <a:ahLst/>
            <a:cxnLst/>
            <a:rect r="r" b="b" t="t" l="l"/>
            <a:pathLst>
              <a:path h="10470294" w="12098558">
                <a:moveTo>
                  <a:pt x="0" y="0"/>
                </a:moveTo>
                <a:lnTo>
                  <a:pt x="12098558" y="0"/>
                </a:lnTo>
                <a:lnTo>
                  <a:pt x="12098558" y="10470294"/>
                </a:lnTo>
                <a:lnTo>
                  <a:pt x="0" y="104702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1992210" y="1055176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088373">
            <a:off x="-4559317" y="-3897717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6774343" y="9387083"/>
            <a:ext cx="278501" cy="27850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7252869" y="9387083"/>
            <a:ext cx="278501" cy="27850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6294507" y="9387083"/>
            <a:ext cx="278501" cy="278501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0">
            <a:off x="-545450" y="3778197"/>
            <a:ext cx="19042315" cy="4022689"/>
          </a:xfrm>
          <a:custGeom>
            <a:avLst/>
            <a:gdLst/>
            <a:ahLst/>
            <a:cxnLst/>
            <a:rect r="r" b="b" t="t" l="l"/>
            <a:pathLst>
              <a:path h="4022689" w="19042315">
                <a:moveTo>
                  <a:pt x="0" y="0"/>
                </a:moveTo>
                <a:lnTo>
                  <a:pt x="19042315" y="0"/>
                </a:lnTo>
                <a:lnTo>
                  <a:pt x="19042315" y="4022689"/>
                </a:lnTo>
                <a:lnTo>
                  <a:pt x="0" y="40226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866168" y="4716598"/>
            <a:ext cx="14278576" cy="1673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10400" spc="-416">
                <a:solidFill>
                  <a:srgbClr val="00A3DC"/>
                </a:solidFill>
                <a:latin typeface="Agrandir"/>
                <a:ea typeface="Agrandir"/>
                <a:cs typeface="Agrandir"/>
                <a:sym typeface="Agrandir"/>
              </a:rPr>
              <a:t>Thank You!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479928" y="2352728"/>
            <a:ext cx="12991559" cy="1360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4"/>
              </a:lnSpc>
            </a:pPr>
            <a:r>
              <a:rPr lang="en-US" sz="3817" spc="-152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Management of Assaultive Behavior (MAB) </a:t>
            </a:r>
          </a:p>
          <a:p>
            <a:pPr algn="ctr">
              <a:lnSpc>
                <a:spcPts val="5344"/>
              </a:lnSpc>
            </a:pPr>
            <a:r>
              <a:rPr lang="en-US" sz="3817" spc="-152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Workplace Violence Prevention Course...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</p:spTree>
  </p:cSld>
  <p:clrMapOvr>
    <a:masterClrMapping/>
  </p:clrMapOvr>
  <p:transition spd="fast">
    <p:circle/>
  </p:transition>
</p:sld>
</file>

<file path=ppt/slides/slide16.xml><?xml version="1.0" encoding="utf-8"?>
<p:sld xmlns:p="http://schemas.openxmlformats.org/presentationml/2006/main" xmlns:a="http://schemas.openxmlformats.org/drawing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44205" y="102073"/>
            <a:ext cx="12098558" cy="10470294"/>
          </a:xfrm>
          <a:custGeom>
            <a:avLst/>
            <a:gdLst/>
            <a:ahLst/>
            <a:cxnLst/>
            <a:rect r="r" b="b" t="t" l="l"/>
            <a:pathLst>
              <a:path h="10470294" w="12098558">
                <a:moveTo>
                  <a:pt x="0" y="0"/>
                </a:moveTo>
                <a:lnTo>
                  <a:pt x="12098558" y="0"/>
                </a:lnTo>
                <a:lnTo>
                  <a:pt x="12098558" y="10470293"/>
                </a:lnTo>
                <a:lnTo>
                  <a:pt x="0" y="10470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1374433" y="1289228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088373">
            <a:off x="-2841350" y="-2782743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6758718" y="9371458"/>
            <a:ext cx="278501" cy="27850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7237244" y="9371458"/>
            <a:ext cx="278501" cy="27850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6278882" y="9371458"/>
            <a:ext cx="278501" cy="278501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0">
            <a:off x="-545450" y="3778197"/>
            <a:ext cx="19042315" cy="4022689"/>
          </a:xfrm>
          <a:custGeom>
            <a:avLst/>
            <a:gdLst/>
            <a:ahLst/>
            <a:cxnLst/>
            <a:rect r="r" b="b" t="t" l="l"/>
            <a:pathLst>
              <a:path h="4022689" w="19042315">
                <a:moveTo>
                  <a:pt x="0" y="0"/>
                </a:moveTo>
                <a:lnTo>
                  <a:pt x="19042315" y="0"/>
                </a:lnTo>
                <a:lnTo>
                  <a:pt x="19042315" y="4022689"/>
                </a:lnTo>
                <a:lnTo>
                  <a:pt x="0" y="40226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588305" y="4200267"/>
            <a:ext cx="5662273" cy="2604646"/>
          </a:xfrm>
          <a:custGeom>
            <a:avLst/>
            <a:gdLst/>
            <a:ahLst/>
            <a:cxnLst/>
            <a:rect r="r" b="b" t="t" l="l"/>
            <a:pathLst>
              <a:path h="2604646" w="5662273">
                <a:moveTo>
                  <a:pt x="0" y="0"/>
                </a:moveTo>
                <a:lnTo>
                  <a:pt x="5662273" y="0"/>
                </a:lnTo>
                <a:lnTo>
                  <a:pt x="5662273" y="2604645"/>
                </a:lnTo>
                <a:lnTo>
                  <a:pt x="0" y="26046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0717089" y="4210247"/>
            <a:ext cx="2527781" cy="2527781"/>
          </a:xfrm>
          <a:prstGeom prst="rect">
            <a:avLst/>
          </a:prstGeom>
        </p:spPr>
      </p:pic>
      <p:grpSp>
        <p:nvGrpSpPr>
          <p:cNvPr name="Group 11" id="11"/>
          <p:cNvGrpSpPr/>
          <p:nvPr/>
        </p:nvGrpSpPr>
        <p:grpSpPr>
          <a:xfrm rot="0">
            <a:off x="4976010" y="4200267"/>
            <a:ext cx="2161856" cy="2604646"/>
            <a:chOff x="0" y="0"/>
            <a:chExt cx="2882474" cy="347286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882474" cy="3472861"/>
            </a:xfrm>
            <a:custGeom>
              <a:avLst/>
              <a:gdLst/>
              <a:ahLst/>
              <a:cxnLst/>
              <a:rect r="r" b="b" t="t" l="l"/>
              <a:pathLst>
                <a:path h="3472861" w="2882474">
                  <a:moveTo>
                    <a:pt x="0" y="0"/>
                  </a:moveTo>
                  <a:lnTo>
                    <a:pt x="2882474" y="0"/>
                  </a:lnTo>
                  <a:lnTo>
                    <a:pt x="2882474" y="3472861"/>
                  </a:lnTo>
                  <a:lnTo>
                    <a:pt x="0" y="3472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84116" y="1010703"/>
              <a:ext cx="2114243" cy="1210404"/>
            </a:xfrm>
            <a:custGeom>
              <a:avLst/>
              <a:gdLst/>
              <a:ahLst/>
              <a:cxnLst/>
              <a:rect r="r" b="b" t="t" l="l"/>
              <a:pathLst>
                <a:path h="1210404" w="2114243">
                  <a:moveTo>
                    <a:pt x="0" y="0"/>
                  </a:moveTo>
                  <a:lnTo>
                    <a:pt x="2114243" y="0"/>
                  </a:lnTo>
                  <a:lnTo>
                    <a:pt x="2114243" y="1210404"/>
                  </a:lnTo>
                  <a:lnTo>
                    <a:pt x="0" y="1210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097704" y="6770765"/>
            <a:ext cx="12991559" cy="807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04"/>
              </a:lnSpc>
            </a:pPr>
            <a:r>
              <a:rPr lang="en-US" sz="4217" spc="-168">
                <a:solidFill>
                  <a:srgbClr val="F6F6F6"/>
                </a:solidFill>
                <a:latin typeface="Arial MT Pro"/>
                <a:ea typeface="Arial MT Pro"/>
                <a:cs typeface="Arial MT Pro"/>
                <a:sym typeface="Arial MT Pro"/>
              </a:rPr>
              <a:t>M1 Basic MAB: Book One - Student Guide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712" r="0" b="-7571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6836" y="-518761"/>
            <a:ext cx="4754847" cy="10805761"/>
            <a:chOff x="0" y="0"/>
            <a:chExt cx="3093720" cy="70307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093720" cy="7030720"/>
            </a:xfrm>
            <a:custGeom>
              <a:avLst/>
              <a:gdLst/>
              <a:ahLst/>
              <a:cxnLst/>
              <a:rect r="r" b="b" t="t" l="l"/>
              <a:pathLst>
                <a:path h="7030720" w="3093720">
                  <a:moveTo>
                    <a:pt x="0" y="0"/>
                  </a:moveTo>
                  <a:lnTo>
                    <a:pt x="2293620" y="0"/>
                  </a:lnTo>
                  <a:cubicBezTo>
                    <a:pt x="2735580" y="0"/>
                    <a:pt x="3093720" y="358140"/>
                    <a:pt x="3093720" y="800100"/>
                  </a:cubicBezTo>
                  <a:lnTo>
                    <a:pt x="3093720" y="7030720"/>
                  </a:lnTo>
                  <a:lnTo>
                    <a:pt x="0" y="7030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6741" t="0" r="-113719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894464" y="0"/>
            <a:ext cx="12098558" cy="10470294"/>
          </a:xfrm>
          <a:custGeom>
            <a:avLst/>
            <a:gdLst/>
            <a:ahLst/>
            <a:cxnLst/>
            <a:rect r="r" b="b" t="t" l="l"/>
            <a:pathLst>
              <a:path h="10470294" w="12098558">
                <a:moveTo>
                  <a:pt x="0" y="0"/>
                </a:moveTo>
                <a:lnTo>
                  <a:pt x="12098558" y="0"/>
                </a:lnTo>
                <a:lnTo>
                  <a:pt x="12098558" y="10470294"/>
                </a:lnTo>
                <a:lnTo>
                  <a:pt x="0" y="104702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1999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9088373">
            <a:off x="9222826" y="2100920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462346" y="3569828"/>
            <a:ext cx="10438809" cy="408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Self-Awareness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Professional Traits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Post Crisis Accountability</a:t>
            </a:r>
          </a:p>
          <a:p>
            <a:pPr algn="l">
              <a:lnSpc>
                <a:spcPts val="825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5011034" y="3569828"/>
            <a:ext cx="635923" cy="408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00A3DC"/>
                </a:solidFill>
                <a:latin typeface="Poppins"/>
                <a:ea typeface="Poppins"/>
                <a:cs typeface="Poppins"/>
                <a:sym typeface="Poppins"/>
              </a:rPr>
              <a:t>1. 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00A3DC"/>
                </a:solidFill>
                <a:latin typeface="Poppins"/>
                <a:ea typeface="Poppins"/>
                <a:cs typeface="Poppins"/>
                <a:sym typeface="Poppins"/>
              </a:rPr>
              <a:t>2.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00A3DC"/>
                </a:solidFill>
                <a:latin typeface="Poppins"/>
                <a:ea typeface="Poppins"/>
                <a:cs typeface="Poppins"/>
                <a:sym typeface="Poppins"/>
              </a:rPr>
              <a:t>3.</a:t>
            </a:r>
          </a:p>
          <a:p>
            <a:pPr algn="l">
              <a:lnSpc>
                <a:spcPts val="8250"/>
              </a:lnSpc>
            </a:pPr>
          </a:p>
        </p:txBody>
      </p:sp>
      <p:sp>
        <p:nvSpPr>
          <p:cNvPr name="AutoShape 9" id="9"/>
          <p:cNvSpPr/>
          <p:nvPr/>
        </p:nvSpPr>
        <p:spPr>
          <a:xfrm flipV="true">
            <a:off x="4851693" y="6915130"/>
            <a:ext cx="10308634" cy="0"/>
          </a:xfrm>
          <a:prstGeom prst="line">
            <a:avLst/>
          </a:prstGeom>
          <a:ln cap="flat" w="19050">
            <a:solidFill>
              <a:srgbClr val="37B5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6746793" y="9083930"/>
            <a:ext cx="446388" cy="348740"/>
          </a:xfrm>
          <a:custGeom>
            <a:avLst/>
            <a:gdLst/>
            <a:ahLst/>
            <a:cxnLst/>
            <a:rect r="r" b="b" t="t" l="l"/>
            <a:pathLst>
              <a:path h="348740" w="446388">
                <a:moveTo>
                  <a:pt x="0" y="0"/>
                </a:moveTo>
                <a:lnTo>
                  <a:pt x="446388" y="0"/>
                </a:lnTo>
                <a:lnTo>
                  <a:pt x="446388" y="348740"/>
                </a:lnTo>
                <a:lnTo>
                  <a:pt x="0" y="348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9525" y="209550"/>
            <a:ext cx="2411675" cy="2087104"/>
          </a:xfrm>
          <a:custGeom>
            <a:avLst/>
            <a:gdLst/>
            <a:ahLst/>
            <a:cxnLst/>
            <a:rect r="r" b="b" t="t" l="l"/>
            <a:pathLst>
              <a:path h="2087104" w="2411675">
                <a:moveTo>
                  <a:pt x="0" y="0"/>
                </a:moveTo>
                <a:lnTo>
                  <a:pt x="2411675" y="0"/>
                </a:lnTo>
                <a:lnTo>
                  <a:pt x="2411675" y="2087104"/>
                </a:lnTo>
                <a:lnTo>
                  <a:pt x="0" y="20871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851693" y="1525879"/>
            <a:ext cx="12118294" cy="154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84"/>
              </a:lnSpc>
            </a:pPr>
            <a:r>
              <a:rPr lang="en-US" sz="9584" spc="-383">
                <a:solidFill>
                  <a:srgbClr val="00A3DC"/>
                </a:solidFill>
                <a:latin typeface="Agrandir"/>
                <a:ea typeface="Agrandir"/>
                <a:cs typeface="Agrandir"/>
                <a:sym typeface="Agrandir"/>
              </a:rPr>
              <a:t>Topics...</a:t>
            </a:r>
          </a:p>
        </p:txBody>
      </p:sp>
      <p:sp>
        <p:nvSpPr>
          <p:cNvPr name="AutoShape 13" id="13"/>
          <p:cNvSpPr/>
          <p:nvPr/>
        </p:nvSpPr>
        <p:spPr>
          <a:xfrm flipV="true">
            <a:off x="4851693" y="4817444"/>
            <a:ext cx="10308634" cy="0"/>
          </a:xfrm>
          <a:prstGeom prst="line">
            <a:avLst/>
          </a:prstGeom>
          <a:ln cap="flat" w="19050">
            <a:solidFill>
              <a:srgbClr val="37B5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flipV="true">
            <a:off x="4851693" y="5866287"/>
            <a:ext cx="10308634" cy="0"/>
          </a:xfrm>
          <a:prstGeom prst="line">
            <a:avLst/>
          </a:prstGeom>
          <a:ln cap="flat" w="19050">
            <a:solidFill>
              <a:srgbClr val="37B5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 flipV="true">
            <a:off x="4851693" y="7962931"/>
            <a:ext cx="10308634" cy="0"/>
          </a:xfrm>
          <a:prstGeom prst="line">
            <a:avLst/>
          </a:prstGeom>
          <a:ln cap="flat" w="19050">
            <a:solidFill>
              <a:srgbClr val="37B5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6" id="16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9088373">
            <a:off x="10568281" y="-2897857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-1032001" y="-33975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20"/>
                </a:lnTo>
                <a:lnTo>
                  <a:pt x="0" y="139660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8836457" y="1934977"/>
            <a:ext cx="278501" cy="27850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314983" y="1934977"/>
            <a:ext cx="278501" cy="27850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8357931" y="1934977"/>
            <a:ext cx="278501" cy="27850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105108" y="9178296"/>
            <a:ext cx="960050" cy="960050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 rot="0">
            <a:off x="163339" y="8883280"/>
            <a:ext cx="2546438" cy="1213945"/>
            <a:chOff x="0" y="0"/>
            <a:chExt cx="3395251" cy="16185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474097"/>
              <a:ext cx="2488036" cy="1144497"/>
            </a:xfrm>
            <a:custGeom>
              <a:avLst/>
              <a:gdLst/>
              <a:ahLst/>
              <a:cxnLst/>
              <a:rect r="r" b="b" t="t" l="l"/>
              <a:pathLst>
                <a:path h="1144497" w="2488036">
                  <a:moveTo>
                    <a:pt x="0" y="0"/>
                  </a:moveTo>
                  <a:lnTo>
                    <a:pt x="2488036" y="0"/>
                  </a:lnTo>
                  <a:lnTo>
                    <a:pt x="2488036" y="1144497"/>
                  </a:lnTo>
                  <a:lnTo>
                    <a:pt x="0" y="1144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0" y="-38100"/>
              <a:ext cx="3395251" cy="3303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017"/>
                </a:lnSpc>
              </a:pPr>
              <a:r>
                <a:rPr lang="en-US" sz="1440" i="true" spc="246">
                  <a:solidFill>
                    <a:srgbClr val="F6F6F6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Topic Handouts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2242329" y="-42202"/>
            <a:ext cx="13188255" cy="10329202"/>
          </a:xfrm>
          <a:custGeom>
            <a:avLst/>
            <a:gdLst/>
            <a:ahLst/>
            <a:cxnLst/>
            <a:rect r="r" b="b" t="t" l="l"/>
            <a:pathLst>
              <a:path h="10329202" w="13188255">
                <a:moveTo>
                  <a:pt x="0" y="0"/>
                </a:moveTo>
                <a:lnTo>
                  <a:pt x="13188255" y="0"/>
                </a:lnTo>
                <a:lnTo>
                  <a:pt x="13188255" y="10329202"/>
                </a:lnTo>
                <a:lnTo>
                  <a:pt x="0" y="103292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20" t="-897" r="-1386" b="-897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853809" y="9461239"/>
            <a:ext cx="278501" cy="278501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318190" y="9461239"/>
            <a:ext cx="278501" cy="278501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7389485" y="9461239"/>
            <a:ext cx="278501" cy="278501"/>
          </a:xfrm>
          <a:prstGeom prst="rect">
            <a:avLst/>
          </a:prstGeom>
        </p:spPr>
      </p:pic>
    </p:spTree>
  </p:cSld>
  <p:clrMapOvr>
    <a:masterClrMapping/>
  </p:clrMapOvr>
  <p:transition spd="fast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5999139" y="-3834256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3351807" y="550064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77594" y="1636410"/>
            <a:ext cx="14695123" cy="1523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There </a:t>
            </a: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are three categories of awareness the professional responder seeks to master: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177594" y="3588263"/>
            <a:ext cx="5748272" cy="4900402"/>
          </a:xfrm>
          <a:custGeom>
            <a:avLst/>
            <a:gdLst/>
            <a:ahLst/>
            <a:cxnLst/>
            <a:rect r="r" b="b" t="t" l="l"/>
            <a:pathLst>
              <a:path h="4900402" w="5748272">
                <a:moveTo>
                  <a:pt x="0" y="0"/>
                </a:moveTo>
                <a:lnTo>
                  <a:pt x="5748272" y="0"/>
                </a:lnTo>
                <a:lnTo>
                  <a:pt x="5748272" y="4900402"/>
                </a:lnTo>
                <a:lnTo>
                  <a:pt x="0" y="49004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638870" y="3367322"/>
            <a:ext cx="10013869" cy="4254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6"/>
              </a:lnSpc>
            </a:pPr>
          </a:p>
          <a:p>
            <a:pPr algn="l">
              <a:lnSpc>
                <a:spcPts val="3006"/>
              </a:lnSpc>
              <a:spcBef>
                <a:spcPct val="0"/>
              </a:spcBef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 this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lesson will be reviewing Self-awareness and our readiness to identify, process, and comprehend critical information. Are you ready to deal with the stressors and conflicts that drive the environments around us?</a:t>
            </a:r>
          </a:p>
          <a:p>
            <a:pPr algn="l">
              <a:lnSpc>
                <a:spcPts val="3006"/>
              </a:lnSpc>
              <a:spcBef>
                <a:spcPct val="0"/>
              </a:spcBef>
            </a:pPr>
          </a:p>
          <a:p>
            <a:pPr algn="l">
              <a:lnSpc>
                <a:spcPts val="3006"/>
              </a:lnSpc>
              <a:spcBef>
                <a:spcPct val="0"/>
              </a:spcBef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The only control we truly have in the world is self-control with self-awareness being an extension of that control. It is a powerful skill that helps individuals understand their emotions, thoughts, and behaviors, and how these impact themselves and those around them</a:t>
            </a:r>
          </a:p>
          <a:p>
            <a:pPr algn="l">
              <a:lnSpc>
                <a:spcPts val="3006"/>
              </a:lnSpc>
              <a:spcBef>
                <a:spcPct val="0"/>
              </a:spcBef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2307579" y="4054028"/>
            <a:ext cx="11912418" cy="538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3"/>
              </a:lnSpc>
            </a:pP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Self - Awareness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307579" y="5782713"/>
            <a:ext cx="11912418" cy="538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3"/>
              </a:lnSpc>
            </a:pP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Situational Awareness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307579" y="7507645"/>
            <a:ext cx="11912418" cy="538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3"/>
              </a:lnSpc>
            </a:pP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Environment Awareness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07036" y="4015488"/>
            <a:ext cx="671459" cy="538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3"/>
              </a:lnSpc>
            </a:pP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16561" y="5759909"/>
            <a:ext cx="671459" cy="538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3"/>
              </a:lnSpc>
            </a:pP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07036" y="7507645"/>
            <a:ext cx="671459" cy="538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3"/>
              </a:lnSpc>
            </a:pP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3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5965192" y="-4170025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1" y="0"/>
                </a:lnTo>
                <a:lnTo>
                  <a:pt x="10589271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3351807" y="550064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755659" y="3953008"/>
            <a:ext cx="10013869" cy="4254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6"/>
              </a:lnSpc>
            </a:pPr>
          </a:p>
          <a:p>
            <a:pPr algn="l">
              <a:lnSpc>
                <a:spcPts val="3006"/>
              </a:lnSpc>
              <a:spcBef>
                <a:spcPct val="0"/>
              </a:spcBef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 this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lesson will be reviewing Self-awareness and our readiness to identify, process, and comprehend critical information. Are you ready to deal with the stressors and conflicts that drive the environments around us?</a:t>
            </a:r>
          </a:p>
          <a:p>
            <a:pPr algn="l">
              <a:lnSpc>
                <a:spcPts val="3006"/>
              </a:lnSpc>
              <a:spcBef>
                <a:spcPct val="0"/>
              </a:spcBef>
            </a:pPr>
          </a:p>
          <a:p>
            <a:pPr algn="l">
              <a:lnSpc>
                <a:spcPts val="3006"/>
              </a:lnSpc>
              <a:spcBef>
                <a:spcPct val="0"/>
              </a:spcBef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The only control we truly have in the world is self-control with self-awareness being an extension of that control. It is a powerful skill that helps individuals understand their emotions, thoughts, and behaviors, and how these impact themselves and those around them</a:t>
            </a:r>
          </a:p>
          <a:p>
            <a:pPr algn="l">
              <a:lnSpc>
                <a:spcPts val="3006"/>
              </a:lnSpc>
              <a:spcBef>
                <a:spcPct val="0"/>
              </a:spcBef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764529" y="3921620"/>
            <a:ext cx="17523471" cy="6721163"/>
            <a:chOff x="0" y="0"/>
            <a:chExt cx="4615235" cy="17701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615235" cy="1770183"/>
            </a:xfrm>
            <a:custGeom>
              <a:avLst/>
              <a:gdLst/>
              <a:ahLst/>
              <a:cxnLst/>
              <a:rect r="r" b="b" t="t" l="l"/>
              <a:pathLst>
                <a:path h="1770183" w="4615235">
                  <a:moveTo>
                    <a:pt x="0" y="0"/>
                  </a:moveTo>
                  <a:lnTo>
                    <a:pt x="4615235" y="0"/>
                  </a:lnTo>
                  <a:lnTo>
                    <a:pt x="4615235" y="1770183"/>
                  </a:lnTo>
                  <a:lnTo>
                    <a:pt x="0" y="17701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615235" cy="1827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2178703" y="3572119"/>
            <a:ext cx="14695123" cy="1862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b="true" sz="5049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To develop a professional level of self-awareness it helps to practice the following: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4836" y="2876547"/>
            <a:ext cx="13648599" cy="13838884"/>
          </a:xfrm>
          <a:custGeom>
            <a:avLst/>
            <a:gdLst/>
            <a:ahLst/>
            <a:cxnLst/>
            <a:rect r="r" b="b" t="t" l="l"/>
            <a:pathLst>
              <a:path h="13838884" w="13648599">
                <a:moveTo>
                  <a:pt x="0" y="0"/>
                </a:moveTo>
                <a:lnTo>
                  <a:pt x="13648600" y="0"/>
                </a:lnTo>
                <a:lnTo>
                  <a:pt x="13648600" y="13838884"/>
                </a:lnTo>
                <a:lnTo>
                  <a:pt x="0" y="13838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2264" y="5624427"/>
            <a:ext cx="17523471" cy="6721163"/>
            <a:chOff x="0" y="0"/>
            <a:chExt cx="4615235" cy="17701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15235" cy="1770183"/>
            </a:xfrm>
            <a:custGeom>
              <a:avLst/>
              <a:gdLst/>
              <a:ahLst/>
              <a:cxnLst/>
              <a:rect r="r" b="b" t="t" l="l"/>
              <a:pathLst>
                <a:path h="1770183" w="4615235">
                  <a:moveTo>
                    <a:pt x="0" y="0"/>
                  </a:moveTo>
                  <a:lnTo>
                    <a:pt x="4615235" y="0"/>
                  </a:lnTo>
                  <a:lnTo>
                    <a:pt x="4615235" y="1770183"/>
                  </a:lnTo>
                  <a:lnTo>
                    <a:pt x="0" y="17701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615235" cy="1827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1794495">
            <a:off x="-5702417" y="-4170025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9088373">
            <a:off x="13453998" y="856636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375582" y="3484680"/>
            <a:ext cx="11912418" cy="538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3"/>
              </a:lnSpc>
            </a:pP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1.</a:t>
            </a: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Id</a:t>
            </a: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entify your strengths and weaknesses.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942672" y="4898077"/>
            <a:ext cx="6569313" cy="3509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8082" indent="-304041" lvl="1">
              <a:lnSpc>
                <a:spcPts val="3943"/>
              </a:lnSpc>
              <a:buFont typeface="Arial"/>
              <a:buChar char="•"/>
            </a:pP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Reflect on what</a:t>
            </a: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you excel at and what chall</a:t>
            </a: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enges you. </a:t>
            </a:r>
          </a:p>
          <a:p>
            <a:pPr algn="l" marL="608082" indent="-304041" lvl="1">
              <a:lnSpc>
                <a:spcPts val="3943"/>
              </a:lnSpc>
              <a:buFont typeface="Arial"/>
              <a:buChar char="•"/>
            </a:pP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Be honest, but also kind to yourself.</a:t>
            </a:r>
          </a:p>
          <a:p>
            <a:pPr algn="l" marL="608082" indent="-304041" lvl="1">
              <a:lnSpc>
                <a:spcPts val="3943"/>
              </a:lnSpc>
              <a:buFont typeface="Arial"/>
              <a:buChar char="•"/>
            </a:pP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Seek feedback from trusted friends, family, or colleagues to gain an external perspective.</a:t>
            </a:r>
          </a:p>
          <a:p>
            <a:pPr algn="l">
              <a:lnSpc>
                <a:spcPts val="3943"/>
              </a:lnSpc>
            </a:pPr>
          </a:p>
        </p:txBody>
      </p:sp>
    </p:spTree>
  </p:cSld>
  <p:clrMapOvr>
    <a:masterClrMapping/>
  </p:clrMapOvr>
  <p:transition spd="fast">
    <p:circl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03858" y="0"/>
            <a:ext cx="13648599" cy="13838884"/>
          </a:xfrm>
          <a:custGeom>
            <a:avLst/>
            <a:gdLst/>
            <a:ahLst/>
            <a:cxnLst/>
            <a:rect r="r" b="b" t="t" l="l"/>
            <a:pathLst>
              <a:path h="13838884" w="13648599">
                <a:moveTo>
                  <a:pt x="0" y="0"/>
                </a:moveTo>
                <a:lnTo>
                  <a:pt x="13648599" y="0"/>
                </a:lnTo>
                <a:lnTo>
                  <a:pt x="13648599" y="13838884"/>
                </a:lnTo>
                <a:lnTo>
                  <a:pt x="0" y="13838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2264" y="-4261976"/>
            <a:ext cx="17523471" cy="6721163"/>
            <a:chOff x="0" y="0"/>
            <a:chExt cx="4615235" cy="17701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15235" cy="1770183"/>
            </a:xfrm>
            <a:custGeom>
              <a:avLst/>
              <a:gdLst/>
              <a:ahLst/>
              <a:cxnLst/>
              <a:rect r="r" b="b" t="t" l="l"/>
              <a:pathLst>
                <a:path h="1770183" w="4615235">
                  <a:moveTo>
                    <a:pt x="0" y="0"/>
                  </a:moveTo>
                  <a:lnTo>
                    <a:pt x="4615235" y="0"/>
                  </a:lnTo>
                  <a:lnTo>
                    <a:pt x="4615235" y="1770183"/>
                  </a:lnTo>
                  <a:lnTo>
                    <a:pt x="0" y="17701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615235" cy="1827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82264" y="5143500"/>
            <a:ext cx="17523471" cy="6721163"/>
            <a:chOff x="0" y="0"/>
            <a:chExt cx="4615235" cy="177018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615235" cy="1770183"/>
            </a:xfrm>
            <a:custGeom>
              <a:avLst/>
              <a:gdLst/>
              <a:ahLst/>
              <a:cxnLst/>
              <a:rect r="r" b="b" t="t" l="l"/>
              <a:pathLst>
                <a:path h="1770183" w="4615235">
                  <a:moveTo>
                    <a:pt x="0" y="0"/>
                  </a:moveTo>
                  <a:lnTo>
                    <a:pt x="4615235" y="0"/>
                  </a:lnTo>
                  <a:lnTo>
                    <a:pt x="4615235" y="1770183"/>
                  </a:lnTo>
                  <a:lnTo>
                    <a:pt x="0" y="17701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4615235" cy="1827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1794495">
            <a:off x="-5702417" y="-4170025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9088373">
            <a:off x="13453998" y="856636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497391" y="3586871"/>
            <a:ext cx="11912418" cy="538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3"/>
              </a:lnSpc>
            </a:pP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2.</a:t>
            </a: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Examin</a:t>
            </a: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e your beliefs and values.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42672" y="4898077"/>
            <a:ext cx="6569313" cy="2519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8082" indent="-304041" lvl="1">
              <a:lnSpc>
                <a:spcPts val="3943"/>
              </a:lnSpc>
              <a:buFont typeface="Arial"/>
              <a:buChar char="•"/>
            </a:pP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Ask</a:t>
            </a: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yourself: What matt</a:t>
            </a: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ers most to me? Why do I hold these beliefs?</a:t>
            </a:r>
          </a:p>
          <a:p>
            <a:pPr algn="l" marL="608082" indent="-304041" lvl="1">
              <a:lnSpc>
                <a:spcPts val="3943"/>
              </a:lnSpc>
              <a:buFont typeface="Arial"/>
              <a:buChar char="•"/>
            </a:pP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</a:t>
            </a: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eflect on how your values influence your decision-making and priorities.</a:t>
            </a:r>
          </a:p>
          <a:p>
            <a:pPr algn="l">
              <a:lnSpc>
                <a:spcPts val="3943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62252" y="-2890532"/>
            <a:ext cx="13648599" cy="13838884"/>
          </a:xfrm>
          <a:custGeom>
            <a:avLst/>
            <a:gdLst/>
            <a:ahLst/>
            <a:cxnLst/>
            <a:rect r="r" b="b" t="t" l="l"/>
            <a:pathLst>
              <a:path h="13838884" w="13648599">
                <a:moveTo>
                  <a:pt x="0" y="0"/>
                </a:moveTo>
                <a:lnTo>
                  <a:pt x="13648599" y="0"/>
                </a:lnTo>
                <a:lnTo>
                  <a:pt x="13648599" y="13838884"/>
                </a:lnTo>
                <a:lnTo>
                  <a:pt x="0" y="13838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2264" y="-4261976"/>
            <a:ext cx="17523471" cy="6721163"/>
            <a:chOff x="0" y="0"/>
            <a:chExt cx="4615235" cy="17701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15235" cy="1770183"/>
            </a:xfrm>
            <a:custGeom>
              <a:avLst/>
              <a:gdLst/>
              <a:ahLst/>
              <a:cxnLst/>
              <a:rect r="r" b="b" t="t" l="l"/>
              <a:pathLst>
                <a:path h="1770183" w="4615235">
                  <a:moveTo>
                    <a:pt x="0" y="0"/>
                  </a:moveTo>
                  <a:lnTo>
                    <a:pt x="4615235" y="0"/>
                  </a:lnTo>
                  <a:lnTo>
                    <a:pt x="4615235" y="1770183"/>
                  </a:lnTo>
                  <a:lnTo>
                    <a:pt x="0" y="17701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615235" cy="1827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82264" y="5143500"/>
            <a:ext cx="17523471" cy="6721163"/>
            <a:chOff x="0" y="0"/>
            <a:chExt cx="4615235" cy="177018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615235" cy="1770183"/>
            </a:xfrm>
            <a:custGeom>
              <a:avLst/>
              <a:gdLst/>
              <a:ahLst/>
              <a:cxnLst/>
              <a:rect r="r" b="b" t="t" l="l"/>
              <a:pathLst>
                <a:path h="1770183" w="4615235">
                  <a:moveTo>
                    <a:pt x="0" y="0"/>
                  </a:moveTo>
                  <a:lnTo>
                    <a:pt x="4615235" y="0"/>
                  </a:lnTo>
                  <a:lnTo>
                    <a:pt x="4615235" y="1770183"/>
                  </a:lnTo>
                  <a:lnTo>
                    <a:pt x="0" y="17701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4615235" cy="1827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1794495">
            <a:off x="-5702417" y="-4170025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9088373">
            <a:off x="13453998" y="856636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497391" y="3586871"/>
            <a:ext cx="11912418" cy="538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3"/>
              </a:lnSpc>
            </a:pP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3.</a:t>
            </a: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Monitor</a:t>
            </a:r>
            <a:r>
              <a:rPr lang="en-US" sz="2816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your habits and behaviors.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42672" y="4898077"/>
            <a:ext cx="6569313" cy="3509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8082" indent="-304041" lvl="1">
              <a:lnSpc>
                <a:spcPts val="3943"/>
              </a:lnSpc>
              <a:buFont typeface="Arial"/>
              <a:buChar char="•"/>
            </a:pP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Pay attention to</a:t>
            </a: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your daily routines and patt</a:t>
            </a: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erns. Are there habits that align or conflict with your goals?</a:t>
            </a:r>
          </a:p>
          <a:p>
            <a:pPr algn="l" marL="608082" indent="-304041" lvl="1">
              <a:lnSpc>
                <a:spcPts val="3943"/>
              </a:lnSpc>
              <a:buFont typeface="Arial"/>
              <a:buChar char="•"/>
            </a:pP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Not</a:t>
            </a:r>
            <a:r>
              <a:rPr lang="en-US" sz="2816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 how your actions affect those around you, and adjust as needed for positive interpersonal relationships</a:t>
            </a:r>
          </a:p>
          <a:p>
            <a:pPr algn="l">
              <a:lnSpc>
                <a:spcPts val="3943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DAG2i5KyAgg</dc:identifier>
  <dcterms:modified xsi:type="dcterms:W3CDTF">2011-08-01T06:04:30Z</dcterms:modified>
  <cp:revision>1</cp:revision>
  <dc:title>M1 Basic MAB - PPT - Slides - Book 1 - Lesson 3 - Maintaining Self-Awareness</dc:title>
</cp:coreProperties>
</file>