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Agrandir" charset="1" panose="00000500000000000000"/>
      <p:regular r:id="rId29"/>
    </p:embeddedFont>
    <p:embeddedFont>
      <p:font typeface="Poppins" charset="1" panose="00000500000000000000"/>
      <p:regular r:id="rId30"/>
    </p:embeddedFont>
    <p:embeddedFont>
      <p:font typeface="Poppins Bold" charset="1" panose="00000800000000000000"/>
      <p:regular r:id="rId31"/>
    </p:embeddedFont>
    <p:embeddedFont>
      <p:font typeface="Poppins Italics" charset="1" panose="00000500000000000000"/>
      <p:regular r:id="rId32"/>
    </p:embeddedFont>
    <p:embeddedFont>
      <p:font typeface="Arial MT Pro" charset="1" panose="020B0502020202020204"/>
      <p:regular r:id="rId33"/>
    </p:embeddedFont>
    <p:embeddedFont>
      <p:font typeface="Arial MT Pro Bold" charset="1" panose="020B0802020202020204"/>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34.png" Type="http://schemas.openxmlformats.org/officeDocument/2006/relationships/image"/><Relationship Id="rId7" Target="../media/image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35.png" Type="http://schemas.openxmlformats.org/officeDocument/2006/relationships/image"/><Relationship Id="rId7" Target="../media/image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36.png" Type="http://schemas.openxmlformats.org/officeDocument/2006/relationships/image"/><Relationship Id="rId7"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37.png" Type="http://schemas.openxmlformats.org/officeDocument/2006/relationships/image"/><Relationship Id="rId7" Target="../media/image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38.png" Type="http://schemas.openxmlformats.org/officeDocument/2006/relationships/image"/><Relationship Id="rId7" Target="../media/image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9.png" Type="http://schemas.openxmlformats.org/officeDocument/2006/relationships/image"/><Relationship Id="rId5" Target="../media/image4.gif" Type="http://schemas.openxmlformats.org/officeDocument/2006/relationships/image"/><Relationship Id="rId6" Target="../media/image20.pn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png" Type="http://schemas.openxmlformats.org/officeDocument/2006/relationships/image"/><Relationship Id="rId12" Target="../media/image26.svg" Type="http://schemas.openxmlformats.org/officeDocument/2006/relationships/image"/><Relationship Id="rId13" Target="../media/image1.png" Type="http://schemas.openxmlformats.org/officeDocument/2006/relationships/image"/><Relationship Id="rId2" Target="../media/image2.png" Type="http://schemas.openxmlformats.org/officeDocument/2006/relationships/image"/><Relationship Id="rId3" Target="../media/image3.pn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21.pn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sv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30.png" Type="http://schemas.openxmlformats.org/officeDocument/2006/relationships/image"/><Relationship Id="rId15" Target="../media/image31.svg" Type="http://schemas.openxmlformats.org/officeDocument/2006/relationships/image"/><Relationship Id="rId16" Target="../media/image32.png" Type="http://schemas.openxmlformats.org/officeDocument/2006/relationships/image"/><Relationship Id="rId17" Target="../media/image33.svg" Type="http://schemas.openxmlformats.org/officeDocument/2006/relationships/image"/><Relationship Id="rId2" Target="../media/image27.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009424" y="4539972"/>
            <a:ext cx="13993344" cy="1964278"/>
          </a:xfrm>
          <a:prstGeom prst="rect">
            <a:avLst/>
          </a:prstGeom>
        </p:spPr>
        <p:txBody>
          <a:bodyPr anchor="t" rtlCol="false" tIns="0" lIns="0" bIns="0" rIns="0">
            <a:spAutoFit/>
          </a:bodyPr>
          <a:lstStyle/>
          <a:p>
            <a:pPr algn="l">
              <a:lnSpc>
                <a:spcPts val="6833"/>
              </a:lnSpc>
            </a:pPr>
            <a:r>
              <a:rPr lang="en-US" sz="6833" spc="-273">
                <a:solidFill>
                  <a:srgbClr val="00A3DC"/>
                </a:solidFill>
                <a:latin typeface="Agrandir"/>
                <a:ea typeface="Agrandir"/>
                <a:cs typeface="Agrandir"/>
                <a:sym typeface="Agrandir"/>
              </a:rPr>
              <a:t>M1 Basic MAB - Book One: Lesson 2 - Understanding the ACS Process...</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4114800" cy="961110"/>
          </a:xfrm>
        </p:grpSpPr>
        <p:grpSp>
          <p:nvGrpSpPr>
            <p:cNvPr name="Group 12" id="12"/>
            <p:cNvGrpSpPr/>
            <p:nvPr/>
          </p:nvGrpSpPr>
          <p:grpSpPr>
            <a:xfrm rot="0">
              <a:off x="0" y="0"/>
              <a:ext cx="4114800" cy="961110"/>
              <a:chOff x="0" y="0"/>
              <a:chExt cx="812800" cy="189849"/>
            </a:xfrm>
          </p:grpSpPr>
          <p:sp>
            <p:nvSpPr>
              <p:cNvPr name="Freeform 13" id="13"/>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00A3DC"/>
                </a:solidFill>
                <a:prstDash val="solid"/>
                <a:round/>
              </a:ln>
            </p:spPr>
          </p:sp>
          <p:sp>
            <p:nvSpPr>
              <p:cNvPr name="TextBox 14" id="14"/>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00A3DC"/>
                  </a:solidFill>
                  <a:latin typeface="Poppins Bold"/>
                  <a:ea typeface="Poppins Bold"/>
                  <a:cs typeface="Poppins Bold"/>
                  <a:sym typeface="Poppins Bold"/>
                </a:rPr>
                <a:t>GET STARTED</a:t>
              </a:r>
            </a:p>
          </p:txBody>
        </p:sp>
      </p:grpSp>
      <p:grpSp>
        <p:nvGrpSpPr>
          <p:cNvPr name="Group 17" id="17"/>
          <p:cNvGrpSpPr/>
          <p:nvPr/>
        </p:nvGrpSpPr>
        <p:grpSpPr>
          <a:xfrm rot="0">
            <a:off x="1837143" y="4162850"/>
            <a:ext cx="1807770" cy="2178036"/>
            <a:chOff x="0" y="0"/>
            <a:chExt cx="2410360" cy="2904048"/>
          </a:xfrm>
        </p:grpSpPr>
        <p:sp>
          <p:nvSpPr>
            <p:cNvPr name="Freeform 18" id="18"/>
            <p:cNvSpPr/>
            <p:nvPr/>
          </p:nvSpPr>
          <p:spPr>
            <a:xfrm flipH="false" flipV="false" rot="0">
              <a:off x="0" y="0"/>
              <a:ext cx="2410360" cy="2904048"/>
            </a:xfrm>
            <a:custGeom>
              <a:avLst/>
              <a:gdLst/>
              <a:ahLst/>
              <a:cxnLst/>
              <a:rect r="r" b="b" t="t" l="l"/>
              <a:pathLst>
                <a:path h="2904048" w="2410360">
                  <a:moveTo>
                    <a:pt x="0" y="0"/>
                  </a:moveTo>
                  <a:lnTo>
                    <a:pt x="2410360" y="0"/>
                  </a:lnTo>
                  <a:lnTo>
                    <a:pt x="2410360" y="2904048"/>
                  </a:lnTo>
                  <a:lnTo>
                    <a:pt x="0" y="2904048"/>
                  </a:lnTo>
                  <a:lnTo>
                    <a:pt x="0" y="0"/>
                  </a:lnTo>
                  <a:close/>
                </a:path>
              </a:pathLst>
            </a:custGeom>
            <a:blipFill>
              <a:blip r:embed="rId10"/>
              <a:stretch>
                <a:fillRect l="0" t="0" r="0" b="0"/>
              </a:stretch>
            </a:blipFill>
          </p:spPr>
        </p:sp>
        <p:sp>
          <p:nvSpPr>
            <p:cNvPr name="Freeform 19" id="19"/>
            <p:cNvSpPr/>
            <p:nvPr/>
          </p:nvSpPr>
          <p:spPr>
            <a:xfrm flipH="false" flipV="false" rot="0">
              <a:off x="321202" y="845162"/>
              <a:ext cx="1767955" cy="1012155"/>
            </a:xfrm>
            <a:custGeom>
              <a:avLst/>
              <a:gdLst/>
              <a:ahLst/>
              <a:cxnLst/>
              <a:rect r="r" b="b" t="t" l="l"/>
              <a:pathLst>
                <a:path h="1012155" w="1767955">
                  <a:moveTo>
                    <a:pt x="0" y="0"/>
                  </a:moveTo>
                  <a:lnTo>
                    <a:pt x="1767956" y="0"/>
                  </a:lnTo>
                  <a:lnTo>
                    <a:pt x="1767956" y="1012155"/>
                  </a:lnTo>
                  <a:lnTo>
                    <a:pt x="0" y="101215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20" id="2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3908635"/>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877254" y="-608029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828399" y="426783"/>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Assessment...</a:t>
            </a:r>
          </a:p>
        </p:txBody>
      </p:sp>
      <p:sp>
        <p:nvSpPr>
          <p:cNvPr name="TextBox 5" id="5"/>
          <p:cNvSpPr txBox="true"/>
          <p:nvPr/>
        </p:nvSpPr>
        <p:spPr>
          <a:xfrm rot="0">
            <a:off x="3378763" y="2890508"/>
            <a:ext cx="14521291" cy="21488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U</a:t>
            </a:r>
            <a:r>
              <a:rPr lang="en-US" sz="2548">
                <a:solidFill>
                  <a:srgbClr val="FFFFFF"/>
                </a:solidFill>
                <a:latin typeface="Arial MT Pro"/>
                <a:ea typeface="Arial MT Pro"/>
                <a:cs typeface="Arial MT Pro"/>
                <a:sym typeface="Arial MT Pro"/>
              </a:rPr>
              <a:t>sed t</a:t>
            </a:r>
            <a:r>
              <a:rPr lang="en-US" sz="2548">
                <a:solidFill>
                  <a:srgbClr val="FFFFFF"/>
                </a:solidFill>
                <a:latin typeface="Arial MT Pro"/>
                <a:ea typeface="Arial MT Pro"/>
                <a:cs typeface="Arial MT Pro"/>
                <a:sym typeface="Arial MT Pro"/>
              </a:rPr>
              <a:t>o</a:t>
            </a:r>
            <a:r>
              <a:rPr lang="en-US" sz="2548">
                <a:solidFill>
                  <a:srgbClr val="FFFFFF"/>
                </a:solidFill>
                <a:latin typeface="Arial MT Pro"/>
                <a:ea typeface="Arial MT Pro"/>
                <a:cs typeface="Arial MT Pro"/>
                <a:sym typeface="Arial MT Pro"/>
              </a:rPr>
              <a:t> evaluate the seriousness and immediacy of a threat.</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Structured Professional Judgment (SPJ): Combines clinical judgment with standardized criteria.</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Behavioral Threat Assessment Teams (BTAT): Multidisciplinary teams that assess and manage threats in institutions.</a:t>
            </a:r>
          </a:p>
          <a:p>
            <a:pPr algn="l">
              <a:lnSpc>
                <a:spcPts val="3312"/>
              </a:lnSpc>
            </a:pPr>
          </a:p>
        </p:txBody>
      </p:sp>
      <p:sp>
        <p:nvSpPr>
          <p:cNvPr name="TextBox 6" id="6"/>
          <p:cNvSpPr txBox="true"/>
          <p:nvPr/>
        </p:nvSpPr>
        <p:spPr>
          <a:xfrm rot="0">
            <a:off x="3378763" y="5444915"/>
            <a:ext cx="14115343" cy="2349622"/>
          </a:xfrm>
          <a:prstGeom prst="rect">
            <a:avLst/>
          </a:prstGeom>
        </p:spPr>
        <p:txBody>
          <a:bodyPr anchor="t" rtlCol="false" tIns="0" lIns="0" bIns="0" rIns="0">
            <a:spAutoFit/>
          </a:bodyPr>
          <a:lstStyle/>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These examine external factors that may contribute t</a:t>
            </a:r>
            <a:r>
              <a:rPr lang="en-US" sz="2548">
                <a:solidFill>
                  <a:srgbClr val="FFFFFF"/>
                </a:solidFill>
                <a:latin typeface="Arial MT Pro"/>
                <a:ea typeface="Arial MT Pro"/>
                <a:cs typeface="Arial MT Pro"/>
                <a:sym typeface="Arial MT Pro"/>
              </a:rPr>
              <a:t>o assaultive behavior.</a:t>
            </a: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Workplace Violence Risk Audits: Evaluate physical layout, staffing patterns, and policies that may increase risk.</a:t>
            </a: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Situ</a:t>
            </a:r>
            <a:r>
              <a:rPr lang="en-US" sz="2548">
                <a:solidFill>
                  <a:srgbClr val="FFFFFF"/>
                </a:solidFill>
                <a:latin typeface="Arial MT Pro"/>
                <a:ea typeface="Arial MT Pro"/>
                <a:cs typeface="Arial MT Pro"/>
                <a:sym typeface="Arial MT Pro"/>
              </a:rPr>
              <a:t>ational Awareness Tools: Help staff recognize escalating situations before they become violent.</a:t>
            </a:r>
          </a:p>
          <a:p>
            <a:pPr algn="l">
              <a:lnSpc>
                <a:spcPts val="3006"/>
              </a:lnSpc>
              <a:spcBef>
                <a:spcPct val="0"/>
              </a:spcBef>
            </a:pPr>
          </a:p>
        </p:txBody>
      </p:sp>
      <p:sp>
        <p:nvSpPr>
          <p:cNvPr name="TextBox 7" id="7"/>
          <p:cNvSpPr txBox="true"/>
          <p:nvPr/>
        </p:nvSpPr>
        <p:spPr>
          <a:xfrm rot="0">
            <a:off x="828399" y="1111949"/>
            <a:ext cx="11912418" cy="906834"/>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Here's a</a:t>
            </a:r>
            <a:r>
              <a:rPr lang="en-US" b="true" sz="2516">
                <a:solidFill>
                  <a:srgbClr val="FFFFFF"/>
                </a:solidFill>
                <a:latin typeface="Arial MT Pro Bold"/>
                <a:ea typeface="Arial MT Pro Bold"/>
                <a:cs typeface="Arial MT Pro Bold"/>
                <a:sym typeface="Arial MT Pro Bold"/>
              </a:rPr>
              <a:t> breakdown of the key types:</a:t>
            </a:r>
          </a:p>
          <a:p>
            <a:pPr algn="l">
              <a:lnSpc>
                <a:spcPts val="3523"/>
              </a:lnSpc>
            </a:pPr>
          </a:p>
        </p:txBody>
      </p:sp>
      <p:sp>
        <p:nvSpPr>
          <p:cNvPr name="TextBox 8" id="8"/>
          <p:cNvSpPr txBox="true"/>
          <p:nvPr/>
        </p:nvSpPr>
        <p:spPr>
          <a:xfrm rot="0">
            <a:off x="3611104" y="4851610"/>
            <a:ext cx="11912418" cy="479006"/>
          </a:xfrm>
          <a:prstGeom prst="rect">
            <a:avLst/>
          </a:prstGeom>
        </p:spPr>
        <p:txBody>
          <a:bodyPr anchor="t" rtlCol="false" tIns="0" lIns="0" bIns="0" rIns="0">
            <a:spAutoFit/>
          </a:bodyPr>
          <a:lstStyle/>
          <a:p>
            <a:pPr algn="l">
              <a:lnSpc>
                <a:spcPts val="3523"/>
              </a:lnSpc>
            </a:pPr>
            <a:r>
              <a:rPr lang="en-US" sz="2516" b="true">
                <a:solidFill>
                  <a:srgbClr val="000000"/>
                </a:solidFill>
                <a:latin typeface="Arial MT Pro Bold"/>
                <a:ea typeface="Arial MT Pro Bold"/>
                <a:cs typeface="Arial MT Pro Bold"/>
                <a:sym typeface="Arial MT Pro Bold"/>
              </a:rPr>
              <a:t>Environmental and Situational Assessments:</a:t>
            </a:r>
          </a:p>
        </p:txBody>
      </p:sp>
      <p:sp>
        <p:nvSpPr>
          <p:cNvPr name="TextBox 9" id="9"/>
          <p:cNvSpPr txBox="true"/>
          <p:nvPr/>
        </p:nvSpPr>
        <p:spPr>
          <a:xfrm rot="0">
            <a:off x="3611104" y="2330937"/>
            <a:ext cx="11912418" cy="473845"/>
          </a:xfrm>
          <a:prstGeom prst="rect">
            <a:avLst/>
          </a:prstGeom>
        </p:spPr>
        <p:txBody>
          <a:bodyPr anchor="t" rtlCol="false" tIns="0" lIns="0" bIns="0" rIns="0">
            <a:spAutoFit/>
          </a:bodyPr>
          <a:lstStyle/>
          <a:p>
            <a:pPr algn="l">
              <a:lnSpc>
                <a:spcPts val="3523"/>
              </a:lnSpc>
            </a:pPr>
            <a:r>
              <a:rPr lang="en-US" b="true" sz="2516">
                <a:solidFill>
                  <a:srgbClr val="000000"/>
                </a:solidFill>
                <a:latin typeface="Arial MT Pro Bold"/>
                <a:ea typeface="Arial MT Pro Bold"/>
                <a:cs typeface="Arial MT Pro Bold"/>
                <a:sym typeface="Arial MT Pro Bold"/>
              </a:rPr>
              <a:t>Threat Assessments:</a:t>
            </a:r>
          </a:p>
        </p:txBody>
      </p:sp>
      <p:grpSp>
        <p:nvGrpSpPr>
          <p:cNvPr name="Group 10" id="10"/>
          <p:cNvGrpSpPr/>
          <p:nvPr/>
        </p:nvGrpSpPr>
        <p:grpSpPr>
          <a:xfrm rot="0">
            <a:off x="695513" y="1910669"/>
            <a:ext cx="2683250" cy="3232831"/>
            <a:chOff x="0" y="0"/>
            <a:chExt cx="3577666" cy="4310442"/>
          </a:xfrm>
        </p:grpSpPr>
        <p:sp>
          <p:nvSpPr>
            <p:cNvPr name="Freeform 11" id="11"/>
            <p:cNvSpPr/>
            <p:nvPr/>
          </p:nvSpPr>
          <p:spPr>
            <a:xfrm flipH="false" flipV="false" rot="0">
              <a:off x="0" y="0"/>
              <a:ext cx="3577666" cy="4310442"/>
            </a:xfrm>
            <a:custGeom>
              <a:avLst/>
              <a:gdLst/>
              <a:ahLst/>
              <a:cxnLst/>
              <a:rect r="r" b="b" t="t" l="l"/>
              <a:pathLst>
                <a:path h="4310442" w="3577666">
                  <a:moveTo>
                    <a:pt x="0" y="0"/>
                  </a:moveTo>
                  <a:lnTo>
                    <a:pt x="3577666" y="0"/>
                  </a:lnTo>
                  <a:lnTo>
                    <a:pt x="3577666" y="4310442"/>
                  </a:lnTo>
                  <a:lnTo>
                    <a:pt x="0" y="4310442"/>
                  </a:lnTo>
                  <a:lnTo>
                    <a:pt x="0" y="0"/>
                  </a:lnTo>
                  <a:close/>
                </a:path>
              </a:pathLst>
            </a:custGeom>
            <a:blipFill>
              <a:blip r:embed="rId3"/>
              <a:stretch>
                <a:fillRect l="0" t="0" r="0" b="0"/>
              </a:stretch>
            </a:blipFill>
          </p:spPr>
        </p:sp>
        <p:sp>
          <p:nvSpPr>
            <p:cNvPr name="Freeform 12" id="12"/>
            <p:cNvSpPr/>
            <p:nvPr/>
          </p:nvSpPr>
          <p:spPr>
            <a:xfrm flipH="false" flipV="false" rot="0">
              <a:off x="476756" y="1254464"/>
              <a:ext cx="2624154" cy="1502328"/>
            </a:xfrm>
            <a:custGeom>
              <a:avLst/>
              <a:gdLst/>
              <a:ahLst/>
              <a:cxnLst/>
              <a:rect r="r" b="b" t="t" l="l"/>
              <a:pathLst>
                <a:path h="1502328" w="2624154">
                  <a:moveTo>
                    <a:pt x="0" y="0"/>
                  </a:moveTo>
                  <a:lnTo>
                    <a:pt x="2624154" y="0"/>
                  </a:lnTo>
                  <a:lnTo>
                    <a:pt x="2624154" y="1502328"/>
                  </a:lnTo>
                  <a:lnTo>
                    <a:pt x="0" y="15023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876024" y="426783"/>
            <a:ext cx="14695123" cy="789941"/>
          </a:xfrm>
          <a:prstGeom prst="rect">
            <a:avLst/>
          </a:prstGeom>
        </p:spPr>
        <p:txBody>
          <a:bodyPr anchor="t" rtlCol="false" tIns="0" lIns="0" bIns="0" rIns="0">
            <a:spAutoFit/>
          </a:bodyPr>
          <a:lstStyle/>
          <a:p>
            <a:pPr algn="l">
              <a:lnSpc>
                <a:spcPts val="5809"/>
              </a:lnSpc>
            </a:pPr>
            <a:r>
              <a:rPr lang="en-US" sz="4149" b="true">
                <a:solidFill>
                  <a:srgbClr val="0CC0DF"/>
                </a:solidFill>
                <a:latin typeface="Arial MT Pro Bold"/>
                <a:ea typeface="Arial MT Pro Bold"/>
                <a:cs typeface="Arial MT Pro Bold"/>
                <a:sym typeface="Arial MT Pro Bold"/>
              </a:rPr>
              <a:t>Assessment...</a:t>
            </a:r>
          </a:p>
        </p:txBody>
      </p:sp>
      <p:sp>
        <p:nvSpPr>
          <p:cNvPr name="TextBox 14" id="14"/>
          <p:cNvSpPr txBox="true"/>
          <p:nvPr/>
        </p:nvSpPr>
        <p:spPr>
          <a:xfrm rot="0">
            <a:off x="3658729" y="2349987"/>
            <a:ext cx="11912418" cy="473845"/>
          </a:xfrm>
          <a:prstGeom prst="rect">
            <a:avLst/>
          </a:prstGeom>
        </p:spPr>
        <p:txBody>
          <a:bodyPr anchor="t" rtlCol="false" tIns="0" lIns="0" bIns="0" rIns="0">
            <a:spAutoFit/>
          </a:bodyPr>
          <a:lstStyle/>
          <a:p>
            <a:pPr algn="l">
              <a:lnSpc>
                <a:spcPts val="3523"/>
              </a:lnSpc>
            </a:pPr>
            <a:r>
              <a:rPr lang="en-US" b="true" sz="2516">
                <a:solidFill>
                  <a:srgbClr val="0CC0DF"/>
                </a:solidFill>
                <a:latin typeface="Arial MT Pro Bold"/>
                <a:ea typeface="Arial MT Pro Bold"/>
                <a:cs typeface="Arial MT Pro Bold"/>
                <a:sym typeface="Arial MT Pro Bold"/>
              </a:rPr>
              <a:t>Threat Assessments:</a:t>
            </a:r>
          </a:p>
        </p:txBody>
      </p:sp>
      <p:sp>
        <p:nvSpPr>
          <p:cNvPr name="TextBox 15" id="15"/>
          <p:cNvSpPr txBox="true"/>
          <p:nvPr/>
        </p:nvSpPr>
        <p:spPr>
          <a:xfrm rot="0">
            <a:off x="3668254" y="4867920"/>
            <a:ext cx="11912418" cy="479006"/>
          </a:xfrm>
          <a:prstGeom prst="rect">
            <a:avLst/>
          </a:prstGeom>
        </p:spPr>
        <p:txBody>
          <a:bodyPr anchor="t" rtlCol="false" tIns="0" lIns="0" bIns="0" rIns="0">
            <a:spAutoFit/>
          </a:bodyPr>
          <a:lstStyle/>
          <a:p>
            <a:pPr algn="l">
              <a:lnSpc>
                <a:spcPts val="3523"/>
              </a:lnSpc>
            </a:pPr>
            <a:r>
              <a:rPr lang="en-US" sz="2516" b="true">
                <a:solidFill>
                  <a:srgbClr val="0CC0DF"/>
                </a:solidFill>
                <a:latin typeface="Arial MT Pro Bold"/>
                <a:ea typeface="Arial MT Pro Bold"/>
                <a:cs typeface="Arial MT Pro Bold"/>
                <a:sym typeface="Arial MT Pro Bold"/>
              </a:rPr>
              <a:t>Environmental and Situational Assessments:</a:t>
            </a:r>
          </a:p>
        </p:txBody>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7" id="1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6"/>
            <a:stretch>
              <a:fillRect l="0" t="0" r="0" b="0"/>
            </a:stretch>
          </a:blipFill>
        </p:spPr>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611932" y="4510099"/>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5966034"/>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828399" y="426783"/>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Assessment...</a:t>
            </a:r>
          </a:p>
        </p:txBody>
      </p:sp>
      <p:sp>
        <p:nvSpPr>
          <p:cNvPr name="TextBox 5" id="5"/>
          <p:cNvSpPr txBox="true"/>
          <p:nvPr/>
        </p:nvSpPr>
        <p:spPr>
          <a:xfrm rot="0">
            <a:off x="3378763" y="2890508"/>
            <a:ext cx="14521291" cy="21488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U</a:t>
            </a:r>
            <a:r>
              <a:rPr lang="en-US" sz="2548">
                <a:solidFill>
                  <a:srgbClr val="FFFFFF"/>
                </a:solidFill>
                <a:latin typeface="Arial MT Pro"/>
                <a:ea typeface="Arial MT Pro"/>
                <a:cs typeface="Arial MT Pro"/>
                <a:sym typeface="Arial MT Pro"/>
              </a:rPr>
              <a:t>sed w</a:t>
            </a:r>
            <a:r>
              <a:rPr lang="en-US" sz="2548">
                <a:solidFill>
                  <a:srgbClr val="FFFFFF"/>
                </a:solidFill>
                <a:latin typeface="Arial MT Pro"/>
                <a:ea typeface="Arial MT Pro"/>
                <a:cs typeface="Arial MT Pro"/>
                <a:sym typeface="Arial MT Pro"/>
              </a:rPr>
              <a:t>hen underlying mental health conditions may be contributing to aggression.</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Clinical Interviews and Psychometric Tests: Assess for disorders like schizophrenia, PTSD, or impulse control issues.</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Crisis Intervention Assessments: Determine immediate needs during acute episodes.</a:t>
            </a:r>
          </a:p>
          <a:p>
            <a:pPr algn="l">
              <a:lnSpc>
                <a:spcPts val="3312"/>
              </a:lnSpc>
            </a:pPr>
          </a:p>
        </p:txBody>
      </p:sp>
      <p:sp>
        <p:nvSpPr>
          <p:cNvPr name="TextBox 6" id="6"/>
          <p:cNvSpPr txBox="true"/>
          <p:nvPr/>
        </p:nvSpPr>
        <p:spPr>
          <a:xfrm rot="0">
            <a:off x="3378763" y="5444915"/>
            <a:ext cx="14115343" cy="3492622"/>
          </a:xfrm>
          <a:prstGeom prst="rect">
            <a:avLst/>
          </a:prstGeom>
        </p:spPr>
        <p:txBody>
          <a:bodyPr anchor="t" rtlCol="false" tIns="0" lIns="0" bIns="0" rIns="0">
            <a:spAutoFit/>
          </a:bodyPr>
          <a:lstStyle/>
          <a:p>
            <a:pPr algn="l" marL="550156" indent="-275078" lvl="1">
              <a:lnSpc>
                <a:spcPts val="3006"/>
              </a:lnSpc>
              <a:buFont typeface="Arial"/>
              <a:buChar char="•"/>
            </a:pP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Time is the most precious—and pressured—resource in a crisis. When response teams face an unfolding emergency, every second counts. Each crisis presenting the Need for Immediate but Accurate</a:t>
            </a:r>
            <a:r>
              <a:rPr lang="en-US" sz="2548">
                <a:solidFill>
                  <a:srgbClr val="FFFFFF"/>
                </a:solidFill>
                <a:latin typeface="Arial MT Pro"/>
                <a:ea typeface="Arial MT Pro"/>
                <a:cs typeface="Arial MT Pro"/>
                <a:sym typeface="Arial MT Pro"/>
              </a:rPr>
              <a:t> Assessment</a:t>
            </a: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Tools like behavioral checklists or risk scales exist but applying them in real time requires training and experience.</a:t>
            </a: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Mobile Cris</a:t>
            </a:r>
            <a:r>
              <a:rPr lang="en-US" sz="2548">
                <a:solidFill>
                  <a:srgbClr val="FFFFFF"/>
                </a:solidFill>
                <a:latin typeface="Arial MT Pro"/>
                <a:ea typeface="Arial MT Pro"/>
                <a:cs typeface="Arial MT Pro"/>
                <a:sym typeface="Arial MT Pro"/>
              </a:rPr>
              <a:t>is Te</a:t>
            </a:r>
            <a:r>
              <a:rPr lang="en-US" sz="2548">
                <a:solidFill>
                  <a:srgbClr val="FFFFFF"/>
                </a:solidFill>
                <a:latin typeface="Arial MT Pro"/>
                <a:ea typeface="Arial MT Pro"/>
                <a:cs typeface="Arial MT Pro"/>
                <a:sym typeface="Arial MT Pro"/>
              </a:rPr>
              <a:t>ams, for example, aim to assess and stabilize individuals in non-clinical settings, but even they face time pressure when balancing safety and care</a:t>
            </a:r>
          </a:p>
          <a:p>
            <a:pPr algn="l">
              <a:lnSpc>
                <a:spcPts val="3006"/>
              </a:lnSpc>
              <a:spcBef>
                <a:spcPct val="0"/>
              </a:spcBef>
            </a:pPr>
          </a:p>
        </p:txBody>
      </p:sp>
      <p:sp>
        <p:nvSpPr>
          <p:cNvPr name="TextBox 7" id="7"/>
          <p:cNvSpPr txBox="true"/>
          <p:nvPr/>
        </p:nvSpPr>
        <p:spPr>
          <a:xfrm rot="0">
            <a:off x="828399" y="1111949"/>
            <a:ext cx="11912418" cy="906834"/>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Here's a</a:t>
            </a:r>
            <a:r>
              <a:rPr lang="en-US" b="true" sz="2516">
                <a:solidFill>
                  <a:srgbClr val="FFFFFF"/>
                </a:solidFill>
                <a:latin typeface="Arial MT Pro Bold"/>
                <a:ea typeface="Arial MT Pro Bold"/>
                <a:cs typeface="Arial MT Pro Bold"/>
                <a:sym typeface="Arial MT Pro Bold"/>
              </a:rPr>
              <a:t> breakdown of the key types:</a:t>
            </a:r>
          </a:p>
          <a:p>
            <a:pPr algn="l">
              <a:lnSpc>
                <a:spcPts val="3523"/>
              </a:lnSpc>
            </a:pPr>
          </a:p>
        </p:txBody>
      </p:sp>
      <p:sp>
        <p:nvSpPr>
          <p:cNvPr name="TextBox 8" id="8"/>
          <p:cNvSpPr txBox="true"/>
          <p:nvPr/>
        </p:nvSpPr>
        <p:spPr>
          <a:xfrm rot="0">
            <a:off x="3611104" y="4851610"/>
            <a:ext cx="11912418" cy="479006"/>
          </a:xfrm>
          <a:prstGeom prst="rect">
            <a:avLst/>
          </a:prstGeom>
        </p:spPr>
        <p:txBody>
          <a:bodyPr anchor="t" rtlCol="false" tIns="0" lIns="0" bIns="0" rIns="0">
            <a:spAutoFit/>
          </a:bodyPr>
          <a:lstStyle/>
          <a:p>
            <a:pPr algn="l">
              <a:lnSpc>
                <a:spcPts val="3523"/>
              </a:lnSpc>
            </a:pPr>
            <a:r>
              <a:rPr lang="en-US" sz="2516" b="true">
                <a:solidFill>
                  <a:srgbClr val="000000"/>
                </a:solidFill>
                <a:latin typeface="Arial MT Pro Bold"/>
                <a:ea typeface="Arial MT Pro Bold"/>
                <a:cs typeface="Arial MT Pro Bold"/>
                <a:sym typeface="Arial MT Pro Bold"/>
              </a:rPr>
              <a:t>Assessment &amp; the conflict of time...</a:t>
            </a:r>
          </a:p>
        </p:txBody>
      </p:sp>
      <p:sp>
        <p:nvSpPr>
          <p:cNvPr name="TextBox 9" id="9"/>
          <p:cNvSpPr txBox="true"/>
          <p:nvPr/>
        </p:nvSpPr>
        <p:spPr>
          <a:xfrm rot="0">
            <a:off x="3611104" y="2330937"/>
            <a:ext cx="11912418" cy="473845"/>
          </a:xfrm>
          <a:prstGeom prst="rect">
            <a:avLst/>
          </a:prstGeom>
        </p:spPr>
        <p:txBody>
          <a:bodyPr anchor="t" rtlCol="false" tIns="0" lIns="0" bIns="0" rIns="0">
            <a:spAutoFit/>
          </a:bodyPr>
          <a:lstStyle/>
          <a:p>
            <a:pPr algn="l">
              <a:lnSpc>
                <a:spcPts val="3523"/>
              </a:lnSpc>
            </a:pPr>
            <a:r>
              <a:rPr lang="en-US" b="true" sz="2516">
                <a:solidFill>
                  <a:srgbClr val="000000"/>
                </a:solidFill>
                <a:latin typeface="Arial MT Pro Bold"/>
                <a:ea typeface="Arial MT Pro Bold"/>
                <a:cs typeface="Arial MT Pro Bold"/>
                <a:sym typeface="Arial MT Pro Bold"/>
              </a:rPr>
              <a:t>Psychological and Psychiatric Evaluations:</a:t>
            </a:r>
          </a:p>
        </p:txBody>
      </p:sp>
      <p:grpSp>
        <p:nvGrpSpPr>
          <p:cNvPr name="Group 10" id="10"/>
          <p:cNvGrpSpPr/>
          <p:nvPr/>
        </p:nvGrpSpPr>
        <p:grpSpPr>
          <a:xfrm rot="0">
            <a:off x="695513" y="1910669"/>
            <a:ext cx="2683250" cy="3232831"/>
            <a:chOff x="0" y="0"/>
            <a:chExt cx="3577666" cy="4310442"/>
          </a:xfrm>
        </p:grpSpPr>
        <p:sp>
          <p:nvSpPr>
            <p:cNvPr name="Freeform 11" id="11"/>
            <p:cNvSpPr/>
            <p:nvPr/>
          </p:nvSpPr>
          <p:spPr>
            <a:xfrm flipH="false" flipV="false" rot="0">
              <a:off x="0" y="0"/>
              <a:ext cx="3577666" cy="4310442"/>
            </a:xfrm>
            <a:custGeom>
              <a:avLst/>
              <a:gdLst/>
              <a:ahLst/>
              <a:cxnLst/>
              <a:rect r="r" b="b" t="t" l="l"/>
              <a:pathLst>
                <a:path h="4310442" w="3577666">
                  <a:moveTo>
                    <a:pt x="0" y="0"/>
                  </a:moveTo>
                  <a:lnTo>
                    <a:pt x="3577666" y="0"/>
                  </a:lnTo>
                  <a:lnTo>
                    <a:pt x="3577666" y="4310442"/>
                  </a:lnTo>
                  <a:lnTo>
                    <a:pt x="0" y="4310442"/>
                  </a:lnTo>
                  <a:lnTo>
                    <a:pt x="0" y="0"/>
                  </a:lnTo>
                  <a:close/>
                </a:path>
              </a:pathLst>
            </a:custGeom>
            <a:blipFill>
              <a:blip r:embed="rId3"/>
              <a:stretch>
                <a:fillRect l="0" t="0" r="0" b="0"/>
              </a:stretch>
            </a:blipFill>
          </p:spPr>
        </p:sp>
        <p:sp>
          <p:nvSpPr>
            <p:cNvPr name="Freeform 12" id="12"/>
            <p:cNvSpPr/>
            <p:nvPr/>
          </p:nvSpPr>
          <p:spPr>
            <a:xfrm flipH="false" flipV="false" rot="0">
              <a:off x="476756" y="1254464"/>
              <a:ext cx="2624154" cy="1502328"/>
            </a:xfrm>
            <a:custGeom>
              <a:avLst/>
              <a:gdLst/>
              <a:ahLst/>
              <a:cxnLst/>
              <a:rect r="r" b="b" t="t" l="l"/>
              <a:pathLst>
                <a:path h="1502328" w="2624154">
                  <a:moveTo>
                    <a:pt x="0" y="0"/>
                  </a:moveTo>
                  <a:lnTo>
                    <a:pt x="2624154" y="0"/>
                  </a:lnTo>
                  <a:lnTo>
                    <a:pt x="2624154" y="1502328"/>
                  </a:lnTo>
                  <a:lnTo>
                    <a:pt x="0" y="15023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866775" y="436308"/>
            <a:ext cx="14695123" cy="789941"/>
          </a:xfrm>
          <a:prstGeom prst="rect">
            <a:avLst/>
          </a:prstGeom>
        </p:spPr>
        <p:txBody>
          <a:bodyPr anchor="t" rtlCol="false" tIns="0" lIns="0" bIns="0" rIns="0">
            <a:spAutoFit/>
          </a:bodyPr>
          <a:lstStyle/>
          <a:p>
            <a:pPr algn="l">
              <a:lnSpc>
                <a:spcPts val="5809"/>
              </a:lnSpc>
            </a:pPr>
            <a:r>
              <a:rPr lang="en-US" sz="4149" b="true">
                <a:solidFill>
                  <a:srgbClr val="0CC0DF"/>
                </a:solidFill>
                <a:latin typeface="Arial MT Pro Bold"/>
                <a:ea typeface="Arial MT Pro Bold"/>
                <a:cs typeface="Arial MT Pro Bold"/>
                <a:sym typeface="Arial MT Pro Bold"/>
              </a:rPr>
              <a:t>Assessment...</a:t>
            </a:r>
          </a:p>
        </p:txBody>
      </p:sp>
      <p:sp>
        <p:nvSpPr>
          <p:cNvPr name="TextBox 14" id="14"/>
          <p:cNvSpPr txBox="true"/>
          <p:nvPr/>
        </p:nvSpPr>
        <p:spPr>
          <a:xfrm rot="0">
            <a:off x="3649480" y="2359512"/>
            <a:ext cx="11912418" cy="473845"/>
          </a:xfrm>
          <a:prstGeom prst="rect">
            <a:avLst/>
          </a:prstGeom>
        </p:spPr>
        <p:txBody>
          <a:bodyPr anchor="t" rtlCol="false" tIns="0" lIns="0" bIns="0" rIns="0">
            <a:spAutoFit/>
          </a:bodyPr>
          <a:lstStyle/>
          <a:p>
            <a:pPr algn="l">
              <a:lnSpc>
                <a:spcPts val="3523"/>
              </a:lnSpc>
            </a:pPr>
            <a:r>
              <a:rPr lang="en-US" b="true" sz="2516">
                <a:solidFill>
                  <a:srgbClr val="0CC0DF"/>
                </a:solidFill>
                <a:latin typeface="Arial MT Pro Bold"/>
                <a:ea typeface="Arial MT Pro Bold"/>
                <a:cs typeface="Arial MT Pro Bold"/>
                <a:sym typeface="Arial MT Pro Bold"/>
              </a:rPr>
              <a:t>Psychological and Psychiatric Evaluations:</a:t>
            </a:r>
          </a:p>
        </p:txBody>
      </p:sp>
      <p:sp>
        <p:nvSpPr>
          <p:cNvPr name="TextBox 15" id="15"/>
          <p:cNvSpPr txBox="true"/>
          <p:nvPr/>
        </p:nvSpPr>
        <p:spPr>
          <a:xfrm rot="0">
            <a:off x="3664444" y="4861135"/>
            <a:ext cx="11912418" cy="479006"/>
          </a:xfrm>
          <a:prstGeom prst="rect">
            <a:avLst/>
          </a:prstGeom>
        </p:spPr>
        <p:txBody>
          <a:bodyPr anchor="t" rtlCol="false" tIns="0" lIns="0" bIns="0" rIns="0">
            <a:spAutoFit/>
          </a:bodyPr>
          <a:lstStyle/>
          <a:p>
            <a:pPr algn="l">
              <a:lnSpc>
                <a:spcPts val="3523"/>
              </a:lnSpc>
            </a:pPr>
            <a:r>
              <a:rPr lang="en-US" sz="2516" b="true">
                <a:solidFill>
                  <a:srgbClr val="0CC0DF"/>
                </a:solidFill>
                <a:latin typeface="Arial MT Pro Bold"/>
                <a:ea typeface="Arial MT Pro Bold"/>
                <a:cs typeface="Arial MT Pro Bold"/>
                <a:sym typeface="Arial MT Pro Bold"/>
              </a:rPr>
              <a:t>Assessment &amp; the conflict of time...</a:t>
            </a:r>
          </a:p>
        </p:txBody>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7" id="1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6"/>
            <a:stretch>
              <a:fillRect l="0" t="0" r="0" b="0"/>
            </a:stretch>
          </a:blipFill>
        </p:spPr>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406621" y="4093170"/>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3232301" y="-5352957"/>
            <a:ext cx="13128058" cy="13966019"/>
          </a:xfrm>
          <a:custGeom>
            <a:avLst/>
            <a:gdLst/>
            <a:ahLst/>
            <a:cxnLst/>
            <a:rect r="r" b="b" t="t" l="l"/>
            <a:pathLst>
              <a:path h="13966019" w="13128058">
                <a:moveTo>
                  <a:pt x="0" y="0"/>
                </a:moveTo>
                <a:lnTo>
                  <a:pt x="13128057" y="0"/>
                </a:lnTo>
                <a:lnTo>
                  <a:pt x="13128057"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828399" y="426783"/>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Communication...</a:t>
            </a:r>
          </a:p>
        </p:txBody>
      </p:sp>
      <p:sp>
        <p:nvSpPr>
          <p:cNvPr name="TextBox 5" id="5"/>
          <p:cNvSpPr txBox="true"/>
          <p:nvPr/>
        </p:nvSpPr>
        <p:spPr>
          <a:xfrm rot="0">
            <a:off x="3289146" y="3690469"/>
            <a:ext cx="14521291" cy="21488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C</a:t>
            </a:r>
            <a:r>
              <a:rPr lang="en-US" sz="2548">
                <a:solidFill>
                  <a:srgbClr val="FFFFFF"/>
                </a:solidFill>
                <a:latin typeface="Arial MT Pro"/>
                <a:ea typeface="Arial MT Pro"/>
                <a:cs typeface="Arial MT Pro"/>
                <a:sym typeface="Arial MT Pro"/>
              </a:rPr>
              <a:t>lear, calm communication helps reduce panic and confusion.</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It reassures victims and bystanders that help is present and organized.</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Responders who explain what’s happening and what to expect create a sense of stability in chaos.</a:t>
            </a:r>
          </a:p>
          <a:p>
            <a:pPr algn="l">
              <a:lnSpc>
                <a:spcPts val="3312"/>
              </a:lnSpc>
            </a:pPr>
          </a:p>
        </p:txBody>
      </p:sp>
      <p:sp>
        <p:nvSpPr>
          <p:cNvPr name="TextBox 6" id="6"/>
          <p:cNvSpPr txBox="true"/>
          <p:nvPr/>
        </p:nvSpPr>
        <p:spPr>
          <a:xfrm rot="0">
            <a:off x="3378763" y="6547845"/>
            <a:ext cx="14115343" cy="1587622"/>
          </a:xfrm>
          <a:prstGeom prst="rect">
            <a:avLst/>
          </a:prstGeom>
        </p:spPr>
        <p:txBody>
          <a:bodyPr anchor="t" rtlCol="false" tIns="0" lIns="0" bIns="0" rIns="0">
            <a:spAutoFit/>
          </a:bodyPr>
          <a:lstStyle/>
          <a:p>
            <a:pPr algn="l" marL="550156" indent="-275078" lvl="1">
              <a:lnSpc>
                <a:spcPts val="3006"/>
              </a:lnSpc>
              <a:buFont typeface="Arial"/>
              <a:buChar char="•"/>
            </a:pPr>
            <a:r>
              <a:rPr lang="en-US" sz="2548">
                <a:solidFill>
                  <a:srgbClr val="FFFFFF"/>
                </a:solidFill>
                <a:latin typeface="Arial MT Pro"/>
                <a:ea typeface="Arial MT Pro"/>
                <a:cs typeface="Arial MT Pro"/>
                <a:sym typeface="Arial MT Pro"/>
              </a:rPr>
              <a:t>P</a:t>
            </a:r>
            <a:r>
              <a:rPr lang="en-US" sz="2548">
                <a:solidFill>
                  <a:srgbClr val="FFFFFF"/>
                </a:solidFill>
                <a:latin typeface="Arial MT Pro"/>
                <a:ea typeface="Arial MT Pro"/>
                <a:cs typeface="Arial MT Pro"/>
                <a:sym typeface="Arial MT Pro"/>
              </a:rPr>
              <a:t>eople are more likely to follow instructions when they feel heard and respected.</a:t>
            </a: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Empathy, active listening, and validating emotions foster</a:t>
            </a:r>
            <a:r>
              <a:rPr lang="en-US" sz="2548">
                <a:solidFill>
                  <a:srgbClr val="FFFFFF"/>
                </a:solidFill>
                <a:latin typeface="Arial MT Pro"/>
                <a:ea typeface="Arial MT Pro"/>
                <a:cs typeface="Arial MT Pro"/>
                <a:sym typeface="Arial MT Pro"/>
              </a:rPr>
              <a:t> trust—even in high-stress situations.</a:t>
            </a: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Trust can be built in the first 30 second</a:t>
            </a:r>
            <a:r>
              <a:rPr lang="en-US" sz="2548">
                <a:solidFill>
                  <a:srgbClr val="FFFFFF"/>
                </a:solidFill>
                <a:latin typeface="Arial MT Pro"/>
                <a:ea typeface="Arial MT Pro"/>
                <a:cs typeface="Arial MT Pro"/>
                <a:sym typeface="Arial MT Pro"/>
              </a:rPr>
              <a:t>s o</a:t>
            </a:r>
            <a:r>
              <a:rPr lang="en-US" sz="2548">
                <a:solidFill>
                  <a:srgbClr val="FFFFFF"/>
                </a:solidFill>
                <a:latin typeface="Arial MT Pro"/>
                <a:ea typeface="Arial MT Pro"/>
                <a:cs typeface="Arial MT Pro"/>
                <a:sym typeface="Arial MT Pro"/>
              </a:rPr>
              <a:t>f interaction, making initial communication critical.</a:t>
            </a:r>
          </a:p>
          <a:p>
            <a:pPr algn="l">
              <a:lnSpc>
                <a:spcPts val="3006"/>
              </a:lnSpc>
              <a:spcBef>
                <a:spcPct val="0"/>
              </a:spcBef>
            </a:pPr>
          </a:p>
        </p:txBody>
      </p:sp>
      <p:sp>
        <p:nvSpPr>
          <p:cNvPr name="TextBox 7" id="7"/>
          <p:cNvSpPr txBox="true"/>
          <p:nvPr/>
        </p:nvSpPr>
        <p:spPr>
          <a:xfrm rot="0">
            <a:off x="828399" y="1111949"/>
            <a:ext cx="16839787" cy="1339824"/>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Responder communication during a crisis isn’t just helpful—it’s life-saving. Whether</a:t>
            </a:r>
            <a:r>
              <a:rPr lang="en-US" sz="2516" b="true">
                <a:solidFill>
                  <a:srgbClr val="FFFFFF"/>
                </a:solidFill>
                <a:latin typeface="Arial MT Pro Bold"/>
                <a:ea typeface="Arial MT Pro Bold"/>
                <a:cs typeface="Arial MT Pro Bold"/>
                <a:sym typeface="Arial MT Pro Bold"/>
              </a:rPr>
              <a:t> it’s a natural disaster, violent incident, or medical emergency, the way responders communicate can shape the outcome for everyone involved.</a:t>
            </a:r>
          </a:p>
        </p:txBody>
      </p:sp>
      <p:sp>
        <p:nvSpPr>
          <p:cNvPr name="TextBox 8" id="8"/>
          <p:cNvSpPr txBox="true"/>
          <p:nvPr/>
        </p:nvSpPr>
        <p:spPr>
          <a:xfrm rot="0">
            <a:off x="3611104" y="5249689"/>
            <a:ext cx="11912418" cy="1355306"/>
          </a:xfrm>
          <a:prstGeom prst="rect">
            <a:avLst/>
          </a:prstGeom>
        </p:spPr>
        <p:txBody>
          <a:bodyPr anchor="t" rtlCol="false" tIns="0" lIns="0" bIns="0" rIns="0">
            <a:spAutoFit/>
          </a:bodyPr>
          <a:lstStyle/>
          <a:p>
            <a:pPr algn="l">
              <a:lnSpc>
                <a:spcPts val="3523"/>
              </a:lnSpc>
            </a:pPr>
          </a:p>
          <a:p>
            <a:pPr algn="l">
              <a:lnSpc>
                <a:spcPts val="3523"/>
              </a:lnSpc>
            </a:pPr>
            <a:r>
              <a:rPr lang="en-US" sz="2516" b="true">
                <a:solidFill>
                  <a:srgbClr val="000000"/>
                </a:solidFill>
                <a:latin typeface="Arial MT Pro Bold"/>
                <a:ea typeface="Arial MT Pro Bold"/>
                <a:cs typeface="Arial MT Pro Bold"/>
                <a:sym typeface="Arial MT Pro Bold"/>
              </a:rPr>
              <a:t>Build</a:t>
            </a:r>
            <a:r>
              <a:rPr lang="en-US" sz="2516" b="true">
                <a:solidFill>
                  <a:srgbClr val="000000"/>
                </a:solidFill>
                <a:latin typeface="Arial MT Pro Bold"/>
                <a:ea typeface="Arial MT Pro Bold"/>
                <a:cs typeface="Arial MT Pro Bold"/>
                <a:sym typeface="Arial MT Pro Bold"/>
              </a:rPr>
              <a:t>s Trust and Cooperation:</a:t>
            </a:r>
          </a:p>
          <a:p>
            <a:pPr algn="l">
              <a:lnSpc>
                <a:spcPts val="3523"/>
              </a:lnSpc>
            </a:pPr>
          </a:p>
        </p:txBody>
      </p:sp>
      <p:sp>
        <p:nvSpPr>
          <p:cNvPr name="TextBox 9" id="9"/>
          <p:cNvSpPr txBox="true"/>
          <p:nvPr/>
        </p:nvSpPr>
        <p:spPr>
          <a:xfrm rot="0">
            <a:off x="3611104" y="3072842"/>
            <a:ext cx="11912418" cy="473845"/>
          </a:xfrm>
          <a:prstGeom prst="rect">
            <a:avLst/>
          </a:prstGeom>
        </p:spPr>
        <p:txBody>
          <a:bodyPr anchor="t" rtlCol="false" tIns="0" lIns="0" bIns="0" rIns="0">
            <a:spAutoFit/>
          </a:bodyPr>
          <a:lstStyle/>
          <a:p>
            <a:pPr algn="l">
              <a:lnSpc>
                <a:spcPts val="3523"/>
              </a:lnSpc>
            </a:pPr>
            <a:r>
              <a:rPr lang="en-US" b="true" sz="2516">
                <a:solidFill>
                  <a:srgbClr val="000000"/>
                </a:solidFill>
                <a:latin typeface="Arial MT Pro Bold"/>
                <a:ea typeface="Arial MT Pro Bold"/>
                <a:cs typeface="Arial MT Pro Bold"/>
                <a:sym typeface="Arial MT Pro Bold"/>
              </a:rPr>
              <a:t>Establishes Safety and Control:</a:t>
            </a:r>
          </a:p>
        </p:txBody>
      </p:sp>
      <p:grpSp>
        <p:nvGrpSpPr>
          <p:cNvPr name="Group 10" id="10"/>
          <p:cNvGrpSpPr/>
          <p:nvPr/>
        </p:nvGrpSpPr>
        <p:grpSpPr>
          <a:xfrm rot="0">
            <a:off x="670008" y="2620248"/>
            <a:ext cx="2708755" cy="3263560"/>
            <a:chOff x="0" y="0"/>
            <a:chExt cx="3611673" cy="4351414"/>
          </a:xfrm>
        </p:grpSpPr>
        <p:sp>
          <p:nvSpPr>
            <p:cNvPr name="Freeform 11" id="11"/>
            <p:cNvSpPr/>
            <p:nvPr/>
          </p:nvSpPr>
          <p:spPr>
            <a:xfrm flipH="false" flipV="false" rot="0">
              <a:off x="0" y="0"/>
              <a:ext cx="3611673" cy="4351414"/>
            </a:xfrm>
            <a:custGeom>
              <a:avLst/>
              <a:gdLst/>
              <a:ahLst/>
              <a:cxnLst/>
              <a:rect r="r" b="b" t="t" l="l"/>
              <a:pathLst>
                <a:path h="4351414" w="3611673">
                  <a:moveTo>
                    <a:pt x="0" y="0"/>
                  </a:moveTo>
                  <a:lnTo>
                    <a:pt x="3611673" y="0"/>
                  </a:lnTo>
                  <a:lnTo>
                    <a:pt x="3611673" y="4351414"/>
                  </a:lnTo>
                  <a:lnTo>
                    <a:pt x="0" y="4351414"/>
                  </a:lnTo>
                  <a:lnTo>
                    <a:pt x="0" y="0"/>
                  </a:lnTo>
                  <a:close/>
                </a:path>
              </a:pathLst>
            </a:custGeom>
            <a:blipFill>
              <a:blip r:embed="rId3"/>
              <a:stretch>
                <a:fillRect l="0" t="0" r="0" b="0"/>
              </a:stretch>
            </a:blipFill>
          </p:spPr>
        </p:sp>
        <p:sp>
          <p:nvSpPr>
            <p:cNvPr name="Freeform 12" id="12"/>
            <p:cNvSpPr/>
            <p:nvPr/>
          </p:nvSpPr>
          <p:spPr>
            <a:xfrm flipH="false" flipV="false" rot="0">
              <a:off x="600661" y="1124264"/>
              <a:ext cx="2379068" cy="1721850"/>
            </a:xfrm>
            <a:custGeom>
              <a:avLst/>
              <a:gdLst/>
              <a:ahLst/>
              <a:cxnLst/>
              <a:rect r="r" b="b" t="t" l="l"/>
              <a:pathLst>
                <a:path h="1721850" w="2379068">
                  <a:moveTo>
                    <a:pt x="0" y="0"/>
                  </a:moveTo>
                  <a:lnTo>
                    <a:pt x="2379068" y="0"/>
                  </a:lnTo>
                  <a:lnTo>
                    <a:pt x="2379068" y="1721851"/>
                  </a:lnTo>
                  <a:lnTo>
                    <a:pt x="0" y="17218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878762" y="426783"/>
            <a:ext cx="14695123" cy="789941"/>
          </a:xfrm>
          <a:prstGeom prst="rect">
            <a:avLst/>
          </a:prstGeom>
        </p:spPr>
        <p:txBody>
          <a:bodyPr anchor="t" rtlCol="false" tIns="0" lIns="0" bIns="0" rIns="0">
            <a:spAutoFit/>
          </a:bodyPr>
          <a:lstStyle/>
          <a:p>
            <a:pPr algn="l">
              <a:lnSpc>
                <a:spcPts val="5809"/>
              </a:lnSpc>
            </a:pPr>
            <a:r>
              <a:rPr lang="en-US" sz="4149" b="true">
                <a:solidFill>
                  <a:srgbClr val="FFBD59"/>
                </a:solidFill>
                <a:latin typeface="Arial MT Pro Bold"/>
                <a:ea typeface="Arial MT Pro Bold"/>
                <a:cs typeface="Arial MT Pro Bold"/>
                <a:sym typeface="Arial MT Pro Bold"/>
              </a:rPr>
              <a:t>Communication...</a:t>
            </a:r>
          </a:p>
        </p:txBody>
      </p:sp>
      <p:sp>
        <p:nvSpPr>
          <p:cNvPr name="TextBox 14" id="14"/>
          <p:cNvSpPr txBox="true"/>
          <p:nvPr/>
        </p:nvSpPr>
        <p:spPr>
          <a:xfrm rot="0">
            <a:off x="3661467" y="3095452"/>
            <a:ext cx="11912418" cy="473845"/>
          </a:xfrm>
          <a:prstGeom prst="rect">
            <a:avLst/>
          </a:prstGeom>
        </p:spPr>
        <p:txBody>
          <a:bodyPr anchor="t" rtlCol="false" tIns="0" lIns="0" bIns="0" rIns="0">
            <a:spAutoFit/>
          </a:bodyPr>
          <a:lstStyle/>
          <a:p>
            <a:pPr algn="l">
              <a:lnSpc>
                <a:spcPts val="3523"/>
              </a:lnSpc>
            </a:pPr>
            <a:r>
              <a:rPr lang="en-US" sz="2516" b="true">
                <a:solidFill>
                  <a:srgbClr val="FFBD59"/>
                </a:solidFill>
                <a:latin typeface="Arial MT Pro Bold"/>
                <a:ea typeface="Arial MT Pro Bold"/>
                <a:cs typeface="Arial MT Pro Bold"/>
                <a:sym typeface="Arial MT Pro Bold"/>
              </a:rPr>
              <a:t>E</a:t>
            </a:r>
            <a:r>
              <a:rPr lang="en-US" b="true" sz="2516">
                <a:solidFill>
                  <a:srgbClr val="FFBD59"/>
                </a:solidFill>
                <a:latin typeface="Arial MT Pro Bold"/>
                <a:ea typeface="Arial MT Pro Bold"/>
                <a:cs typeface="Arial MT Pro Bold"/>
                <a:sym typeface="Arial MT Pro Bold"/>
              </a:rPr>
              <a:t>stablishes Safety and Control:</a:t>
            </a:r>
          </a:p>
        </p:txBody>
      </p:sp>
      <p:sp>
        <p:nvSpPr>
          <p:cNvPr name="TextBox 15" id="15"/>
          <p:cNvSpPr txBox="true"/>
          <p:nvPr/>
        </p:nvSpPr>
        <p:spPr>
          <a:xfrm rot="0">
            <a:off x="3661467" y="5259214"/>
            <a:ext cx="11912418" cy="1355306"/>
          </a:xfrm>
          <a:prstGeom prst="rect">
            <a:avLst/>
          </a:prstGeom>
        </p:spPr>
        <p:txBody>
          <a:bodyPr anchor="t" rtlCol="false" tIns="0" lIns="0" bIns="0" rIns="0">
            <a:spAutoFit/>
          </a:bodyPr>
          <a:lstStyle/>
          <a:p>
            <a:pPr algn="l">
              <a:lnSpc>
                <a:spcPts val="3523"/>
              </a:lnSpc>
            </a:pPr>
          </a:p>
          <a:p>
            <a:pPr algn="l">
              <a:lnSpc>
                <a:spcPts val="3523"/>
              </a:lnSpc>
            </a:pPr>
            <a:r>
              <a:rPr lang="en-US" sz="2516" b="true">
                <a:solidFill>
                  <a:srgbClr val="FFBD59"/>
                </a:solidFill>
                <a:latin typeface="Arial MT Pro Bold"/>
                <a:ea typeface="Arial MT Pro Bold"/>
                <a:cs typeface="Arial MT Pro Bold"/>
                <a:sym typeface="Arial MT Pro Bold"/>
              </a:rPr>
              <a:t>Build</a:t>
            </a:r>
            <a:r>
              <a:rPr lang="en-US" sz="2516" b="true">
                <a:solidFill>
                  <a:srgbClr val="FFBD59"/>
                </a:solidFill>
                <a:latin typeface="Arial MT Pro Bold"/>
                <a:ea typeface="Arial MT Pro Bold"/>
                <a:cs typeface="Arial MT Pro Bold"/>
                <a:sym typeface="Arial MT Pro Bold"/>
              </a:rPr>
              <a:t>s Trust and Cooperation:</a:t>
            </a:r>
          </a:p>
          <a:p>
            <a:pPr algn="l">
              <a:lnSpc>
                <a:spcPts val="3523"/>
              </a:lnSpc>
            </a:pPr>
          </a:p>
        </p:txBody>
      </p:sp>
      <p:sp>
        <p:nvSpPr>
          <p:cNvPr name="Freeform 16" id="16"/>
          <p:cNvSpPr/>
          <p:nvPr/>
        </p:nvSpPr>
        <p:spPr>
          <a:xfrm flipH="false" flipV="false" rot="1794495">
            <a:off x="-5254221" y="4245570"/>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TextBox 17" id="1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8" id="1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6"/>
            <a:stretch>
              <a:fillRect l="0" t="0" r="0" b="0"/>
            </a:stretch>
          </a:blipFill>
        </p:spPr>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406621" y="4093170"/>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3334956" y="-537348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828399" y="426783"/>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Communication...</a:t>
            </a:r>
          </a:p>
        </p:txBody>
      </p:sp>
      <p:sp>
        <p:nvSpPr>
          <p:cNvPr name="TextBox 5" id="5"/>
          <p:cNvSpPr txBox="true"/>
          <p:nvPr/>
        </p:nvSpPr>
        <p:spPr>
          <a:xfrm rot="0">
            <a:off x="3289146" y="3690469"/>
            <a:ext cx="14521291" cy="21488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Accurate, timely information allows responders to assess risks and prioritize actions.</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Miscommunication can lead to delays, duplicated efforts, or dangerous errors.</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Effective communication ensures that everyone—from dispatch to field teams—is aligned.</a:t>
            </a:r>
          </a:p>
          <a:p>
            <a:pPr algn="l">
              <a:lnSpc>
                <a:spcPts val="3312"/>
              </a:lnSpc>
            </a:pPr>
          </a:p>
          <a:p>
            <a:pPr algn="l">
              <a:lnSpc>
                <a:spcPts val="3312"/>
              </a:lnSpc>
            </a:pPr>
          </a:p>
        </p:txBody>
      </p:sp>
      <p:sp>
        <p:nvSpPr>
          <p:cNvPr name="TextBox 6" id="6"/>
          <p:cNvSpPr txBox="true"/>
          <p:nvPr/>
        </p:nvSpPr>
        <p:spPr>
          <a:xfrm rot="0">
            <a:off x="3378763" y="6547845"/>
            <a:ext cx="14115343" cy="1587622"/>
          </a:xfrm>
          <a:prstGeom prst="rect">
            <a:avLst/>
          </a:prstGeom>
        </p:spPr>
        <p:txBody>
          <a:bodyPr anchor="t" rtlCol="false" tIns="0" lIns="0" bIns="0" rIns="0">
            <a:spAutoFit/>
          </a:bodyPr>
          <a:lstStyle/>
          <a:p>
            <a:pPr algn="l" marL="550156" indent="-275078" lvl="1">
              <a:lnSpc>
                <a:spcPts val="3006"/>
              </a:lnSpc>
              <a:buFont typeface="Arial"/>
              <a:buChar char="•"/>
            </a:pPr>
            <a:r>
              <a:rPr lang="en-US" sz="2548">
                <a:solidFill>
                  <a:srgbClr val="FFFFFF"/>
                </a:solidFill>
                <a:latin typeface="Arial MT Pro"/>
                <a:ea typeface="Arial MT Pro"/>
                <a:cs typeface="Arial MT Pro"/>
                <a:sym typeface="Arial MT Pro"/>
              </a:rPr>
              <a:t>I</a:t>
            </a:r>
            <a:r>
              <a:rPr lang="en-US" sz="2548">
                <a:solidFill>
                  <a:srgbClr val="FFFFFF"/>
                </a:solidFill>
                <a:latin typeface="Arial MT Pro"/>
                <a:ea typeface="Arial MT Pro"/>
                <a:cs typeface="Arial MT Pro"/>
                <a:sym typeface="Arial MT Pro"/>
              </a:rPr>
              <a:t>nstructions about evacuation, shelter, or medical aid must be clear and consistent.</a:t>
            </a: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Misinformation or</a:t>
            </a:r>
            <a:r>
              <a:rPr lang="en-US" sz="2548">
                <a:solidFill>
                  <a:srgbClr val="FFFFFF"/>
                </a:solidFill>
                <a:latin typeface="Arial MT Pro"/>
                <a:ea typeface="Arial MT Pro"/>
                <a:cs typeface="Arial MT Pro"/>
                <a:sym typeface="Arial MT Pro"/>
              </a:rPr>
              <a:t> vague messaging can cause panic or lead</a:t>
            </a:r>
            <a:r>
              <a:rPr lang="en-US" sz="2548">
                <a:solidFill>
                  <a:srgbClr val="FFFFFF"/>
                </a:solidFill>
                <a:latin typeface="Arial MT Pro"/>
                <a:ea typeface="Arial MT Pro"/>
                <a:cs typeface="Arial MT Pro"/>
                <a:sym typeface="Arial MT Pro"/>
              </a:rPr>
              <a:t> people</a:t>
            </a:r>
            <a:r>
              <a:rPr lang="en-US" sz="2548">
                <a:solidFill>
                  <a:srgbClr val="FFFFFF"/>
                </a:solidFill>
                <a:latin typeface="Arial MT Pro"/>
                <a:ea typeface="Arial MT Pro"/>
                <a:cs typeface="Arial MT Pro"/>
                <a:sym typeface="Arial MT Pro"/>
              </a:rPr>
              <a:t> into danger.</a:t>
            </a: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Communication tools like social media, radio, and public alerts amplify reach and impact.</a:t>
            </a:r>
          </a:p>
          <a:p>
            <a:pPr algn="l">
              <a:lnSpc>
                <a:spcPts val="3006"/>
              </a:lnSpc>
              <a:spcBef>
                <a:spcPct val="0"/>
              </a:spcBef>
            </a:pPr>
          </a:p>
        </p:txBody>
      </p:sp>
      <p:sp>
        <p:nvSpPr>
          <p:cNvPr name="TextBox 7" id="7"/>
          <p:cNvSpPr txBox="true"/>
          <p:nvPr/>
        </p:nvSpPr>
        <p:spPr>
          <a:xfrm rot="0">
            <a:off x="828399" y="1111949"/>
            <a:ext cx="16839787" cy="1339824"/>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Responder communication during a crisis isn’t just helpful—it’s life-saving. Whether</a:t>
            </a:r>
            <a:r>
              <a:rPr lang="en-US" sz="2516" b="true">
                <a:solidFill>
                  <a:srgbClr val="FFFFFF"/>
                </a:solidFill>
                <a:latin typeface="Arial MT Pro Bold"/>
                <a:ea typeface="Arial MT Pro Bold"/>
                <a:cs typeface="Arial MT Pro Bold"/>
                <a:sym typeface="Arial MT Pro Bold"/>
              </a:rPr>
              <a:t> it’s a natural disaster, violent incident, or medical emergency, the way responders communicate can shape the outcome for everyone involved.</a:t>
            </a:r>
          </a:p>
        </p:txBody>
      </p:sp>
      <p:sp>
        <p:nvSpPr>
          <p:cNvPr name="TextBox 8" id="8"/>
          <p:cNvSpPr txBox="true"/>
          <p:nvPr/>
        </p:nvSpPr>
        <p:spPr>
          <a:xfrm rot="0">
            <a:off x="3611104" y="5591917"/>
            <a:ext cx="11912418" cy="479006"/>
          </a:xfrm>
          <a:prstGeom prst="rect">
            <a:avLst/>
          </a:prstGeom>
        </p:spPr>
        <p:txBody>
          <a:bodyPr anchor="t" rtlCol="false" tIns="0" lIns="0" bIns="0" rIns="0">
            <a:spAutoFit/>
          </a:bodyPr>
          <a:lstStyle/>
          <a:p>
            <a:pPr algn="l">
              <a:lnSpc>
                <a:spcPts val="3523"/>
              </a:lnSpc>
            </a:pPr>
            <a:r>
              <a:rPr lang="en-US" sz="2516" b="true">
                <a:solidFill>
                  <a:srgbClr val="000000"/>
                </a:solidFill>
                <a:latin typeface="Arial MT Pro Bold"/>
                <a:ea typeface="Arial MT Pro Bold"/>
                <a:cs typeface="Arial MT Pro Bold"/>
                <a:sym typeface="Arial MT Pro Bold"/>
              </a:rPr>
              <a:t>G</a:t>
            </a:r>
            <a:r>
              <a:rPr lang="en-US" sz="2516" b="true">
                <a:solidFill>
                  <a:srgbClr val="000000"/>
                </a:solidFill>
                <a:latin typeface="Arial MT Pro Bold"/>
                <a:ea typeface="Arial MT Pro Bold"/>
                <a:cs typeface="Arial MT Pro Bold"/>
                <a:sym typeface="Arial MT Pro Bold"/>
              </a:rPr>
              <a:t>uide</a:t>
            </a:r>
            <a:r>
              <a:rPr lang="en-US" sz="2516" b="true">
                <a:solidFill>
                  <a:srgbClr val="000000"/>
                </a:solidFill>
                <a:latin typeface="Arial MT Pro Bold"/>
                <a:ea typeface="Arial MT Pro Bold"/>
                <a:cs typeface="Arial MT Pro Bold"/>
                <a:sym typeface="Arial MT Pro Bold"/>
              </a:rPr>
              <a:t>s the Public to Safety:</a:t>
            </a:r>
          </a:p>
        </p:txBody>
      </p:sp>
      <p:sp>
        <p:nvSpPr>
          <p:cNvPr name="TextBox 9" id="9"/>
          <p:cNvSpPr txBox="true"/>
          <p:nvPr/>
        </p:nvSpPr>
        <p:spPr>
          <a:xfrm rot="0">
            <a:off x="3611104" y="3072842"/>
            <a:ext cx="11912418" cy="473845"/>
          </a:xfrm>
          <a:prstGeom prst="rect">
            <a:avLst/>
          </a:prstGeom>
        </p:spPr>
        <p:txBody>
          <a:bodyPr anchor="t" rtlCol="false" tIns="0" lIns="0" bIns="0" rIns="0">
            <a:spAutoFit/>
          </a:bodyPr>
          <a:lstStyle/>
          <a:p>
            <a:pPr algn="l">
              <a:lnSpc>
                <a:spcPts val="3523"/>
              </a:lnSpc>
            </a:pPr>
            <a:r>
              <a:rPr lang="en-US" sz="2516" b="true">
                <a:solidFill>
                  <a:srgbClr val="000000"/>
                </a:solidFill>
                <a:latin typeface="Arial MT Pro Bold"/>
                <a:ea typeface="Arial MT Pro Bold"/>
                <a:cs typeface="Arial MT Pro Bold"/>
                <a:sym typeface="Arial MT Pro Bold"/>
              </a:rPr>
              <a:t>Improv</a:t>
            </a:r>
            <a:r>
              <a:rPr lang="en-US" b="true" sz="2516">
                <a:solidFill>
                  <a:srgbClr val="000000"/>
                </a:solidFill>
                <a:latin typeface="Arial MT Pro Bold"/>
                <a:ea typeface="Arial MT Pro Bold"/>
                <a:cs typeface="Arial MT Pro Bold"/>
                <a:sym typeface="Arial MT Pro Bold"/>
              </a:rPr>
              <a:t>es Decision-Making:</a:t>
            </a:r>
          </a:p>
        </p:txBody>
      </p:sp>
      <p:grpSp>
        <p:nvGrpSpPr>
          <p:cNvPr name="Group 10" id="10"/>
          <p:cNvGrpSpPr/>
          <p:nvPr/>
        </p:nvGrpSpPr>
        <p:grpSpPr>
          <a:xfrm rot="0">
            <a:off x="670008" y="2620248"/>
            <a:ext cx="2708755" cy="3263560"/>
            <a:chOff x="0" y="0"/>
            <a:chExt cx="3611673" cy="4351414"/>
          </a:xfrm>
        </p:grpSpPr>
        <p:sp>
          <p:nvSpPr>
            <p:cNvPr name="Freeform 11" id="11"/>
            <p:cNvSpPr/>
            <p:nvPr/>
          </p:nvSpPr>
          <p:spPr>
            <a:xfrm flipH="false" flipV="false" rot="0">
              <a:off x="0" y="0"/>
              <a:ext cx="3611673" cy="4351414"/>
            </a:xfrm>
            <a:custGeom>
              <a:avLst/>
              <a:gdLst/>
              <a:ahLst/>
              <a:cxnLst/>
              <a:rect r="r" b="b" t="t" l="l"/>
              <a:pathLst>
                <a:path h="4351414" w="3611673">
                  <a:moveTo>
                    <a:pt x="0" y="0"/>
                  </a:moveTo>
                  <a:lnTo>
                    <a:pt x="3611673" y="0"/>
                  </a:lnTo>
                  <a:lnTo>
                    <a:pt x="3611673" y="4351414"/>
                  </a:lnTo>
                  <a:lnTo>
                    <a:pt x="0" y="4351414"/>
                  </a:lnTo>
                  <a:lnTo>
                    <a:pt x="0" y="0"/>
                  </a:lnTo>
                  <a:close/>
                </a:path>
              </a:pathLst>
            </a:custGeom>
            <a:blipFill>
              <a:blip r:embed="rId3"/>
              <a:stretch>
                <a:fillRect l="0" t="0" r="0" b="0"/>
              </a:stretch>
            </a:blipFill>
          </p:spPr>
        </p:sp>
        <p:sp>
          <p:nvSpPr>
            <p:cNvPr name="Freeform 12" id="12"/>
            <p:cNvSpPr/>
            <p:nvPr/>
          </p:nvSpPr>
          <p:spPr>
            <a:xfrm flipH="false" flipV="false" rot="0">
              <a:off x="600661" y="1124264"/>
              <a:ext cx="2379068" cy="1721850"/>
            </a:xfrm>
            <a:custGeom>
              <a:avLst/>
              <a:gdLst/>
              <a:ahLst/>
              <a:cxnLst/>
              <a:rect r="r" b="b" t="t" l="l"/>
              <a:pathLst>
                <a:path h="1721850" w="2379068">
                  <a:moveTo>
                    <a:pt x="0" y="0"/>
                  </a:moveTo>
                  <a:lnTo>
                    <a:pt x="2379068" y="0"/>
                  </a:lnTo>
                  <a:lnTo>
                    <a:pt x="2379068" y="1721851"/>
                  </a:lnTo>
                  <a:lnTo>
                    <a:pt x="0" y="17218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878762" y="426783"/>
            <a:ext cx="14695123" cy="789941"/>
          </a:xfrm>
          <a:prstGeom prst="rect">
            <a:avLst/>
          </a:prstGeom>
        </p:spPr>
        <p:txBody>
          <a:bodyPr anchor="t" rtlCol="false" tIns="0" lIns="0" bIns="0" rIns="0">
            <a:spAutoFit/>
          </a:bodyPr>
          <a:lstStyle/>
          <a:p>
            <a:pPr algn="l">
              <a:lnSpc>
                <a:spcPts val="5809"/>
              </a:lnSpc>
            </a:pPr>
            <a:r>
              <a:rPr lang="en-US" sz="4149" b="true">
                <a:solidFill>
                  <a:srgbClr val="FFBD59"/>
                </a:solidFill>
                <a:latin typeface="Arial MT Pro Bold"/>
                <a:ea typeface="Arial MT Pro Bold"/>
                <a:cs typeface="Arial MT Pro Bold"/>
                <a:sym typeface="Arial MT Pro Bold"/>
              </a:rPr>
              <a:t>Communication...</a:t>
            </a:r>
          </a:p>
        </p:txBody>
      </p:sp>
      <p:sp>
        <p:nvSpPr>
          <p:cNvPr name="TextBox 14" id="14"/>
          <p:cNvSpPr txBox="true"/>
          <p:nvPr/>
        </p:nvSpPr>
        <p:spPr>
          <a:xfrm rot="0">
            <a:off x="3661467" y="3072842"/>
            <a:ext cx="11912418" cy="473845"/>
          </a:xfrm>
          <a:prstGeom prst="rect">
            <a:avLst/>
          </a:prstGeom>
        </p:spPr>
        <p:txBody>
          <a:bodyPr anchor="t" rtlCol="false" tIns="0" lIns="0" bIns="0" rIns="0">
            <a:spAutoFit/>
          </a:bodyPr>
          <a:lstStyle/>
          <a:p>
            <a:pPr algn="l">
              <a:lnSpc>
                <a:spcPts val="3523"/>
              </a:lnSpc>
            </a:pPr>
            <a:r>
              <a:rPr lang="en-US" sz="2516" b="true">
                <a:solidFill>
                  <a:srgbClr val="FFBD59"/>
                </a:solidFill>
                <a:latin typeface="Arial MT Pro Bold"/>
                <a:ea typeface="Arial MT Pro Bold"/>
                <a:cs typeface="Arial MT Pro Bold"/>
                <a:sym typeface="Arial MT Pro Bold"/>
              </a:rPr>
              <a:t>Improv</a:t>
            </a:r>
            <a:r>
              <a:rPr lang="en-US" b="true" sz="2516">
                <a:solidFill>
                  <a:srgbClr val="FFBD59"/>
                </a:solidFill>
                <a:latin typeface="Arial MT Pro Bold"/>
                <a:ea typeface="Arial MT Pro Bold"/>
                <a:cs typeface="Arial MT Pro Bold"/>
                <a:sym typeface="Arial MT Pro Bold"/>
              </a:rPr>
              <a:t>es Decision-Making:</a:t>
            </a:r>
          </a:p>
        </p:txBody>
      </p:sp>
      <p:sp>
        <p:nvSpPr>
          <p:cNvPr name="TextBox 15" id="15"/>
          <p:cNvSpPr txBox="true"/>
          <p:nvPr/>
        </p:nvSpPr>
        <p:spPr>
          <a:xfrm rot="0">
            <a:off x="3661467" y="5591917"/>
            <a:ext cx="11912418" cy="479006"/>
          </a:xfrm>
          <a:prstGeom prst="rect">
            <a:avLst/>
          </a:prstGeom>
        </p:spPr>
        <p:txBody>
          <a:bodyPr anchor="t" rtlCol="false" tIns="0" lIns="0" bIns="0" rIns="0">
            <a:spAutoFit/>
          </a:bodyPr>
          <a:lstStyle/>
          <a:p>
            <a:pPr algn="l">
              <a:lnSpc>
                <a:spcPts val="3523"/>
              </a:lnSpc>
            </a:pPr>
            <a:r>
              <a:rPr lang="en-US" sz="2516" b="true">
                <a:solidFill>
                  <a:srgbClr val="FFBD59"/>
                </a:solidFill>
                <a:latin typeface="Arial MT Pro Bold"/>
                <a:ea typeface="Arial MT Pro Bold"/>
                <a:cs typeface="Arial MT Pro Bold"/>
                <a:sym typeface="Arial MT Pro Bold"/>
              </a:rPr>
              <a:t>G</a:t>
            </a:r>
            <a:r>
              <a:rPr lang="en-US" sz="2516" b="true">
                <a:solidFill>
                  <a:srgbClr val="FFBD59"/>
                </a:solidFill>
                <a:latin typeface="Arial MT Pro Bold"/>
                <a:ea typeface="Arial MT Pro Bold"/>
                <a:cs typeface="Arial MT Pro Bold"/>
                <a:sym typeface="Arial MT Pro Bold"/>
              </a:rPr>
              <a:t>uide</a:t>
            </a:r>
            <a:r>
              <a:rPr lang="en-US" sz="2516" b="true">
                <a:solidFill>
                  <a:srgbClr val="FFBD59"/>
                </a:solidFill>
                <a:latin typeface="Arial MT Pro Bold"/>
                <a:ea typeface="Arial MT Pro Bold"/>
                <a:cs typeface="Arial MT Pro Bold"/>
                <a:sym typeface="Arial MT Pro Bold"/>
              </a:rPr>
              <a:t>s the Public to Safety:</a:t>
            </a:r>
          </a:p>
        </p:txBody>
      </p:sp>
      <p:sp>
        <p:nvSpPr>
          <p:cNvPr name="Freeform 16" id="16"/>
          <p:cNvSpPr/>
          <p:nvPr/>
        </p:nvSpPr>
        <p:spPr>
          <a:xfrm flipH="false" flipV="false" rot="1794495">
            <a:off x="-5254221" y="4245570"/>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TextBox 17" id="1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8" id="1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6"/>
            <a:stretch>
              <a:fillRect l="0" t="0" r="0" b="0"/>
            </a:stretch>
          </a:blipFill>
        </p:spPr>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406621" y="4093170"/>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534246" y="-533242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828399" y="426783"/>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Communication...</a:t>
            </a:r>
          </a:p>
        </p:txBody>
      </p:sp>
      <p:sp>
        <p:nvSpPr>
          <p:cNvPr name="TextBox 5" id="5"/>
          <p:cNvSpPr txBox="true"/>
          <p:nvPr/>
        </p:nvSpPr>
        <p:spPr>
          <a:xfrm rot="0">
            <a:off x="3289146" y="3538012"/>
            <a:ext cx="14521291" cy="29870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Words matter—especially in trauma. Calm, compassionate </a:t>
            </a:r>
            <a:r>
              <a:rPr lang="en-US" sz="2548">
                <a:solidFill>
                  <a:srgbClr val="FFFFFF"/>
                </a:solidFill>
                <a:latin typeface="Arial MT Pro"/>
                <a:ea typeface="Arial MT Pro"/>
                <a:cs typeface="Arial MT Pro"/>
                <a:sym typeface="Arial MT Pro"/>
              </a:rPr>
              <a:t>communication can reduce anxiety and fear.</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Explaining procedures, offering reassurance, and simply being present can help victims feel less alone.</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Even unconscious individuals may respond to tone and presence, making non-verbal cues just as important.</a:t>
            </a:r>
          </a:p>
          <a:p>
            <a:pPr algn="l">
              <a:lnSpc>
                <a:spcPts val="3312"/>
              </a:lnSpc>
            </a:pPr>
          </a:p>
        </p:txBody>
      </p:sp>
      <p:sp>
        <p:nvSpPr>
          <p:cNvPr name="TextBox 6" id="6"/>
          <p:cNvSpPr txBox="true"/>
          <p:nvPr/>
        </p:nvSpPr>
        <p:spPr>
          <a:xfrm rot="0">
            <a:off x="3289146" y="6974565"/>
            <a:ext cx="14115343" cy="2349622"/>
          </a:xfrm>
          <a:prstGeom prst="rect">
            <a:avLst/>
          </a:prstGeom>
        </p:spPr>
        <p:txBody>
          <a:bodyPr anchor="t" rtlCol="false" tIns="0" lIns="0" bIns="0" rIns="0">
            <a:spAutoFit/>
          </a:bodyPr>
          <a:lstStyle/>
          <a:p>
            <a:pPr algn="l" marL="550156" indent="-275078" lvl="1">
              <a:lnSpc>
                <a:spcPts val="3006"/>
              </a:lnSpc>
              <a:buFont typeface="Arial"/>
              <a:buChar char="•"/>
            </a:pPr>
            <a:r>
              <a:rPr lang="en-US" sz="2548">
                <a:solidFill>
                  <a:srgbClr val="FFFFFF"/>
                </a:solidFill>
                <a:latin typeface="Arial MT Pro"/>
                <a:ea typeface="Arial MT Pro"/>
                <a:cs typeface="Arial MT Pro"/>
                <a:sym typeface="Arial MT Pro"/>
              </a:rPr>
              <a:t>Re</a:t>
            </a:r>
            <a:r>
              <a:rPr lang="en-US" sz="2548">
                <a:solidFill>
                  <a:srgbClr val="FFFFFF"/>
                </a:solidFill>
                <a:latin typeface="Arial MT Pro"/>
                <a:ea typeface="Arial MT Pro"/>
                <a:cs typeface="Arial MT Pro"/>
                <a:sym typeface="Arial MT Pro"/>
              </a:rPr>
              <a:t>sponders rely on each other—firefighters, EMTs, police, mental health professionals.</a:t>
            </a: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C</a:t>
            </a:r>
            <a:r>
              <a:rPr lang="en-US" sz="2548">
                <a:solidFill>
                  <a:srgbClr val="FFFFFF"/>
                </a:solidFill>
                <a:latin typeface="Arial MT Pro"/>
                <a:ea typeface="Arial MT Pro"/>
                <a:cs typeface="Arial MT Pro"/>
                <a:sym typeface="Arial MT Pro"/>
              </a:rPr>
              <a:t>ommunication ensures</a:t>
            </a:r>
            <a:r>
              <a:rPr lang="en-US" sz="2548">
                <a:solidFill>
                  <a:srgbClr val="FFFFFF"/>
                </a:solidFill>
                <a:latin typeface="Arial MT Pro"/>
                <a:ea typeface="Arial MT Pro"/>
                <a:cs typeface="Arial MT Pro"/>
                <a:sym typeface="Arial MT Pro"/>
              </a:rPr>
              <a:t> that roles are clear, resources are shared, and</a:t>
            </a:r>
            <a:r>
              <a:rPr lang="en-US" sz="2548">
                <a:solidFill>
                  <a:srgbClr val="FFFFFF"/>
                </a:solidFill>
                <a:latin typeface="Arial MT Pro"/>
                <a:ea typeface="Arial MT Pro"/>
                <a:cs typeface="Arial MT Pro"/>
                <a:sym typeface="Arial MT Pro"/>
              </a:rPr>
              <a:t> efforts are</a:t>
            </a:r>
            <a:r>
              <a:rPr lang="en-US" sz="2548">
                <a:solidFill>
                  <a:srgbClr val="FFFFFF"/>
                </a:solidFill>
                <a:latin typeface="Arial MT Pro"/>
                <a:ea typeface="Arial MT Pro"/>
                <a:cs typeface="Arial MT Pro"/>
                <a:sym typeface="Arial MT Pro"/>
              </a:rPr>
              <a:t> synchronized.</a:t>
            </a:r>
          </a:p>
          <a:p>
            <a:pPr algn="l" marL="550156" indent="-275078" lvl="1">
              <a:lnSpc>
                <a:spcPts val="3006"/>
              </a:lnSpc>
              <a:spcBef>
                <a:spcPct val="0"/>
              </a:spcBef>
              <a:buFont typeface="Arial"/>
              <a:buChar char="•"/>
            </a:pPr>
            <a:r>
              <a:rPr lang="en-US" sz="2548">
                <a:solidFill>
                  <a:srgbClr val="FFFFFF"/>
                </a:solidFill>
                <a:latin typeface="Arial MT Pro"/>
                <a:ea typeface="Arial MT Pro"/>
                <a:cs typeface="Arial MT Pro"/>
                <a:sym typeface="Arial MT Pro"/>
              </a:rPr>
              <a:t>Reg</a:t>
            </a:r>
            <a:r>
              <a:rPr lang="en-US" sz="2548">
                <a:solidFill>
                  <a:srgbClr val="FFFFFF"/>
                </a:solidFill>
                <a:latin typeface="Arial MT Pro"/>
                <a:ea typeface="Arial MT Pro"/>
                <a:cs typeface="Arial MT Pro"/>
                <a:sym typeface="Arial MT Pro"/>
              </a:rPr>
              <a:t>ular training and drills reinforce these skills so that response feels instinctive when real crises hit.</a:t>
            </a:r>
          </a:p>
          <a:p>
            <a:pPr algn="l">
              <a:lnSpc>
                <a:spcPts val="3006"/>
              </a:lnSpc>
              <a:spcBef>
                <a:spcPct val="0"/>
              </a:spcBef>
            </a:pPr>
          </a:p>
        </p:txBody>
      </p:sp>
      <p:sp>
        <p:nvSpPr>
          <p:cNvPr name="TextBox 7" id="7"/>
          <p:cNvSpPr txBox="true"/>
          <p:nvPr/>
        </p:nvSpPr>
        <p:spPr>
          <a:xfrm rot="0">
            <a:off x="828399" y="1147074"/>
            <a:ext cx="16839787" cy="1339824"/>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Responder communication during a crisis isn’t just helpful—it’s life-saving. Whether</a:t>
            </a:r>
            <a:r>
              <a:rPr lang="en-US" sz="2516" b="true">
                <a:solidFill>
                  <a:srgbClr val="FFFFFF"/>
                </a:solidFill>
                <a:latin typeface="Arial MT Pro Bold"/>
                <a:ea typeface="Arial MT Pro Bold"/>
                <a:cs typeface="Arial MT Pro Bold"/>
                <a:sym typeface="Arial MT Pro Bold"/>
              </a:rPr>
              <a:t> it’s a natural disaster, violent incident, or medical emergency, the way responders communicate can shape the outcome for everyone involved.</a:t>
            </a:r>
          </a:p>
        </p:txBody>
      </p:sp>
      <p:sp>
        <p:nvSpPr>
          <p:cNvPr name="TextBox 8" id="8"/>
          <p:cNvSpPr txBox="true"/>
          <p:nvPr/>
        </p:nvSpPr>
        <p:spPr>
          <a:xfrm rot="0">
            <a:off x="3611104" y="6420299"/>
            <a:ext cx="11912418" cy="479006"/>
          </a:xfrm>
          <a:prstGeom prst="rect">
            <a:avLst/>
          </a:prstGeom>
        </p:spPr>
        <p:txBody>
          <a:bodyPr anchor="t" rtlCol="false" tIns="0" lIns="0" bIns="0" rIns="0">
            <a:spAutoFit/>
          </a:bodyPr>
          <a:lstStyle/>
          <a:p>
            <a:pPr algn="l">
              <a:lnSpc>
                <a:spcPts val="3523"/>
              </a:lnSpc>
            </a:pPr>
            <a:r>
              <a:rPr lang="en-US" sz="2516" b="true">
                <a:solidFill>
                  <a:srgbClr val="000000"/>
                </a:solidFill>
                <a:latin typeface="Arial MT Pro Bold"/>
                <a:ea typeface="Arial MT Pro Bold"/>
                <a:cs typeface="Arial MT Pro Bold"/>
                <a:sym typeface="Arial MT Pro Bold"/>
              </a:rPr>
              <a:t>Str</a:t>
            </a:r>
            <a:r>
              <a:rPr lang="en-US" sz="2516" b="true">
                <a:solidFill>
                  <a:srgbClr val="000000"/>
                </a:solidFill>
                <a:latin typeface="Arial MT Pro Bold"/>
                <a:ea typeface="Arial MT Pro Bold"/>
                <a:cs typeface="Arial MT Pro Bold"/>
                <a:sym typeface="Arial MT Pro Bold"/>
              </a:rPr>
              <a:t>eng</a:t>
            </a:r>
            <a:r>
              <a:rPr lang="en-US" sz="2516" b="true">
                <a:solidFill>
                  <a:srgbClr val="000000"/>
                </a:solidFill>
                <a:latin typeface="Arial MT Pro Bold"/>
                <a:ea typeface="Arial MT Pro Bold"/>
                <a:cs typeface="Arial MT Pro Bold"/>
                <a:sym typeface="Arial MT Pro Bold"/>
              </a:rPr>
              <a:t>thens Team Coordination:</a:t>
            </a:r>
          </a:p>
        </p:txBody>
      </p:sp>
      <p:sp>
        <p:nvSpPr>
          <p:cNvPr name="TextBox 9" id="9"/>
          <p:cNvSpPr txBox="true"/>
          <p:nvPr/>
        </p:nvSpPr>
        <p:spPr>
          <a:xfrm rot="0">
            <a:off x="3611104" y="3072842"/>
            <a:ext cx="11912418" cy="473845"/>
          </a:xfrm>
          <a:prstGeom prst="rect">
            <a:avLst/>
          </a:prstGeom>
        </p:spPr>
        <p:txBody>
          <a:bodyPr anchor="t" rtlCol="false" tIns="0" lIns="0" bIns="0" rIns="0">
            <a:spAutoFit/>
          </a:bodyPr>
          <a:lstStyle/>
          <a:p>
            <a:pPr algn="l">
              <a:lnSpc>
                <a:spcPts val="3523"/>
              </a:lnSpc>
            </a:pPr>
            <a:r>
              <a:rPr lang="en-US" sz="2516" b="true">
                <a:solidFill>
                  <a:srgbClr val="000000"/>
                </a:solidFill>
                <a:latin typeface="Arial MT Pro Bold"/>
                <a:ea typeface="Arial MT Pro Bold"/>
                <a:cs typeface="Arial MT Pro Bold"/>
                <a:sym typeface="Arial MT Pro Bold"/>
              </a:rPr>
              <a:t>Support</a:t>
            </a:r>
            <a:r>
              <a:rPr lang="en-US" b="true" sz="2516">
                <a:solidFill>
                  <a:srgbClr val="000000"/>
                </a:solidFill>
                <a:latin typeface="Arial MT Pro Bold"/>
                <a:ea typeface="Arial MT Pro Bold"/>
                <a:cs typeface="Arial MT Pro Bold"/>
                <a:sym typeface="Arial MT Pro Bold"/>
              </a:rPr>
              <a:t>s Emotional and Psychological Recovery:</a:t>
            </a:r>
          </a:p>
        </p:txBody>
      </p:sp>
      <p:grpSp>
        <p:nvGrpSpPr>
          <p:cNvPr name="Group 10" id="10"/>
          <p:cNvGrpSpPr/>
          <p:nvPr/>
        </p:nvGrpSpPr>
        <p:grpSpPr>
          <a:xfrm rot="0">
            <a:off x="670008" y="2620248"/>
            <a:ext cx="2708755" cy="3263560"/>
            <a:chOff x="0" y="0"/>
            <a:chExt cx="3611673" cy="4351414"/>
          </a:xfrm>
        </p:grpSpPr>
        <p:sp>
          <p:nvSpPr>
            <p:cNvPr name="Freeform 11" id="11"/>
            <p:cNvSpPr/>
            <p:nvPr/>
          </p:nvSpPr>
          <p:spPr>
            <a:xfrm flipH="false" flipV="false" rot="0">
              <a:off x="0" y="0"/>
              <a:ext cx="3611673" cy="4351414"/>
            </a:xfrm>
            <a:custGeom>
              <a:avLst/>
              <a:gdLst/>
              <a:ahLst/>
              <a:cxnLst/>
              <a:rect r="r" b="b" t="t" l="l"/>
              <a:pathLst>
                <a:path h="4351414" w="3611673">
                  <a:moveTo>
                    <a:pt x="0" y="0"/>
                  </a:moveTo>
                  <a:lnTo>
                    <a:pt x="3611673" y="0"/>
                  </a:lnTo>
                  <a:lnTo>
                    <a:pt x="3611673" y="4351414"/>
                  </a:lnTo>
                  <a:lnTo>
                    <a:pt x="0" y="4351414"/>
                  </a:lnTo>
                  <a:lnTo>
                    <a:pt x="0" y="0"/>
                  </a:lnTo>
                  <a:close/>
                </a:path>
              </a:pathLst>
            </a:custGeom>
            <a:blipFill>
              <a:blip r:embed="rId3"/>
              <a:stretch>
                <a:fillRect l="0" t="0" r="0" b="0"/>
              </a:stretch>
            </a:blipFill>
          </p:spPr>
        </p:sp>
        <p:sp>
          <p:nvSpPr>
            <p:cNvPr name="Freeform 12" id="12"/>
            <p:cNvSpPr/>
            <p:nvPr/>
          </p:nvSpPr>
          <p:spPr>
            <a:xfrm flipH="false" flipV="false" rot="0">
              <a:off x="600661" y="1124264"/>
              <a:ext cx="2379068" cy="1721850"/>
            </a:xfrm>
            <a:custGeom>
              <a:avLst/>
              <a:gdLst/>
              <a:ahLst/>
              <a:cxnLst/>
              <a:rect r="r" b="b" t="t" l="l"/>
              <a:pathLst>
                <a:path h="1721850" w="2379068">
                  <a:moveTo>
                    <a:pt x="0" y="0"/>
                  </a:moveTo>
                  <a:lnTo>
                    <a:pt x="2379068" y="0"/>
                  </a:lnTo>
                  <a:lnTo>
                    <a:pt x="2379068" y="1721851"/>
                  </a:lnTo>
                  <a:lnTo>
                    <a:pt x="0" y="17218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878762" y="426783"/>
            <a:ext cx="14695123" cy="789941"/>
          </a:xfrm>
          <a:prstGeom prst="rect">
            <a:avLst/>
          </a:prstGeom>
        </p:spPr>
        <p:txBody>
          <a:bodyPr anchor="t" rtlCol="false" tIns="0" lIns="0" bIns="0" rIns="0">
            <a:spAutoFit/>
          </a:bodyPr>
          <a:lstStyle/>
          <a:p>
            <a:pPr algn="l">
              <a:lnSpc>
                <a:spcPts val="5809"/>
              </a:lnSpc>
            </a:pPr>
            <a:r>
              <a:rPr lang="en-US" sz="4149" b="true">
                <a:solidFill>
                  <a:srgbClr val="FFBD59"/>
                </a:solidFill>
                <a:latin typeface="Arial MT Pro Bold"/>
                <a:ea typeface="Arial MT Pro Bold"/>
                <a:cs typeface="Arial MT Pro Bold"/>
                <a:sym typeface="Arial MT Pro Bold"/>
              </a:rPr>
              <a:t>Communication...</a:t>
            </a:r>
          </a:p>
        </p:txBody>
      </p:sp>
      <p:sp>
        <p:nvSpPr>
          <p:cNvPr name="TextBox 14" id="14"/>
          <p:cNvSpPr txBox="true"/>
          <p:nvPr/>
        </p:nvSpPr>
        <p:spPr>
          <a:xfrm rot="0">
            <a:off x="3661467" y="3072842"/>
            <a:ext cx="11912418" cy="473845"/>
          </a:xfrm>
          <a:prstGeom prst="rect">
            <a:avLst/>
          </a:prstGeom>
        </p:spPr>
        <p:txBody>
          <a:bodyPr anchor="t" rtlCol="false" tIns="0" lIns="0" bIns="0" rIns="0">
            <a:spAutoFit/>
          </a:bodyPr>
          <a:lstStyle/>
          <a:p>
            <a:pPr algn="l">
              <a:lnSpc>
                <a:spcPts val="3523"/>
              </a:lnSpc>
            </a:pPr>
            <a:r>
              <a:rPr lang="en-US" sz="2516" b="true">
                <a:solidFill>
                  <a:srgbClr val="FFBD59"/>
                </a:solidFill>
                <a:latin typeface="Arial MT Pro Bold"/>
                <a:ea typeface="Arial MT Pro Bold"/>
                <a:cs typeface="Arial MT Pro Bold"/>
                <a:sym typeface="Arial MT Pro Bold"/>
              </a:rPr>
              <a:t>Support</a:t>
            </a:r>
            <a:r>
              <a:rPr lang="en-US" b="true" sz="2516">
                <a:solidFill>
                  <a:srgbClr val="FFBD59"/>
                </a:solidFill>
                <a:latin typeface="Arial MT Pro Bold"/>
                <a:ea typeface="Arial MT Pro Bold"/>
                <a:cs typeface="Arial MT Pro Bold"/>
                <a:sym typeface="Arial MT Pro Bold"/>
              </a:rPr>
              <a:t>s Emotional and Psychological Recovery:</a:t>
            </a:r>
          </a:p>
        </p:txBody>
      </p:sp>
      <p:sp>
        <p:nvSpPr>
          <p:cNvPr name="TextBox 15" id="15"/>
          <p:cNvSpPr txBox="true"/>
          <p:nvPr/>
        </p:nvSpPr>
        <p:spPr>
          <a:xfrm rot="0">
            <a:off x="3670992" y="6420299"/>
            <a:ext cx="11912418" cy="479006"/>
          </a:xfrm>
          <a:prstGeom prst="rect">
            <a:avLst/>
          </a:prstGeom>
        </p:spPr>
        <p:txBody>
          <a:bodyPr anchor="t" rtlCol="false" tIns="0" lIns="0" bIns="0" rIns="0">
            <a:spAutoFit/>
          </a:bodyPr>
          <a:lstStyle/>
          <a:p>
            <a:pPr algn="l">
              <a:lnSpc>
                <a:spcPts val="3523"/>
              </a:lnSpc>
            </a:pPr>
            <a:r>
              <a:rPr lang="en-US" sz="2516" b="true">
                <a:solidFill>
                  <a:srgbClr val="FFBD59"/>
                </a:solidFill>
                <a:latin typeface="Arial MT Pro Bold"/>
                <a:ea typeface="Arial MT Pro Bold"/>
                <a:cs typeface="Arial MT Pro Bold"/>
                <a:sym typeface="Arial MT Pro Bold"/>
              </a:rPr>
              <a:t>Str</a:t>
            </a:r>
            <a:r>
              <a:rPr lang="en-US" sz="2516" b="true">
                <a:solidFill>
                  <a:srgbClr val="FFBD59"/>
                </a:solidFill>
                <a:latin typeface="Arial MT Pro Bold"/>
                <a:ea typeface="Arial MT Pro Bold"/>
                <a:cs typeface="Arial MT Pro Bold"/>
                <a:sym typeface="Arial MT Pro Bold"/>
              </a:rPr>
              <a:t>eng</a:t>
            </a:r>
            <a:r>
              <a:rPr lang="en-US" sz="2516" b="true">
                <a:solidFill>
                  <a:srgbClr val="FFBD59"/>
                </a:solidFill>
                <a:latin typeface="Arial MT Pro Bold"/>
                <a:ea typeface="Arial MT Pro Bold"/>
                <a:cs typeface="Arial MT Pro Bold"/>
                <a:sym typeface="Arial MT Pro Bold"/>
              </a:rPr>
              <a:t>thens Team Coordination:</a:t>
            </a:r>
          </a:p>
        </p:txBody>
      </p:sp>
      <p:sp>
        <p:nvSpPr>
          <p:cNvPr name="Freeform 16" id="16"/>
          <p:cNvSpPr/>
          <p:nvPr/>
        </p:nvSpPr>
        <p:spPr>
          <a:xfrm flipH="false" flipV="false" rot="1794495">
            <a:off x="-5254221" y="4245570"/>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TextBox 17" id="1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8" id="1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6"/>
            <a:stretch>
              <a:fillRect l="0" t="0" r="0" b="0"/>
            </a:stretch>
          </a:blipFill>
        </p:spPr>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406621" y="4093170"/>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985928" y="-531189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828399" y="426783"/>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To Serve &amp; Support...</a:t>
            </a:r>
          </a:p>
        </p:txBody>
      </p:sp>
      <p:sp>
        <p:nvSpPr>
          <p:cNvPr name="TextBox 5" id="5"/>
          <p:cNvSpPr txBox="true"/>
          <p:nvPr/>
        </p:nvSpPr>
        <p:spPr>
          <a:xfrm rot="0">
            <a:off x="3395826" y="3538012"/>
            <a:ext cx="14414611" cy="29870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At its core, Serve and Support means responding t</a:t>
            </a:r>
            <a:r>
              <a:rPr lang="en-US" sz="2548">
                <a:solidFill>
                  <a:srgbClr val="FFFFFF"/>
                </a:solidFill>
                <a:latin typeface="Arial MT Pro"/>
                <a:ea typeface="Arial MT Pro"/>
                <a:cs typeface="Arial MT Pro"/>
                <a:sym typeface="Arial MT Pro"/>
              </a:rPr>
              <a:t>o escalating behavior with empathy, structure, and purpose. It emphasizes:</a:t>
            </a:r>
          </a:p>
          <a:p>
            <a:pPr algn="l" marL="550156" indent="-275078" lvl="1">
              <a:lnSpc>
                <a:spcPts val="3312"/>
              </a:lnSpc>
              <a:buFont typeface="Arial"/>
              <a:buChar char="•"/>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Serving the individual’s needs—not just reacting to their behavior.</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Supporting safety for everyone—staff, clients, and bystanders.</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Maintaining dignity—even in high-stress or volatile situations.</a:t>
            </a:r>
          </a:p>
          <a:p>
            <a:pPr algn="l">
              <a:lnSpc>
                <a:spcPts val="3312"/>
              </a:lnSpc>
            </a:pPr>
          </a:p>
        </p:txBody>
      </p:sp>
      <p:sp>
        <p:nvSpPr>
          <p:cNvPr name="TextBox 6" id="6"/>
          <p:cNvSpPr txBox="true"/>
          <p:nvPr/>
        </p:nvSpPr>
        <p:spPr>
          <a:xfrm rot="0">
            <a:off x="888287" y="1111949"/>
            <a:ext cx="16779899" cy="1339824"/>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The Serve and Support portion of the ACS Process in Management of Assaultive Behavior (MAB)</a:t>
            </a:r>
            <a:r>
              <a:rPr lang="en-US" sz="2516" b="true">
                <a:solidFill>
                  <a:srgbClr val="FFFFFF"/>
                </a:solidFill>
                <a:latin typeface="Arial MT Pro Bold"/>
                <a:ea typeface="Arial MT Pro Bold"/>
                <a:cs typeface="Arial MT Pro Bold"/>
                <a:sym typeface="Arial MT Pro Bold"/>
              </a:rPr>
              <a:t> is a foundational mindset that reframes intervention from control to care. It’s not just a technique—it’s a philosophy that aligns beautifully with your trauma-informed, culturally responsive approach to training.</a:t>
            </a:r>
          </a:p>
        </p:txBody>
      </p:sp>
      <p:sp>
        <p:nvSpPr>
          <p:cNvPr name="TextBox 7" id="7"/>
          <p:cNvSpPr txBox="true"/>
          <p:nvPr/>
        </p:nvSpPr>
        <p:spPr>
          <a:xfrm rot="0">
            <a:off x="3611104" y="3072842"/>
            <a:ext cx="11912418" cy="473845"/>
          </a:xfrm>
          <a:prstGeom prst="rect">
            <a:avLst/>
          </a:prstGeom>
        </p:spPr>
        <p:txBody>
          <a:bodyPr anchor="t" rtlCol="false" tIns="0" lIns="0" bIns="0" rIns="0">
            <a:spAutoFit/>
          </a:bodyPr>
          <a:lstStyle/>
          <a:p>
            <a:pPr algn="l">
              <a:lnSpc>
                <a:spcPts val="3523"/>
              </a:lnSpc>
            </a:pPr>
            <a:r>
              <a:rPr lang="en-US" sz="2516" b="true">
                <a:solidFill>
                  <a:srgbClr val="000000"/>
                </a:solidFill>
                <a:latin typeface="Arial MT Pro Bold"/>
                <a:ea typeface="Arial MT Pro Bold"/>
                <a:cs typeface="Arial MT Pro Bold"/>
                <a:sym typeface="Arial MT Pro Bold"/>
              </a:rPr>
              <a:t>What</a:t>
            </a:r>
            <a:r>
              <a:rPr lang="en-US" b="true" sz="2516">
                <a:solidFill>
                  <a:srgbClr val="000000"/>
                </a:solidFill>
                <a:latin typeface="Arial MT Pro Bold"/>
                <a:ea typeface="Arial MT Pro Bold"/>
                <a:cs typeface="Arial MT Pro Bold"/>
                <a:sym typeface="Arial MT Pro Bold"/>
              </a:rPr>
              <a:t> is Serve &amp; Support?</a:t>
            </a:r>
          </a:p>
        </p:txBody>
      </p:sp>
      <p:sp>
        <p:nvSpPr>
          <p:cNvPr name="TextBox 8" id="8"/>
          <p:cNvSpPr txBox="true"/>
          <p:nvPr/>
        </p:nvSpPr>
        <p:spPr>
          <a:xfrm rot="0">
            <a:off x="888287" y="426783"/>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To Serve &amp; Support...</a:t>
            </a:r>
          </a:p>
        </p:txBody>
      </p:sp>
      <p:sp>
        <p:nvSpPr>
          <p:cNvPr name="TextBox 9" id="9"/>
          <p:cNvSpPr txBox="true"/>
          <p:nvPr/>
        </p:nvSpPr>
        <p:spPr>
          <a:xfrm rot="0">
            <a:off x="3670992" y="3072842"/>
            <a:ext cx="11912418" cy="473845"/>
          </a:xfrm>
          <a:prstGeom prst="rect">
            <a:avLst/>
          </a:prstGeom>
        </p:spPr>
        <p:txBody>
          <a:bodyPr anchor="t" rtlCol="false" tIns="0" lIns="0" bIns="0" rIns="0">
            <a:spAutoFit/>
          </a:bodyPr>
          <a:lstStyle/>
          <a:p>
            <a:pPr algn="l">
              <a:lnSpc>
                <a:spcPts val="3523"/>
              </a:lnSpc>
            </a:pPr>
            <a:r>
              <a:rPr lang="en-US" b="true" sz="2516">
                <a:solidFill>
                  <a:srgbClr val="FDFF0E"/>
                </a:solidFill>
                <a:latin typeface="Arial MT Pro Bold"/>
                <a:ea typeface="Arial MT Pro Bold"/>
                <a:cs typeface="Arial MT Pro Bold"/>
                <a:sym typeface="Arial MT Pro Bold"/>
              </a:rPr>
              <a:t>What is Serve &amp; Support?</a:t>
            </a:r>
          </a:p>
        </p:txBody>
      </p:sp>
      <p:sp>
        <p:nvSpPr>
          <p:cNvPr name="Freeform 10" id="10"/>
          <p:cNvSpPr/>
          <p:nvPr/>
        </p:nvSpPr>
        <p:spPr>
          <a:xfrm flipH="false" flipV="false" rot="1794495">
            <a:off x="-5294636" y="4093170"/>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grpSp>
        <p:nvGrpSpPr>
          <p:cNvPr name="Group 11" id="11"/>
          <p:cNvGrpSpPr/>
          <p:nvPr/>
        </p:nvGrpSpPr>
        <p:grpSpPr>
          <a:xfrm rot="0">
            <a:off x="603936" y="2698648"/>
            <a:ext cx="2685210" cy="3235193"/>
            <a:chOff x="0" y="0"/>
            <a:chExt cx="3580280" cy="4313590"/>
          </a:xfrm>
        </p:grpSpPr>
        <p:sp>
          <p:nvSpPr>
            <p:cNvPr name="Freeform 12" id="12"/>
            <p:cNvSpPr/>
            <p:nvPr/>
          </p:nvSpPr>
          <p:spPr>
            <a:xfrm flipH="false" flipV="false" rot="0">
              <a:off x="0" y="0"/>
              <a:ext cx="3580280" cy="4313590"/>
            </a:xfrm>
            <a:custGeom>
              <a:avLst/>
              <a:gdLst/>
              <a:ahLst/>
              <a:cxnLst/>
              <a:rect r="r" b="b" t="t" l="l"/>
              <a:pathLst>
                <a:path h="4313590" w="3580280">
                  <a:moveTo>
                    <a:pt x="0" y="0"/>
                  </a:moveTo>
                  <a:lnTo>
                    <a:pt x="3580280" y="0"/>
                  </a:lnTo>
                  <a:lnTo>
                    <a:pt x="3580280" y="4313590"/>
                  </a:lnTo>
                  <a:lnTo>
                    <a:pt x="0" y="4313590"/>
                  </a:lnTo>
                  <a:lnTo>
                    <a:pt x="0" y="0"/>
                  </a:lnTo>
                  <a:close/>
                </a:path>
              </a:pathLst>
            </a:custGeom>
            <a:blipFill>
              <a:blip r:embed="rId3"/>
              <a:stretch>
                <a:fillRect l="0" t="0" r="0" b="0"/>
              </a:stretch>
            </a:blipFill>
          </p:spPr>
        </p:sp>
        <p:sp>
          <p:nvSpPr>
            <p:cNvPr name="Freeform 13" id="13"/>
            <p:cNvSpPr/>
            <p:nvPr/>
          </p:nvSpPr>
          <p:spPr>
            <a:xfrm flipH="false" flipV="false" rot="0">
              <a:off x="871478" y="809630"/>
              <a:ext cx="1963723" cy="2416214"/>
            </a:xfrm>
            <a:custGeom>
              <a:avLst/>
              <a:gdLst/>
              <a:ahLst/>
              <a:cxnLst/>
              <a:rect r="r" b="b" t="t" l="l"/>
              <a:pathLst>
                <a:path h="2416214" w="1963723">
                  <a:moveTo>
                    <a:pt x="0" y="0"/>
                  </a:moveTo>
                  <a:lnTo>
                    <a:pt x="1963723" y="0"/>
                  </a:lnTo>
                  <a:lnTo>
                    <a:pt x="1963723" y="2416214"/>
                  </a:lnTo>
                  <a:lnTo>
                    <a:pt x="0" y="24162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4" id="14"/>
          <p:cNvSpPr txBox="true"/>
          <p:nvPr/>
        </p:nvSpPr>
        <p:spPr>
          <a:xfrm rot="0">
            <a:off x="1290448" y="7544249"/>
            <a:ext cx="16377738" cy="731737"/>
          </a:xfrm>
          <a:prstGeom prst="rect">
            <a:avLst/>
          </a:prstGeom>
        </p:spPr>
        <p:txBody>
          <a:bodyPr anchor="t" rtlCol="false" tIns="0" lIns="0" bIns="0" rIns="0">
            <a:spAutoFit/>
          </a:bodyPr>
          <a:lstStyle/>
          <a:p>
            <a:pPr algn="l">
              <a:lnSpc>
                <a:spcPts val="5343"/>
              </a:lnSpc>
            </a:pPr>
            <a:r>
              <a:rPr lang="en-US" b="true" sz="3816">
                <a:solidFill>
                  <a:srgbClr val="000000"/>
                </a:solidFill>
                <a:latin typeface="Arial MT Pro Bold"/>
                <a:ea typeface="Arial MT Pro Bold"/>
                <a:cs typeface="Arial MT Pro Bold"/>
                <a:sym typeface="Arial MT Pro Bold"/>
              </a:rPr>
              <a:t>What is the plan? What are we going to do? What am I going to do?</a:t>
            </a:r>
          </a:p>
        </p:txBody>
      </p:sp>
      <p:sp>
        <p:nvSpPr>
          <p:cNvPr name="TextBox 15" id="15"/>
          <p:cNvSpPr txBox="true"/>
          <p:nvPr/>
        </p:nvSpPr>
        <p:spPr>
          <a:xfrm rot="0">
            <a:off x="1321294" y="7582349"/>
            <a:ext cx="16377738" cy="731737"/>
          </a:xfrm>
          <a:prstGeom prst="rect">
            <a:avLst/>
          </a:prstGeom>
        </p:spPr>
        <p:txBody>
          <a:bodyPr anchor="t" rtlCol="false" tIns="0" lIns="0" bIns="0" rIns="0">
            <a:spAutoFit/>
          </a:bodyPr>
          <a:lstStyle/>
          <a:p>
            <a:pPr algn="l">
              <a:lnSpc>
                <a:spcPts val="5343"/>
              </a:lnSpc>
            </a:pPr>
            <a:r>
              <a:rPr lang="en-US" sz="3816" b="true">
                <a:solidFill>
                  <a:srgbClr val="FDFF0E"/>
                </a:solidFill>
                <a:latin typeface="Arial MT Pro Bold"/>
                <a:ea typeface="Arial MT Pro Bold"/>
                <a:cs typeface="Arial MT Pro Bold"/>
                <a:sym typeface="Arial MT Pro Bold"/>
              </a:rPr>
              <a:t>What is the plan? What are we going to do? What am I going to do?</a:t>
            </a:r>
          </a:p>
        </p:txBody>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7" id="1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6"/>
            <a:stretch>
              <a:fillRect l="0" t="0" r="0" b="0"/>
            </a:stretch>
          </a:blipFill>
        </p:spPr>
      </p:sp>
    </p:spTree>
  </p:cSld>
  <p:clrMapOvr>
    <a:masterClrMapping/>
  </p:clrMapOvr>
  <p:transition spd="fast">
    <p:circl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3049166" y="4934941"/>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965397" y="-598976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2397047" y="517309"/>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To Serve &amp; Support...</a:t>
            </a:r>
          </a:p>
        </p:txBody>
      </p:sp>
      <p:sp>
        <p:nvSpPr>
          <p:cNvPr name="TextBox 5" id="5"/>
          <p:cNvSpPr txBox="true"/>
          <p:nvPr/>
        </p:nvSpPr>
        <p:spPr>
          <a:xfrm rot="0">
            <a:off x="1028700" y="2245486"/>
            <a:ext cx="17157811" cy="7656853"/>
          </a:xfrm>
          <a:prstGeom prst="rect">
            <a:avLst/>
          </a:prstGeom>
        </p:spPr>
        <p:txBody>
          <a:bodyPr anchor="t" rtlCol="false" tIns="0" lIns="0" bIns="0" rIns="0">
            <a:spAutoFit/>
          </a:bodyPr>
          <a:lstStyle/>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 </a:t>
            </a:r>
            <a:r>
              <a:rPr lang="en-US" sz="2348">
                <a:solidFill>
                  <a:srgbClr val="FFFFFF"/>
                </a:solidFill>
                <a:latin typeface="Arial MT Pro"/>
                <a:ea typeface="Arial MT Pro"/>
                <a:cs typeface="Arial MT Pro"/>
                <a:sym typeface="Arial MT Pro"/>
              </a:rPr>
              <a:t>As the response team seeks to serve and support, gathered information is then shaped into a response plan. The response team organizes and first makes an inward plan before putting it int</a:t>
            </a:r>
            <a:r>
              <a:rPr lang="en-US" sz="2348">
                <a:solidFill>
                  <a:srgbClr val="FFFFFF"/>
                </a:solidFill>
                <a:latin typeface="Arial MT Pro"/>
                <a:ea typeface="Arial MT Pro"/>
                <a:cs typeface="Arial MT Pro"/>
                <a:sym typeface="Arial MT Pro"/>
              </a:rPr>
              <a:t>o outward Action (Think before you do). </a:t>
            </a:r>
          </a:p>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 2. As the plan is implemented the ACS Process begins to move again and the individual is reassessed after encountering the response plan. </a:t>
            </a:r>
          </a:p>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 3. As new variables are encountered through team efforts to communicate a new follow up plan is developed to assist.</a:t>
            </a:r>
          </a:p>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 4. This new adjusted plan is implemented, and the ACS Process cycles again until the response team can implement supports to address the needs of the individual and de-escalation occurs.</a:t>
            </a:r>
          </a:p>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 5. During high acuity crisis situations, the ACS Process can cycle quickly and frequently based on the priority of risk and the potential for violence.</a:t>
            </a:r>
          </a:p>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 6. Not every situation can be de-escalated through negotiation, sometimes the plan of support may include law enforcement to defuse the imminent danger of the situation. The ACS Process will help well trained responders to make the determination of what level or type of support is required. All responders should include self and staff safety as part of their capability to serve and support.</a:t>
            </a:r>
          </a:p>
          <a:p>
            <a:pPr algn="l">
              <a:lnSpc>
                <a:spcPts val="3052"/>
              </a:lnSpc>
            </a:pPr>
          </a:p>
        </p:txBody>
      </p:sp>
      <p:sp>
        <p:nvSpPr>
          <p:cNvPr name="TextBox 6" id="6"/>
          <p:cNvSpPr txBox="true"/>
          <p:nvPr/>
        </p:nvSpPr>
        <p:spPr>
          <a:xfrm rot="0">
            <a:off x="2425622" y="1267208"/>
            <a:ext cx="14798699" cy="906834"/>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This approach is especially vital in environments like healthcare, </a:t>
            </a:r>
            <a:r>
              <a:rPr lang="en-US" sz="2516" b="true">
                <a:solidFill>
                  <a:srgbClr val="FFFFFF"/>
                </a:solidFill>
                <a:latin typeface="Arial MT Pro Bold"/>
                <a:ea typeface="Arial MT Pro Bold"/>
                <a:cs typeface="Arial MT Pro Bold"/>
                <a:sym typeface="Arial MT Pro Bold"/>
              </a:rPr>
              <a:t>social services, and military contexts, where behavioral escalation may stem from trauma, confusion, or unmet needs. </a:t>
            </a:r>
          </a:p>
        </p:txBody>
      </p:sp>
      <p:sp>
        <p:nvSpPr>
          <p:cNvPr name="TextBox 7" id="7"/>
          <p:cNvSpPr txBox="true"/>
          <p:nvPr/>
        </p:nvSpPr>
        <p:spPr>
          <a:xfrm rot="0">
            <a:off x="2425622" y="552767"/>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To Serve &amp; Support...</a:t>
            </a:r>
          </a:p>
        </p:txBody>
      </p:sp>
      <p:grpSp>
        <p:nvGrpSpPr>
          <p:cNvPr name="Group 8" id="8"/>
          <p:cNvGrpSpPr/>
          <p:nvPr/>
        </p:nvGrpSpPr>
        <p:grpSpPr>
          <a:xfrm rot="0">
            <a:off x="412877" y="203278"/>
            <a:ext cx="1832593" cy="2207943"/>
            <a:chOff x="0" y="0"/>
            <a:chExt cx="2443457" cy="2943924"/>
          </a:xfrm>
        </p:grpSpPr>
        <p:sp>
          <p:nvSpPr>
            <p:cNvPr name="Freeform 9" id="9"/>
            <p:cNvSpPr/>
            <p:nvPr/>
          </p:nvSpPr>
          <p:spPr>
            <a:xfrm flipH="false" flipV="false" rot="0">
              <a:off x="0" y="0"/>
              <a:ext cx="2443457" cy="2943924"/>
            </a:xfrm>
            <a:custGeom>
              <a:avLst/>
              <a:gdLst/>
              <a:ahLst/>
              <a:cxnLst/>
              <a:rect r="r" b="b" t="t" l="l"/>
              <a:pathLst>
                <a:path h="2943924" w="2443457">
                  <a:moveTo>
                    <a:pt x="0" y="0"/>
                  </a:moveTo>
                  <a:lnTo>
                    <a:pt x="2443457" y="0"/>
                  </a:lnTo>
                  <a:lnTo>
                    <a:pt x="2443457" y="2943924"/>
                  </a:lnTo>
                  <a:lnTo>
                    <a:pt x="0" y="2943924"/>
                  </a:lnTo>
                  <a:lnTo>
                    <a:pt x="0" y="0"/>
                  </a:lnTo>
                  <a:close/>
                </a:path>
              </a:pathLst>
            </a:custGeom>
            <a:blipFill>
              <a:blip r:embed="rId3"/>
              <a:stretch>
                <a:fillRect l="0" t="0" r="0" b="0"/>
              </a:stretch>
            </a:blipFill>
          </p:spPr>
        </p:sp>
        <p:sp>
          <p:nvSpPr>
            <p:cNvPr name="Freeform 10" id="10"/>
            <p:cNvSpPr/>
            <p:nvPr/>
          </p:nvSpPr>
          <p:spPr>
            <a:xfrm flipH="false" flipV="false" rot="0">
              <a:off x="594764" y="552554"/>
              <a:ext cx="1340195" cy="1649009"/>
            </a:xfrm>
            <a:custGeom>
              <a:avLst/>
              <a:gdLst/>
              <a:ahLst/>
              <a:cxnLst/>
              <a:rect r="r" b="b" t="t" l="l"/>
              <a:pathLst>
                <a:path h="1649009" w="1340195">
                  <a:moveTo>
                    <a:pt x="0" y="0"/>
                  </a:moveTo>
                  <a:lnTo>
                    <a:pt x="1340194" y="0"/>
                  </a:lnTo>
                  <a:lnTo>
                    <a:pt x="1340194" y="1649009"/>
                  </a:lnTo>
                  <a:lnTo>
                    <a:pt x="0" y="16490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550338" y="3625709"/>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965397" y="-268392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3500601" y="426783"/>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The MAB Levels of Awareness:</a:t>
            </a:r>
          </a:p>
        </p:txBody>
      </p:sp>
      <p:sp>
        <p:nvSpPr>
          <p:cNvPr name="TextBox 5" id="5"/>
          <p:cNvSpPr txBox="true"/>
          <p:nvPr/>
        </p:nvSpPr>
        <p:spPr>
          <a:xfrm rot="0">
            <a:off x="3581911" y="797941"/>
            <a:ext cx="8387801" cy="3937759"/>
          </a:xfrm>
          <a:prstGeom prst="rect">
            <a:avLst/>
          </a:prstGeom>
        </p:spPr>
        <p:txBody>
          <a:bodyPr anchor="t" rtlCol="false" tIns="0" lIns="0" bIns="0" rIns="0">
            <a:spAutoFit/>
          </a:bodyPr>
          <a:lstStyle/>
          <a:p>
            <a:pPr algn="l">
              <a:lnSpc>
                <a:spcPts val="3523"/>
              </a:lnSpc>
            </a:pPr>
          </a:p>
          <a:p>
            <a:pPr algn="l">
              <a:lnSpc>
                <a:spcPts val="3523"/>
              </a:lnSpc>
            </a:pPr>
            <a:r>
              <a:rPr lang="en-US" sz="2516" b="true">
                <a:solidFill>
                  <a:srgbClr val="FFFFFF"/>
                </a:solidFill>
                <a:latin typeface="Arial MT Pro Bold"/>
                <a:ea typeface="Arial MT Pro Bold"/>
                <a:cs typeface="Arial MT Pro Bold"/>
                <a:sym typeface="Arial MT Pro Bold"/>
              </a:rPr>
              <a:t>The Definition of Awareness is an individual or a group element that can benefit the</a:t>
            </a:r>
            <a:r>
              <a:rPr lang="en-US" sz="2516" b="true">
                <a:solidFill>
                  <a:srgbClr val="FFFFFF"/>
                </a:solidFill>
                <a:latin typeface="Arial MT Pro Bold"/>
                <a:ea typeface="Arial MT Pro Bold"/>
                <a:cs typeface="Arial MT Pro Bold"/>
                <a:sym typeface="Arial MT Pro Bold"/>
              </a:rPr>
              <a:t> safety of the workplace. In simpler terms it means knowing what's going on.</a:t>
            </a:r>
          </a:p>
          <a:p>
            <a:pPr algn="l">
              <a:lnSpc>
                <a:spcPts val="3523"/>
              </a:lnSpc>
            </a:pPr>
          </a:p>
          <a:p>
            <a:pPr algn="l">
              <a:lnSpc>
                <a:spcPts val="3523"/>
              </a:lnSpc>
            </a:pPr>
            <a:r>
              <a:rPr lang="en-US" sz="2516" b="true">
                <a:solidFill>
                  <a:srgbClr val="FFFFFF"/>
                </a:solidFill>
                <a:latin typeface="Arial MT Pro Bold"/>
                <a:ea typeface="Arial MT Pro Bold"/>
                <a:cs typeface="Arial MT Pro Bold"/>
                <a:sym typeface="Arial MT Pro Bold"/>
              </a:rPr>
              <a:t>To use the ACS Process we need to be aware it is in motion. To do that, we need to understand the levels of awareness we generally all have in common. </a:t>
            </a:r>
          </a:p>
          <a:p>
            <a:pPr algn="l">
              <a:lnSpc>
                <a:spcPts val="3523"/>
              </a:lnSpc>
            </a:pPr>
          </a:p>
        </p:txBody>
      </p:sp>
      <p:sp>
        <p:nvSpPr>
          <p:cNvPr name="TextBox 6" id="6"/>
          <p:cNvSpPr txBox="true"/>
          <p:nvPr/>
        </p:nvSpPr>
        <p:spPr>
          <a:xfrm rot="0">
            <a:off x="3581911" y="426783"/>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MAB Levels of Awareness:</a:t>
            </a:r>
          </a:p>
        </p:txBody>
      </p:sp>
      <p:grpSp>
        <p:nvGrpSpPr>
          <p:cNvPr name="Group 7" id="7"/>
          <p:cNvGrpSpPr/>
          <p:nvPr/>
        </p:nvGrpSpPr>
        <p:grpSpPr>
          <a:xfrm rot="0">
            <a:off x="588696" y="311495"/>
            <a:ext cx="2685210" cy="3235193"/>
            <a:chOff x="0" y="0"/>
            <a:chExt cx="3580280" cy="4313590"/>
          </a:xfrm>
        </p:grpSpPr>
        <p:sp>
          <p:nvSpPr>
            <p:cNvPr name="Freeform 8" id="8"/>
            <p:cNvSpPr/>
            <p:nvPr/>
          </p:nvSpPr>
          <p:spPr>
            <a:xfrm flipH="false" flipV="false" rot="0">
              <a:off x="0" y="0"/>
              <a:ext cx="3580280" cy="4313590"/>
            </a:xfrm>
            <a:custGeom>
              <a:avLst/>
              <a:gdLst/>
              <a:ahLst/>
              <a:cxnLst/>
              <a:rect r="r" b="b" t="t" l="l"/>
              <a:pathLst>
                <a:path h="4313590" w="3580280">
                  <a:moveTo>
                    <a:pt x="0" y="0"/>
                  </a:moveTo>
                  <a:lnTo>
                    <a:pt x="3580280" y="0"/>
                  </a:lnTo>
                  <a:lnTo>
                    <a:pt x="3580280" y="4313590"/>
                  </a:lnTo>
                  <a:lnTo>
                    <a:pt x="0" y="4313590"/>
                  </a:lnTo>
                  <a:lnTo>
                    <a:pt x="0" y="0"/>
                  </a:lnTo>
                  <a:close/>
                </a:path>
              </a:pathLst>
            </a:custGeom>
            <a:blipFill>
              <a:blip r:embed="rId3"/>
              <a:stretch>
                <a:fillRect l="0" t="0" r="0" b="0"/>
              </a:stretch>
            </a:blipFill>
          </p:spPr>
        </p:sp>
        <p:sp>
          <p:nvSpPr>
            <p:cNvPr name="Freeform 9" id="9"/>
            <p:cNvSpPr/>
            <p:nvPr/>
          </p:nvSpPr>
          <p:spPr>
            <a:xfrm flipH="false" flipV="false" rot="0">
              <a:off x="871478" y="809630"/>
              <a:ext cx="1963723" cy="2416214"/>
            </a:xfrm>
            <a:custGeom>
              <a:avLst/>
              <a:gdLst/>
              <a:ahLst/>
              <a:cxnLst/>
              <a:rect r="r" b="b" t="t" l="l"/>
              <a:pathLst>
                <a:path h="2416214" w="1963723">
                  <a:moveTo>
                    <a:pt x="0" y="0"/>
                  </a:moveTo>
                  <a:lnTo>
                    <a:pt x="1963723" y="0"/>
                  </a:lnTo>
                  <a:lnTo>
                    <a:pt x="1963723" y="2416214"/>
                  </a:lnTo>
                  <a:lnTo>
                    <a:pt x="0" y="24162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0" id="10"/>
          <p:cNvSpPr txBox="true"/>
          <p:nvPr/>
        </p:nvSpPr>
        <p:spPr>
          <a:xfrm rot="0">
            <a:off x="1625265" y="4920865"/>
            <a:ext cx="11912418" cy="473845"/>
          </a:xfrm>
          <a:prstGeom prst="rect">
            <a:avLst/>
          </a:prstGeom>
        </p:spPr>
        <p:txBody>
          <a:bodyPr anchor="t" rtlCol="false" tIns="0" lIns="0" bIns="0" rIns="0">
            <a:spAutoFit/>
          </a:bodyPr>
          <a:lstStyle/>
          <a:p>
            <a:pPr algn="l">
              <a:lnSpc>
                <a:spcPts val="3523"/>
              </a:lnSpc>
            </a:pPr>
            <a:r>
              <a:rPr lang="en-US" sz="2516" b="true">
                <a:solidFill>
                  <a:srgbClr val="000000"/>
                </a:solidFill>
                <a:latin typeface="Arial MT Pro Bold"/>
                <a:ea typeface="Arial MT Pro Bold"/>
                <a:cs typeface="Arial MT Pro Bold"/>
                <a:sym typeface="Arial MT Pro Bold"/>
              </a:rPr>
              <a:t>Typically, people oper</a:t>
            </a:r>
            <a:r>
              <a:rPr lang="en-US" b="true" sz="2516">
                <a:solidFill>
                  <a:srgbClr val="000000"/>
                </a:solidFill>
                <a:latin typeface="Arial MT Pro Bold"/>
                <a:ea typeface="Arial MT Pro Bold"/>
                <a:cs typeface="Arial MT Pro Bold"/>
                <a:sym typeface="Arial MT Pro Bold"/>
              </a:rPr>
              <a:t>ate on FOUR distinct levels of awareness:</a:t>
            </a:r>
          </a:p>
        </p:txBody>
      </p:sp>
      <p:sp>
        <p:nvSpPr>
          <p:cNvPr name="TextBox 11" id="11"/>
          <p:cNvSpPr txBox="true"/>
          <p:nvPr/>
        </p:nvSpPr>
        <p:spPr>
          <a:xfrm rot="0">
            <a:off x="1672890" y="4967261"/>
            <a:ext cx="11912418" cy="473845"/>
          </a:xfrm>
          <a:prstGeom prst="rect">
            <a:avLst/>
          </a:prstGeom>
        </p:spPr>
        <p:txBody>
          <a:bodyPr anchor="t" rtlCol="false" tIns="0" lIns="0" bIns="0" rIns="0">
            <a:spAutoFit/>
          </a:bodyPr>
          <a:lstStyle/>
          <a:p>
            <a:pPr algn="l">
              <a:lnSpc>
                <a:spcPts val="3523"/>
              </a:lnSpc>
            </a:pPr>
            <a:r>
              <a:rPr lang="en-US" sz="2516" b="true">
                <a:solidFill>
                  <a:srgbClr val="FDFF0E"/>
                </a:solidFill>
                <a:latin typeface="Arial MT Pro Bold"/>
                <a:ea typeface="Arial MT Pro Bold"/>
                <a:cs typeface="Arial MT Pro Bold"/>
                <a:sym typeface="Arial MT Pro Bold"/>
              </a:rPr>
              <a:t>Typically, people oper</a:t>
            </a:r>
            <a:r>
              <a:rPr lang="en-US" b="true" sz="2516">
                <a:solidFill>
                  <a:srgbClr val="FDFF0E"/>
                </a:solidFill>
                <a:latin typeface="Arial MT Pro Bold"/>
                <a:ea typeface="Arial MT Pro Bold"/>
                <a:cs typeface="Arial MT Pro Bold"/>
                <a:sym typeface="Arial MT Pro Bold"/>
              </a:rPr>
              <a:t>ate on FOUR distinct levels of awareness:</a:t>
            </a:r>
          </a:p>
        </p:txBody>
      </p:sp>
      <p:sp>
        <p:nvSpPr>
          <p:cNvPr name="TextBox 12" id="12"/>
          <p:cNvSpPr txBox="true"/>
          <p:nvPr/>
        </p:nvSpPr>
        <p:spPr>
          <a:xfrm rot="0">
            <a:off x="1448311" y="5672667"/>
            <a:ext cx="14057081" cy="2638791"/>
          </a:xfrm>
          <a:prstGeom prst="rect">
            <a:avLst/>
          </a:prstGeom>
        </p:spPr>
        <p:txBody>
          <a:bodyPr anchor="t" rtlCol="false" tIns="0" lIns="0" bIns="0" rIns="0">
            <a:spAutoFit/>
          </a:bodyPr>
          <a:lstStyle/>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L</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v</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l O</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a:t>
            </a:r>
            <a:r>
              <a:rPr lang="en-US" sz="2516">
                <a:solidFill>
                  <a:srgbClr val="FFFFFF"/>
                </a:solidFill>
                <a:latin typeface="Arial MT Pro"/>
                <a:ea typeface="Arial MT Pro"/>
                <a:cs typeface="Arial MT Pro"/>
                <a:sym typeface="Arial MT Pro"/>
              </a:rPr>
              <a:t> A</a:t>
            </a:r>
            <a:r>
              <a:rPr lang="en-US" sz="2516">
                <a:solidFill>
                  <a:srgbClr val="FFFFFF"/>
                </a:solidFill>
                <a:latin typeface="Arial MT Pro"/>
                <a:ea typeface="Arial MT Pro"/>
                <a:cs typeface="Arial MT Pro"/>
                <a:sym typeface="Arial MT Pro"/>
              </a:rPr>
              <a:t>p</a:t>
            </a:r>
            <a:r>
              <a:rPr lang="en-US" sz="2516">
                <a:solidFill>
                  <a:srgbClr val="FFFFFF"/>
                </a:solidFill>
                <a:latin typeface="Arial MT Pro"/>
                <a:ea typeface="Arial MT Pro"/>
                <a:cs typeface="Arial MT Pro"/>
                <a:sym typeface="Arial MT Pro"/>
              </a:rPr>
              <a:t>a</a:t>
            </a:r>
            <a:r>
              <a:rPr lang="en-US" sz="2516">
                <a:solidFill>
                  <a:srgbClr val="FFFFFF"/>
                </a:solidFill>
                <a:latin typeface="Arial MT Pro"/>
                <a:ea typeface="Arial MT Pro"/>
                <a:cs typeface="Arial MT Pro"/>
                <a:sym typeface="Arial MT Pro"/>
              </a:rPr>
              <a:t>thy Influ</a:t>
            </a:r>
            <a:r>
              <a:rPr lang="en-US" sz="2516">
                <a:solidFill>
                  <a:srgbClr val="FFFFFF"/>
                </a:solidFill>
                <a:latin typeface="Arial MT Pro"/>
                <a:ea typeface="Arial MT Pro"/>
                <a:cs typeface="Arial MT Pro"/>
                <a:sym typeface="Arial MT Pro"/>
              </a:rPr>
              <a:t>en</a:t>
            </a:r>
            <a:r>
              <a:rPr lang="en-US" sz="2516">
                <a:solidFill>
                  <a:srgbClr val="FFFFFF"/>
                </a:solidFill>
                <a:latin typeface="Arial MT Pro"/>
                <a:ea typeface="Arial MT Pro"/>
                <a:cs typeface="Arial MT Pro"/>
                <a:sym typeface="Arial MT Pro"/>
              </a:rPr>
              <a:t>c</a:t>
            </a:r>
            <a:r>
              <a:rPr lang="en-US" sz="2516">
                <a:solidFill>
                  <a:srgbClr val="FFFFFF"/>
                </a:solidFill>
                <a:latin typeface="Arial MT Pro"/>
                <a:ea typeface="Arial MT Pro"/>
                <a:cs typeface="Arial MT Pro"/>
                <a:sym typeface="Arial MT Pro"/>
              </a:rPr>
              <a:t>ed</a:t>
            </a:r>
            <a:r>
              <a:rPr lang="en-US" sz="2516">
                <a:solidFill>
                  <a:srgbClr val="FFFFFF"/>
                </a:solidFill>
                <a:latin typeface="Arial MT Pro"/>
                <a:ea typeface="Arial MT Pro"/>
                <a:cs typeface="Arial MT Pro"/>
                <a:sym typeface="Arial MT Pro"/>
              </a:rPr>
              <a:t>,</a:t>
            </a:r>
          </a:p>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Le</a:t>
            </a:r>
            <a:r>
              <a:rPr lang="en-US" sz="2516">
                <a:solidFill>
                  <a:srgbClr val="FFFFFF"/>
                </a:solidFill>
                <a:latin typeface="Arial MT Pro"/>
                <a:ea typeface="Arial MT Pro"/>
                <a:cs typeface="Arial MT Pro"/>
                <a:sym typeface="Arial MT Pro"/>
              </a:rPr>
              <a:t>v</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l </a:t>
            </a:r>
            <a:r>
              <a:rPr lang="en-US" sz="2516">
                <a:solidFill>
                  <a:srgbClr val="FFFFFF"/>
                </a:solidFill>
                <a:latin typeface="Arial MT Pro"/>
                <a:ea typeface="Arial MT Pro"/>
                <a:cs typeface="Arial MT Pro"/>
                <a:sym typeface="Arial MT Pro"/>
              </a:rPr>
              <a:t>Tw</a:t>
            </a:r>
            <a:r>
              <a:rPr lang="en-US" sz="2516">
                <a:solidFill>
                  <a:srgbClr val="FFFFFF"/>
                </a:solidFill>
                <a:latin typeface="Arial MT Pro"/>
                <a:ea typeface="Arial MT Pro"/>
                <a:cs typeface="Arial MT Pro"/>
                <a:sym typeface="Arial MT Pro"/>
              </a:rPr>
              <a:t>o </a:t>
            </a:r>
            <a:r>
              <a:rPr lang="en-US" sz="2516">
                <a:solidFill>
                  <a:srgbClr val="FFFFFF"/>
                </a:solidFill>
                <a:latin typeface="Arial MT Pro"/>
                <a:ea typeface="Arial MT Pro"/>
                <a:cs typeface="Arial MT Pro"/>
                <a:sym typeface="Arial MT Pro"/>
              </a:rPr>
              <a:t>-</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R</a:t>
            </a:r>
            <a:r>
              <a:rPr lang="en-US" sz="2516">
                <a:solidFill>
                  <a:srgbClr val="FFFFFF"/>
                </a:solidFill>
                <a:latin typeface="Arial MT Pro"/>
                <a:ea typeface="Arial MT Pro"/>
                <a:cs typeface="Arial MT Pro"/>
                <a:sym typeface="Arial MT Pro"/>
              </a:rPr>
              <a:t>el</a:t>
            </a:r>
            <a:r>
              <a:rPr lang="en-US" sz="2516">
                <a:solidFill>
                  <a:srgbClr val="FFFFFF"/>
                </a:solidFill>
                <a:latin typeface="Arial MT Pro"/>
                <a:ea typeface="Arial MT Pro"/>
                <a:cs typeface="Arial MT Pro"/>
                <a:sym typeface="Arial MT Pro"/>
              </a:rPr>
              <a:t>ax</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d Pres</a:t>
            </a:r>
            <a:r>
              <a:rPr lang="en-US" sz="2516">
                <a:solidFill>
                  <a:srgbClr val="FFFFFF"/>
                </a:solidFill>
                <a:latin typeface="Arial MT Pro"/>
                <a:ea typeface="Arial MT Pro"/>
                <a:cs typeface="Arial MT Pro"/>
                <a:sym typeface="Arial MT Pro"/>
              </a:rPr>
              <a:t>enc</a:t>
            </a:r>
            <a:r>
              <a:rPr lang="en-US" sz="2516">
                <a:solidFill>
                  <a:srgbClr val="FFFFFF"/>
                </a:solidFill>
                <a:latin typeface="Arial MT Pro"/>
                <a:ea typeface="Arial MT Pro"/>
                <a:cs typeface="Arial MT Pro"/>
                <a:sym typeface="Arial MT Pro"/>
              </a:rPr>
              <a:t>e,</a:t>
            </a:r>
          </a:p>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L</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v</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l</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h</a:t>
            </a:r>
            <a:r>
              <a:rPr lang="en-US" sz="2516">
                <a:solidFill>
                  <a:srgbClr val="FFFFFF"/>
                </a:solidFill>
                <a:latin typeface="Arial MT Pro"/>
                <a:ea typeface="Arial MT Pro"/>
                <a:cs typeface="Arial MT Pro"/>
                <a:sym typeface="Arial MT Pro"/>
              </a:rPr>
              <a:t>re</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 T</a:t>
            </a:r>
            <a:r>
              <a:rPr lang="en-US" sz="2516">
                <a:solidFill>
                  <a:srgbClr val="FFFFFF"/>
                </a:solidFill>
                <a:latin typeface="Arial MT Pro"/>
                <a:ea typeface="Arial MT Pro"/>
                <a:cs typeface="Arial MT Pro"/>
                <a:sym typeface="Arial MT Pro"/>
              </a:rPr>
              <a:t>a</a:t>
            </a:r>
            <a:r>
              <a:rPr lang="en-US" sz="2516">
                <a:solidFill>
                  <a:srgbClr val="FFFFFF"/>
                </a:solidFill>
                <a:latin typeface="Arial MT Pro"/>
                <a:ea typeface="Arial MT Pro"/>
                <a:cs typeface="Arial MT Pro"/>
                <a:sym typeface="Arial MT Pro"/>
              </a:rPr>
              <a:t>sk</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F</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cused,</a:t>
            </a:r>
          </a:p>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L</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vel</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F</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u</a:t>
            </a:r>
            <a:r>
              <a:rPr lang="en-US" sz="2516">
                <a:solidFill>
                  <a:srgbClr val="FFFFFF"/>
                </a:solidFill>
                <a:latin typeface="Arial MT Pro"/>
                <a:ea typeface="Arial MT Pro"/>
                <a:cs typeface="Arial MT Pro"/>
                <a:sym typeface="Arial MT Pro"/>
              </a:rPr>
              <a:t>r </a:t>
            </a:r>
            <a:r>
              <a:rPr lang="en-US" sz="2516">
                <a:solidFill>
                  <a:srgbClr val="FFFFFF"/>
                </a:solidFill>
                <a:latin typeface="Arial MT Pro"/>
                <a:ea typeface="Arial MT Pro"/>
                <a:cs typeface="Arial MT Pro"/>
                <a:sym typeface="Arial MT Pro"/>
              </a:rPr>
              <a:t>-</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H</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gh A</a:t>
            </a:r>
            <a:r>
              <a:rPr lang="en-US" sz="2516">
                <a:solidFill>
                  <a:srgbClr val="FFFFFF"/>
                </a:solidFill>
                <a:latin typeface="Arial MT Pro"/>
                <a:ea typeface="Arial MT Pro"/>
                <a:cs typeface="Arial MT Pro"/>
                <a:sym typeface="Arial MT Pro"/>
              </a:rPr>
              <a:t>ler</a:t>
            </a:r>
            <a:r>
              <a:rPr lang="en-US" sz="2516">
                <a:solidFill>
                  <a:srgbClr val="FFFFFF"/>
                </a:solidFill>
                <a:latin typeface="Arial MT Pro"/>
                <a:ea typeface="Arial MT Pro"/>
                <a:cs typeface="Arial MT Pro"/>
                <a:sym typeface="Arial MT Pro"/>
              </a:rPr>
              <a:t>t -</a:t>
            </a:r>
            <a:r>
              <a:rPr lang="en-US" sz="2516">
                <a:solidFill>
                  <a:srgbClr val="FFFFFF"/>
                </a:solidFill>
                <a:latin typeface="Arial MT Pro"/>
                <a:ea typeface="Arial MT Pro"/>
                <a:cs typeface="Arial MT Pro"/>
                <a:sym typeface="Arial MT Pro"/>
              </a:rPr>
              <a:t> t</a:t>
            </a:r>
            <a:r>
              <a:rPr lang="en-US" sz="2516">
                <a:solidFill>
                  <a:srgbClr val="FFFFFF"/>
                </a:solidFill>
                <a:latin typeface="Arial MT Pro"/>
                <a:ea typeface="Arial MT Pro"/>
                <a:cs typeface="Arial MT Pro"/>
                <a:sym typeface="Arial MT Pro"/>
              </a:rPr>
              <a:t>hi</a:t>
            </a:r>
            <a:r>
              <a:rPr lang="en-US" sz="2516">
                <a:solidFill>
                  <a:srgbClr val="FFFFFF"/>
                </a:solidFill>
                <a:latin typeface="Arial MT Pro"/>
                <a:ea typeface="Arial MT Pro"/>
                <a:cs typeface="Arial MT Pro"/>
                <a:sym typeface="Arial MT Pro"/>
              </a:rPr>
              <a:t>s </a:t>
            </a:r>
            <a:r>
              <a:rPr lang="en-US" sz="2516">
                <a:solidFill>
                  <a:srgbClr val="FFFFFF"/>
                </a:solidFill>
                <a:latin typeface="Arial MT Pro"/>
                <a:ea typeface="Arial MT Pro"/>
                <a:cs typeface="Arial MT Pro"/>
                <a:sym typeface="Arial MT Pro"/>
              </a:rPr>
              <a:t>level</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consu</a:t>
            </a:r>
            <a:r>
              <a:rPr lang="en-US" sz="2516">
                <a:solidFill>
                  <a:srgbClr val="FFFFFF"/>
                </a:solidFill>
                <a:latin typeface="Arial MT Pro"/>
                <a:ea typeface="Arial MT Pro"/>
                <a:cs typeface="Arial MT Pro"/>
                <a:sym typeface="Arial MT Pro"/>
              </a:rPr>
              <a:t>mes a</a:t>
            </a:r>
            <a:r>
              <a:rPr lang="en-US" sz="2516">
                <a:solidFill>
                  <a:srgbClr val="FFFFFF"/>
                </a:solidFill>
                <a:latin typeface="Arial MT Pro"/>
                <a:ea typeface="Arial MT Pro"/>
                <a:cs typeface="Arial MT Pro"/>
                <a:sym typeface="Arial MT Pro"/>
              </a:rPr>
              <a:t>ll</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 o</a:t>
            </a:r>
            <a:r>
              <a:rPr lang="en-US" sz="2516">
                <a:solidFill>
                  <a:srgbClr val="FFFFFF"/>
                </a:solidFill>
                <a:latin typeface="Arial MT Pro"/>
                <a:ea typeface="Arial MT Pro"/>
                <a:cs typeface="Arial MT Pro"/>
                <a:sym typeface="Arial MT Pro"/>
              </a:rPr>
              <a:t>f</a:t>
            </a:r>
            <a:r>
              <a:rPr lang="en-US" sz="2516">
                <a:solidFill>
                  <a:srgbClr val="FFFFFF"/>
                </a:solidFill>
                <a:latin typeface="Arial MT Pro"/>
                <a:ea typeface="Arial MT Pro"/>
                <a:cs typeface="Arial MT Pro"/>
                <a:sym typeface="Arial MT Pro"/>
              </a:rPr>
              <a:t> e</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er</a:t>
            </a:r>
            <a:r>
              <a:rPr lang="en-US" sz="2516">
                <a:solidFill>
                  <a:srgbClr val="FFFFFF"/>
                </a:solidFill>
                <a:latin typeface="Arial MT Pro"/>
                <a:ea typeface="Arial MT Pro"/>
                <a:cs typeface="Arial MT Pro"/>
                <a:sym typeface="Arial MT Pro"/>
              </a:rPr>
              <a:t>gy</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a</a:t>
            </a:r>
            <a:r>
              <a:rPr lang="en-US" sz="2516">
                <a:solidFill>
                  <a:srgbClr val="FFFFFF"/>
                </a:solidFill>
                <a:latin typeface="Arial MT Pro"/>
                <a:ea typeface="Arial MT Pro"/>
                <a:cs typeface="Arial MT Pro"/>
                <a:sym typeface="Arial MT Pro"/>
              </a:rPr>
              <a:t>nd </a:t>
            </a:r>
            <a:r>
              <a:rPr lang="en-US" sz="2516">
                <a:solidFill>
                  <a:srgbClr val="FFFFFF"/>
                </a:solidFill>
                <a:latin typeface="Arial MT Pro"/>
                <a:ea typeface="Arial MT Pro"/>
                <a:cs typeface="Arial MT Pro"/>
                <a:sym typeface="Arial MT Pro"/>
              </a:rPr>
              <a:t>can</a:t>
            </a:r>
            <a:r>
              <a:rPr lang="en-US" sz="2516">
                <a:solidFill>
                  <a:srgbClr val="FFFFFF"/>
                </a:solidFill>
                <a:latin typeface="Arial MT Pro"/>
                <a:ea typeface="Arial MT Pro"/>
                <a:cs typeface="Arial MT Pro"/>
                <a:sym typeface="Arial MT Pro"/>
              </a:rPr>
              <a:t> be </a:t>
            </a:r>
            <a:r>
              <a:rPr lang="en-US" sz="2516">
                <a:solidFill>
                  <a:srgbClr val="FFFFFF"/>
                </a:solidFill>
                <a:latin typeface="Arial MT Pro"/>
                <a:ea typeface="Arial MT Pro"/>
                <a:cs typeface="Arial MT Pro"/>
                <a:sym typeface="Arial MT Pro"/>
              </a:rPr>
              <a:t>diff</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cul</a:t>
            </a:r>
            <a:r>
              <a:rPr lang="en-US" sz="2516">
                <a:solidFill>
                  <a:srgbClr val="FFFFFF"/>
                </a:solidFill>
                <a:latin typeface="Arial MT Pro"/>
                <a:ea typeface="Arial MT Pro"/>
                <a:cs typeface="Arial MT Pro"/>
                <a:sym typeface="Arial MT Pro"/>
              </a:rPr>
              <a:t>t </a:t>
            </a:r>
            <a:r>
              <a:rPr lang="en-US" sz="2516">
                <a:solidFill>
                  <a:srgbClr val="FFFFFF"/>
                </a:solidFill>
                <a:latin typeface="Arial MT Pro"/>
                <a:ea typeface="Arial MT Pro"/>
                <a:cs typeface="Arial MT Pro"/>
                <a:sym typeface="Arial MT Pro"/>
              </a:rPr>
              <a:t>to</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ma</a:t>
            </a:r>
            <a:r>
              <a:rPr lang="en-US" sz="2516">
                <a:solidFill>
                  <a:srgbClr val="FFFFFF"/>
                </a:solidFill>
                <a:latin typeface="Arial MT Pro"/>
                <a:ea typeface="Arial MT Pro"/>
                <a:cs typeface="Arial MT Pro"/>
                <a:sym typeface="Arial MT Pro"/>
              </a:rPr>
              <a:t>int</a:t>
            </a:r>
            <a:r>
              <a:rPr lang="en-US" sz="2516">
                <a:solidFill>
                  <a:srgbClr val="FFFFFF"/>
                </a:solidFill>
                <a:latin typeface="Arial MT Pro"/>
                <a:ea typeface="Arial MT Pro"/>
                <a:cs typeface="Arial MT Pro"/>
                <a:sym typeface="Arial MT Pro"/>
              </a:rPr>
              <a:t>a</a:t>
            </a:r>
            <a:r>
              <a:rPr lang="en-US" sz="2516">
                <a:solidFill>
                  <a:srgbClr val="FFFFFF"/>
                </a:solidFill>
                <a:latin typeface="Arial MT Pro"/>
                <a:ea typeface="Arial MT Pro"/>
                <a:cs typeface="Arial MT Pro"/>
                <a:sym typeface="Arial MT Pro"/>
              </a:rPr>
              <a:t>in </a:t>
            </a:r>
            <a:r>
              <a:rPr lang="en-US" sz="2516">
                <a:solidFill>
                  <a:srgbClr val="FFFFFF"/>
                </a:solidFill>
                <a:latin typeface="Arial MT Pro"/>
                <a:ea typeface="Arial MT Pro"/>
                <a:cs typeface="Arial MT Pro"/>
                <a:sym typeface="Arial MT Pro"/>
              </a:rPr>
              <a:t>f</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r</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l</a:t>
            </a:r>
            <a:r>
              <a:rPr lang="en-US" sz="2516">
                <a:solidFill>
                  <a:srgbClr val="FFFFFF"/>
                </a:solidFill>
                <a:latin typeface="Arial MT Pro"/>
                <a:ea typeface="Arial MT Pro"/>
                <a:cs typeface="Arial MT Pro"/>
                <a:sym typeface="Arial MT Pro"/>
              </a:rPr>
              <a:t>on</a:t>
            </a:r>
            <a:r>
              <a:rPr lang="en-US" sz="2516">
                <a:solidFill>
                  <a:srgbClr val="FFFFFF"/>
                </a:solidFill>
                <a:latin typeface="Arial MT Pro"/>
                <a:ea typeface="Arial MT Pro"/>
                <a:cs typeface="Arial MT Pro"/>
                <a:sym typeface="Arial MT Pro"/>
              </a:rPr>
              <a:t>g</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p</a:t>
            </a:r>
            <a:r>
              <a:rPr lang="en-US" sz="2516">
                <a:solidFill>
                  <a:srgbClr val="FFFFFF"/>
                </a:solidFill>
                <a:latin typeface="Arial MT Pro"/>
                <a:ea typeface="Arial MT Pro"/>
                <a:cs typeface="Arial MT Pro"/>
                <a:sym typeface="Arial MT Pro"/>
              </a:rPr>
              <a:t>er</a:t>
            </a:r>
            <a:r>
              <a:rPr lang="en-US" sz="2516">
                <a:solidFill>
                  <a:srgbClr val="FFFFFF"/>
                </a:solidFill>
                <a:latin typeface="Arial MT Pro"/>
                <a:ea typeface="Arial MT Pro"/>
                <a:cs typeface="Arial MT Pro"/>
                <a:sym typeface="Arial MT Pro"/>
              </a:rPr>
              <a:t>io</a:t>
            </a:r>
            <a:r>
              <a:rPr lang="en-US" sz="2516">
                <a:solidFill>
                  <a:srgbClr val="FFFFFF"/>
                </a:solidFill>
                <a:latin typeface="Arial MT Pro"/>
                <a:ea typeface="Arial MT Pro"/>
                <a:cs typeface="Arial MT Pro"/>
                <a:sym typeface="Arial MT Pro"/>
              </a:rPr>
              <a:t>ds of </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im</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a:t>
            </a:r>
          </a:p>
          <a:p>
            <a:pPr algn="l">
              <a:lnSpc>
                <a:spcPts val="3523"/>
              </a:lnSpc>
            </a:pPr>
          </a:p>
        </p:txBody>
      </p:sp>
      <p:sp>
        <p:nvSpPr>
          <p:cNvPr name="Freeform 13" id="13"/>
          <p:cNvSpPr/>
          <p:nvPr/>
        </p:nvSpPr>
        <p:spPr>
          <a:xfrm flipH="false" flipV="false" rot="0">
            <a:off x="12274513" y="588708"/>
            <a:ext cx="5818809" cy="4333145"/>
          </a:xfrm>
          <a:custGeom>
            <a:avLst/>
            <a:gdLst/>
            <a:ahLst/>
            <a:cxnLst/>
            <a:rect r="r" b="b" t="t" l="l"/>
            <a:pathLst>
              <a:path h="4333145" w="5818809">
                <a:moveTo>
                  <a:pt x="0" y="0"/>
                </a:moveTo>
                <a:lnTo>
                  <a:pt x="5818809" y="0"/>
                </a:lnTo>
                <a:lnTo>
                  <a:pt x="5818809" y="4333145"/>
                </a:lnTo>
                <a:lnTo>
                  <a:pt x="0" y="4333145"/>
                </a:lnTo>
                <a:lnTo>
                  <a:pt x="0" y="0"/>
                </a:lnTo>
                <a:close/>
              </a:path>
            </a:pathLst>
          </a:custGeom>
          <a:blipFill>
            <a:blip r:embed="rId6"/>
            <a:stretch>
              <a:fillRect l="-32093" t="0" r="0" b="0"/>
            </a:stretch>
          </a:blipFill>
        </p:spPr>
      </p:sp>
      <p:sp>
        <p:nvSpPr>
          <p:cNvPr name="TextBox 14" id="14"/>
          <p:cNvSpPr txBox="true"/>
          <p:nvPr/>
        </p:nvSpPr>
        <p:spPr>
          <a:xfrm rot="0">
            <a:off x="1448311" y="8330509"/>
            <a:ext cx="15155511" cy="1766151"/>
          </a:xfrm>
          <a:prstGeom prst="rect">
            <a:avLst/>
          </a:prstGeom>
        </p:spPr>
        <p:txBody>
          <a:bodyPr anchor="t" rtlCol="false" tIns="0" lIns="0" bIns="0" rIns="0">
            <a:spAutoFit/>
          </a:bodyPr>
          <a:lstStyle/>
          <a:p>
            <a:pPr algn="ctr">
              <a:lnSpc>
                <a:spcPts val="4503"/>
              </a:lnSpc>
            </a:pPr>
            <a:r>
              <a:rPr lang="en-US" b="true" sz="3216">
                <a:solidFill>
                  <a:srgbClr val="000000"/>
                </a:solidFill>
                <a:latin typeface="Arial MT Pro Bold"/>
                <a:ea typeface="Arial MT Pro Bold"/>
                <a:cs typeface="Arial MT Pro Bold"/>
                <a:sym typeface="Arial MT Pro Bold"/>
              </a:rPr>
              <a:t>“A</a:t>
            </a:r>
            <a:r>
              <a:rPr lang="en-US" b="true" sz="3216">
                <a:solidFill>
                  <a:srgbClr val="000000"/>
                </a:solidFill>
                <a:latin typeface="Arial MT Pro Bold"/>
                <a:ea typeface="Arial MT Pro Bold"/>
                <a:cs typeface="Arial MT Pro Bold"/>
                <a:sym typeface="Arial MT Pro Bold"/>
              </a:rPr>
              <a:t>ltogether These levels represent the differing degrees of attention</a:t>
            </a:r>
          </a:p>
          <a:p>
            <a:pPr algn="ctr">
              <a:lnSpc>
                <a:spcPts val="4503"/>
              </a:lnSpc>
            </a:pPr>
            <a:r>
              <a:rPr lang="en-US" b="true" sz="3216">
                <a:solidFill>
                  <a:srgbClr val="000000"/>
                </a:solidFill>
                <a:latin typeface="Arial MT Pro Bold"/>
                <a:ea typeface="Arial MT Pro Bold"/>
                <a:cs typeface="Arial MT Pro Bold"/>
                <a:sym typeface="Arial MT Pro Bold"/>
              </a:rPr>
              <a:t> that individuals practice in daily life.”</a:t>
            </a:r>
          </a:p>
          <a:p>
            <a:pPr algn="l">
              <a:lnSpc>
                <a:spcPts val="4503"/>
              </a:lnSpc>
            </a:pPr>
          </a:p>
        </p:txBody>
      </p:sp>
      <p:sp>
        <p:nvSpPr>
          <p:cNvPr name="TextBox 15" id="15"/>
          <p:cNvSpPr txBox="true"/>
          <p:nvPr/>
        </p:nvSpPr>
        <p:spPr>
          <a:xfrm rot="0">
            <a:off x="1490044" y="8359084"/>
            <a:ext cx="15155511" cy="1766151"/>
          </a:xfrm>
          <a:prstGeom prst="rect">
            <a:avLst/>
          </a:prstGeom>
        </p:spPr>
        <p:txBody>
          <a:bodyPr anchor="t" rtlCol="false" tIns="0" lIns="0" bIns="0" rIns="0">
            <a:spAutoFit/>
          </a:bodyPr>
          <a:lstStyle/>
          <a:p>
            <a:pPr algn="ctr">
              <a:lnSpc>
                <a:spcPts val="4503"/>
              </a:lnSpc>
            </a:pPr>
            <a:r>
              <a:rPr lang="en-US" b="true" sz="3216">
                <a:solidFill>
                  <a:srgbClr val="36FF00"/>
                </a:solidFill>
                <a:latin typeface="Arial MT Pro Bold"/>
                <a:ea typeface="Arial MT Pro Bold"/>
                <a:cs typeface="Arial MT Pro Bold"/>
                <a:sym typeface="Arial MT Pro Bold"/>
              </a:rPr>
              <a:t>“A</a:t>
            </a:r>
            <a:r>
              <a:rPr lang="en-US" b="true" sz="3216">
                <a:solidFill>
                  <a:srgbClr val="36FF00"/>
                </a:solidFill>
                <a:latin typeface="Arial MT Pro Bold"/>
                <a:ea typeface="Arial MT Pro Bold"/>
                <a:cs typeface="Arial MT Pro Bold"/>
                <a:sym typeface="Arial MT Pro Bold"/>
              </a:rPr>
              <a:t>ltogether These levels represent the differing degrees of attention</a:t>
            </a:r>
          </a:p>
          <a:p>
            <a:pPr algn="ctr">
              <a:lnSpc>
                <a:spcPts val="4503"/>
              </a:lnSpc>
            </a:pPr>
            <a:r>
              <a:rPr lang="en-US" b="true" sz="3216">
                <a:solidFill>
                  <a:srgbClr val="36FF00"/>
                </a:solidFill>
                <a:latin typeface="Arial MT Pro Bold"/>
                <a:ea typeface="Arial MT Pro Bold"/>
                <a:cs typeface="Arial MT Pro Bold"/>
                <a:sym typeface="Arial MT Pro Bold"/>
              </a:rPr>
              <a:t> that individuals practice in daily life.”</a:t>
            </a:r>
          </a:p>
          <a:p>
            <a:pPr algn="l">
              <a:lnSpc>
                <a:spcPts val="4503"/>
              </a:lnSpc>
            </a:pPr>
          </a:p>
        </p:txBody>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7" id="1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circle/>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406621" y="4093170"/>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13006" y="-54761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3500601" y="426783"/>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The MAB Levels of Awareness:</a:t>
            </a:r>
          </a:p>
        </p:txBody>
      </p:sp>
      <p:sp>
        <p:nvSpPr>
          <p:cNvPr name="TextBox 5" id="5"/>
          <p:cNvSpPr txBox="true"/>
          <p:nvPr/>
        </p:nvSpPr>
        <p:spPr>
          <a:xfrm rot="0">
            <a:off x="1661305" y="3913643"/>
            <a:ext cx="8387801" cy="3504770"/>
          </a:xfrm>
          <a:prstGeom prst="rect">
            <a:avLst/>
          </a:prstGeom>
        </p:spPr>
        <p:txBody>
          <a:bodyPr anchor="t" rtlCol="false" tIns="0" lIns="0" bIns="0" rIns="0">
            <a:spAutoFit/>
          </a:bodyPr>
          <a:lstStyle/>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It</a:t>
            </a:r>
            <a:r>
              <a:rPr lang="en-US" sz="2516">
                <a:solidFill>
                  <a:srgbClr val="FFFFFF"/>
                </a:solidFill>
                <a:latin typeface="Arial MT Pro"/>
                <a:ea typeface="Arial MT Pro"/>
                <a:cs typeface="Arial MT Pro"/>
                <a:sym typeface="Arial MT Pro"/>
              </a:rPr>
              <a:t> i</a:t>
            </a:r>
            <a:r>
              <a:rPr lang="en-US" sz="2516">
                <a:solidFill>
                  <a:srgbClr val="FFFFFF"/>
                </a:solidFill>
                <a:latin typeface="Arial MT Pro"/>
                <a:ea typeface="Arial MT Pro"/>
                <a:cs typeface="Arial MT Pro"/>
                <a:sym typeface="Arial MT Pro"/>
              </a:rPr>
              <a:t>s s</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milar </a:t>
            </a:r>
            <a:r>
              <a:rPr lang="en-US" sz="2516">
                <a:solidFill>
                  <a:srgbClr val="FFFFFF"/>
                </a:solidFill>
                <a:latin typeface="Arial MT Pro"/>
                <a:ea typeface="Arial MT Pro"/>
                <a:cs typeface="Arial MT Pro"/>
                <a:sym typeface="Arial MT Pro"/>
              </a:rPr>
              <a:t>to</a:t>
            </a:r>
            <a:r>
              <a:rPr lang="en-US" sz="2516">
                <a:solidFill>
                  <a:srgbClr val="FFFFFF"/>
                </a:solidFill>
                <a:latin typeface="Arial MT Pro"/>
                <a:ea typeface="Arial MT Pro"/>
                <a:cs typeface="Arial MT Pro"/>
                <a:sym typeface="Arial MT Pro"/>
              </a:rPr>
              <a:t> whe</a:t>
            </a:r>
            <a:r>
              <a:rPr lang="en-US" sz="2516">
                <a:solidFill>
                  <a:srgbClr val="FFFFFF"/>
                </a:solidFill>
                <a:latin typeface="Arial MT Pro"/>
                <a:ea typeface="Arial MT Pro"/>
                <a:cs typeface="Arial MT Pro"/>
                <a:sym typeface="Arial MT Pro"/>
              </a:rPr>
              <a:t>n </a:t>
            </a:r>
            <a:r>
              <a:rPr lang="en-US" sz="2516">
                <a:solidFill>
                  <a:srgbClr val="FFFFFF"/>
                </a:solidFill>
                <a:latin typeface="Arial MT Pro"/>
                <a:ea typeface="Arial MT Pro"/>
                <a:cs typeface="Arial MT Pro"/>
                <a:sym typeface="Arial MT Pro"/>
              </a:rPr>
              <a:t>y</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u</a:t>
            </a:r>
            <a:r>
              <a:rPr lang="en-US" sz="2516">
                <a:solidFill>
                  <a:srgbClr val="FFFFFF"/>
                </a:solidFill>
                <a:latin typeface="Arial MT Pro"/>
                <a:ea typeface="Arial MT Pro"/>
                <a:cs typeface="Arial MT Pro"/>
                <a:sym typeface="Arial MT Pro"/>
              </a:rPr>
              <a:t> are</a:t>
            </a:r>
            <a:r>
              <a:rPr lang="en-US" sz="2516">
                <a:solidFill>
                  <a:srgbClr val="FFFFFF"/>
                </a:solidFill>
                <a:latin typeface="Arial MT Pro"/>
                <a:ea typeface="Arial MT Pro"/>
                <a:cs typeface="Arial MT Pro"/>
                <a:sym typeface="Arial MT Pro"/>
              </a:rPr>
              <a:t> drivi</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g</a:t>
            </a:r>
            <a:r>
              <a:rPr lang="en-US" sz="2516">
                <a:solidFill>
                  <a:srgbClr val="FFFFFF"/>
                </a:solidFill>
                <a:latin typeface="Arial MT Pro"/>
                <a:ea typeface="Arial MT Pro"/>
                <a:cs typeface="Arial MT Pro"/>
                <a:sym typeface="Arial MT Pro"/>
              </a:rPr>
              <a:t> i</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 a </a:t>
            </a:r>
            <a:r>
              <a:rPr lang="en-US" sz="2516">
                <a:solidFill>
                  <a:srgbClr val="FFFFFF"/>
                </a:solidFill>
                <a:latin typeface="Arial MT Pro"/>
                <a:ea typeface="Arial MT Pro"/>
                <a:cs typeface="Arial MT Pro"/>
                <a:sym typeface="Arial MT Pro"/>
              </a:rPr>
              <a:t>fam</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l</a:t>
            </a:r>
            <a:r>
              <a:rPr lang="en-US" sz="2516">
                <a:solidFill>
                  <a:srgbClr val="FFFFFF"/>
                </a:solidFill>
                <a:latin typeface="Arial MT Pro"/>
                <a:ea typeface="Arial MT Pro"/>
                <a:cs typeface="Arial MT Pro"/>
                <a:sym typeface="Arial MT Pro"/>
              </a:rPr>
              <a:t>iar </a:t>
            </a:r>
            <a:r>
              <a:rPr lang="en-US" sz="2516">
                <a:solidFill>
                  <a:srgbClr val="FFFFFF"/>
                </a:solidFill>
                <a:latin typeface="Arial MT Pro"/>
                <a:ea typeface="Arial MT Pro"/>
                <a:cs typeface="Arial MT Pro"/>
                <a:sym typeface="Arial MT Pro"/>
              </a:rPr>
              <a:t>envi</a:t>
            </a:r>
            <a:r>
              <a:rPr lang="en-US" sz="2516">
                <a:solidFill>
                  <a:srgbClr val="FFFFFF"/>
                </a:solidFill>
                <a:latin typeface="Arial MT Pro"/>
                <a:ea typeface="Arial MT Pro"/>
                <a:cs typeface="Arial MT Pro"/>
                <a:sym typeface="Arial MT Pro"/>
              </a:rPr>
              <a:t>ro</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ment</a:t>
            </a:r>
            <a:r>
              <a:rPr lang="en-US" sz="2516">
                <a:solidFill>
                  <a:srgbClr val="FFFFFF"/>
                </a:solidFill>
                <a:latin typeface="Arial MT Pro"/>
                <a:ea typeface="Arial MT Pro"/>
                <a:cs typeface="Arial MT Pro"/>
                <a:sym typeface="Arial MT Pro"/>
              </a:rPr>
              <a:t>,</a:t>
            </a:r>
            <a:r>
              <a:rPr lang="en-US" sz="2516">
                <a:solidFill>
                  <a:srgbClr val="FFFFFF"/>
                </a:solidFill>
                <a:latin typeface="Arial MT Pro"/>
                <a:ea typeface="Arial MT Pro"/>
                <a:cs typeface="Arial MT Pro"/>
                <a:sym typeface="Arial MT Pro"/>
              </a:rPr>
              <a:t> en</a:t>
            </a:r>
            <a:r>
              <a:rPr lang="en-US" sz="2516">
                <a:solidFill>
                  <a:srgbClr val="FFFFFF"/>
                </a:solidFill>
                <a:latin typeface="Arial MT Pro"/>
                <a:ea typeface="Arial MT Pro"/>
                <a:cs typeface="Arial MT Pro"/>
                <a:sym typeface="Arial MT Pro"/>
              </a:rPr>
              <a:t>gross</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d </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 th</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ugh</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a:t>
            </a:r>
            <a:r>
              <a:rPr lang="en-US" sz="2516">
                <a:solidFill>
                  <a:srgbClr val="FFFFFF"/>
                </a:solidFill>
                <a:latin typeface="Arial MT Pro"/>
                <a:ea typeface="Arial MT Pro"/>
                <a:cs typeface="Arial MT Pro"/>
                <a:sym typeface="Arial MT Pro"/>
              </a:rPr>
              <a:t> a </a:t>
            </a:r>
            <a:r>
              <a:rPr lang="en-US" sz="2516">
                <a:solidFill>
                  <a:srgbClr val="FFFFFF"/>
                </a:solidFill>
                <a:latin typeface="Arial MT Pro"/>
                <a:ea typeface="Arial MT Pro"/>
                <a:cs typeface="Arial MT Pro"/>
                <a:sym typeface="Arial MT Pro"/>
              </a:rPr>
              <a:t>dayd</a:t>
            </a:r>
            <a:r>
              <a:rPr lang="en-US" sz="2516">
                <a:solidFill>
                  <a:srgbClr val="FFFFFF"/>
                </a:solidFill>
                <a:latin typeface="Arial MT Pro"/>
                <a:ea typeface="Arial MT Pro"/>
                <a:cs typeface="Arial MT Pro"/>
                <a:sym typeface="Arial MT Pro"/>
              </a:rPr>
              <a:t>re</a:t>
            </a:r>
            <a:r>
              <a:rPr lang="en-US" sz="2516">
                <a:solidFill>
                  <a:srgbClr val="FFFFFF"/>
                </a:solidFill>
                <a:latin typeface="Arial MT Pro"/>
                <a:ea typeface="Arial MT Pro"/>
                <a:cs typeface="Arial MT Pro"/>
                <a:sym typeface="Arial MT Pro"/>
              </a:rPr>
              <a:t>a</a:t>
            </a:r>
            <a:r>
              <a:rPr lang="en-US" sz="2516">
                <a:solidFill>
                  <a:srgbClr val="FFFFFF"/>
                </a:solidFill>
                <a:latin typeface="Arial MT Pro"/>
                <a:ea typeface="Arial MT Pro"/>
                <a:cs typeface="Arial MT Pro"/>
                <a:sym typeface="Arial MT Pro"/>
              </a:rPr>
              <a:t>m</a:t>
            </a:r>
            <a:r>
              <a:rPr lang="en-US" sz="2516">
                <a:solidFill>
                  <a:srgbClr val="FFFFFF"/>
                </a:solidFill>
                <a:latin typeface="Arial MT Pro"/>
                <a:ea typeface="Arial MT Pro"/>
                <a:cs typeface="Arial MT Pro"/>
                <a:sym typeface="Arial MT Pro"/>
              </a:rPr>
              <a:t>,</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or</a:t>
            </a:r>
            <a:r>
              <a:rPr lang="en-US" sz="2516">
                <a:solidFill>
                  <a:srgbClr val="FFFFFF"/>
                </a:solidFill>
                <a:latin typeface="Arial MT Pro"/>
                <a:ea typeface="Arial MT Pro"/>
                <a:cs typeface="Arial MT Pro"/>
                <a:sym typeface="Arial MT Pro"/>
              </a:rPr>
              <a:t> a</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s</a:t>
            </a:r>
            <a:r>
              <a:rPr lang="en-US" sz="2516">
                <a:solidFill>
                  <a:srgbClr val="FFFFFF"/>
                </a:solidFill>
                <a:latin typeface="Arial MT Pro"/>
                <a:ea typeface="Arial MT Pro"/>
                <a:cs typeface="Arial MT Pro"/>
                <a:sym typeface="Arial MT Pro"/>
              </a:rPr>
              <a:t>ong</a:t>
            </a:r>
            <a:r>
              <a:rPr lang="en-US" sz="2516">
                <a:solidFill>
                  <a:srgbClr val="FFFFFF"/>
                </a:solidFill>
                <a:latin typeface="Arial MT Pro"/>
                <a:ea typeface="Arial MT Pro"/>
                <a:cs typeface="Arial MT Pro"/>
                <a:sym typeface="Arial MT Pro"/>
              </a:rPr>
              <a:t> on </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h</a:t>
            </a:r>
            <a:r>
              <a:rPr lang="en-US" sz="2516">
                <a:solidFill>
                  <a:srgbClr val="FFFFFF"/>
                </a:solidFill>
                <a:latin typeface="Arial MT Pro"/>
                <a:ea typeface="Arial MT Pro"/>
                <a:cs typeface="Arial MT Pro"/>
                <a:sym typeface="Arial MT Pro"/>
              </a:rPr>
              <a:t>e r</a:t>
            </a:r>
            <a:r>
              <a:rPr lang="en-US" sz="2516">
                <a:solidFill>
                  <a:srgbClr val="FFFFFF"/>
                </a:solidFill>
                <a:latin typeface="Arial MT Pro"/>
                <a:ea typeface="Arial MT Pro"/>
                <a:cs typeface="Arial MT Pro"/>
                <a:sym typeface="Arial MT Pro"/>
              </a:rPr>
              <a:t>a</a:t>
            </a:r>
            <a:r>
              <a:rPr lang="en-US" sz="2516">
                <a:solidFill>
                  <a:srgbClr val="FFFFFF"/>
                </a:solidFill>
                <a:latin typeface="Arial MT Pro"/>
                <a:ea typeface="Arial MT Pro"/>
                <a:cs typeface="Arial MT Pro"/>
                <a:sym typeface="Arial MT Pro"/>
              </a:rPr>
              <a:t>d</a:t>
            </a:r>
            <a:r>
              <a:rPr lang="en-US" sz="2516">
                <a:solidFill>
                  <a:srgbClr val="FFFFFF"/>
                </a:solidFill>
                <a:latin typeface="Arial MT Pro"/>
                <a:ea typeface="Arial MT Pro"/>
                <a:cs typeface="Arial MT Pro"/>
                <a:sym typeface="Arial MT Pro"/>
              </a:rPr>
              <a:t>io.</a:t>
            </a:r>
          </a:p>
          <a:p>
            <a:pPr algn="l">
              <a:lnSpc>
                <a:spcPts val="3523"/>
              </a:lnSpc>
            </a:pPr>
          </a:p>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Th</a:t>
            </a:r>
            <a:r>
              <a:rPr lang="en-US" sz="2516">
                <a:solidFill>
                  <a:srgbClr val="FFFFFF"/>
                </a:solidFill>
                <a:latin typeface="Arial MT Pro"/>
                <a:ea typeface="Arial MT Pro"/>
                <a:cs typeface="Arial MT Pro"/>
                <a:sym typeface="Arial MT Pro"/>
              </a:rPr>
              <a:t>is</a:t>
            </a:r>
            <a:r>
              <a:rPr lang="en-US" sz="2516">
                <a:solidFill>
                  <a:srgbClr val="FFFFFF"/>
                </a:solidFill>
                <a:latin typeface="Arial MT Pro"/>
                <a:ea typeface="Arial MT Pro"/>
                <a:cs typeface="Arial MT Pro"/>
                <a:sym typeface="Arial MT Pro"/>
              </a:rPr>
              <a:t> Pro</a:t>
            </a:r>
            <a:r>
              <a:rPr lang="en-US" sz="2516">
                <a:solidFill>
                  <a:srgbClr val="FFFFFF"/>
                </a:solidFill>
                <a:latin typeface="Arial MT Pro"/>
                <a:ea typeface="Arial MT Pro"/>
                <a:cs typeface="Arial MT Pro"/>
                <a:sym typeface="Arial MT Pro"/>
              </a:rPr>
              <a:t>f</a:t>
            </a:r>
            <a:r>
              <a:rPr lang="en-US" sz="2516">
                <a:solidFill>
                  <a:srgbClr val="FFFFFF"/>
                </a:solidFill>
                <a:latin typeface="Arial MT Pro"/>
                <a:ea typeface="Arial MT Pro"/>
                <a:cs typeface="Arial MT Pro"/>
                <a:sym typeface="Arial MT Pro"/>
              </a:rPr>
              <a:t>ess</a:t>
            </a:r>
            <a:r>
              <a:rPr lang="en-US" sz="2516">
                <a:solidFill>
                  <a:srgbClr val="FFFFFF"/>
                </a:solidFill>
                <a:latin typeface="Arial MT Pro"/>
                <a:ea typeface="Arial MT Pro"/>
                <a:cs typeface="Arial MT Pro"/>
                <a:sym typeface="Arial MT Pro"/>
              </a:rPr>
              <a:t>ional</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flu</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nc</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 is</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 a</a:t>
            </a:r>
            <a:r>
              <a:rPr lang="en-US" sz="2516">
                <a:solidFill>
                  <a:srgbClr val="FFFFFF"/>
                </a:solidFill>
                <a:latin typeface="Arial MT Pro"/>
                <a:ea typeface="Arial MT Pro"/>
                <a:cs typeface="Arial MT Pro"/>
                <a:sym typeface="Arial MT Pro"/>
              </a:rPr>
              <a:t> neg</a:t>
            </a:r>
            <a:r>
              <a:rPr lang="en-US" sz="2516">
                <a:solidFill>
                  <a:srgbClr val="FFFFFF"/>
                </a:solidFill>
                <a:latin typeface="Arial MT Pro"/>
                <a:ea typeface="Arial MT Pro"/>
                <a:cs typeface="Arial MT Pro"/>
                <a:sym typeface="Arial MT Pro"/>
              </a:rPr>
              <a:t>a</a:t>
            </a:r>
            <a:r>
              <a:rPr lang="en-US" sz="2516">
                <a:solidFill>
                  <a:srgbClr val="FFFFFF"/>
                </a:solidFill>
                <a:latin typeface="Arial MT Pro"/>
                <a:ea typeface="Arial MT Pro"/>
                <a:cs typeface="Arial MT Pro"/>
                <a:sym typeface="Arial MT Pro"/>
              </a:rPr>
              <a:t>tiv</a:t>
            </a:r>
            <a:r>
              <a:rPr lang="en-US" sz="2516">
                <a:solidFill>
                  <a:srgbClr val="FFFFFF"/>
                </a:solidFill>
                <a:latin typeface="Arial MT Pro"/>
                <a:ea typeface="Arial MT Pro"/>
                <a:cs typeface="Arial MT Pro"/>
                <a:sym typeface="Arial MT Pro"/>
              </a:rPr>
              <a:t>e t</a:t>
            </a:r>
            <a:r>
              <a:rPr lang="en-US" sz="2516">
                <a:solidFill>
                  <a:srgbClr val="FFFFFF"/>
                </a:solidFill>
                <a:latin typeface="Arial MT Pro"/>
                <a:ea typeface="Arial MT Pro"/>
                <a:cs typeface="Arial MT Pro"/>
                <a:sym typeface="Arial MT Pro"/>
              </a:rPr>
              <a:t>h</a:t>
            </a:r>
            <a:r>
              <a:rPr lang="en-US" sz="2516">
                <a:solidFill>
                  <a:srgbClr val="FFFFFF"/>
                </a:solidFill>
                <a:latin typeface="Arial MT Pro"/>
                <a:ea typeface="Arial MT Pro"/>
                <a:cs typeface="Arial MT Pro"/>
                <a:sym typeface="Arial MT Pro"/>
              </a:rPr>
              <a:t>in</a:t>
            </a:r>
            <a:r>
              <a:rPr lang="en-US" sz="2516">
                <a:solidFill>
                  <a:srgbClr val="FFFFFF"/>
                </a:solidFill>
                <a:latin typeface="Arial MT Pro"/>
                <a:ea typeface="Arial MT Pro"/>
                <a:cs typeface="Arial MT Pro"/>
                <a:sym typeface="Arial MT Pro"/>
              </a:rPr>
              <a:t>g,</a:t>
            </a:r>
            <a:r>
              <a:rPr lang="en-US" sz="2516">
                <a:solidFill>
                  <a:srgbClr val="FFFFFF"/>
                </a:solidFill>
                <a:latin typeface="Arial MT Pro"/>
                <a:ea typeface="Arial MT Pro"/>
                <a:cs typeface="Arial MT Pro"/>
                <a:sym typeface="Arial MT Pro"/>
              </a:rPr>
              <a:t> in </a:t>
            </a:r>
            <a:r>
              <a:rPr lang="en-US" sz="2516">
                <a:solidFill>
                  <a:srgbClr val="FFFFFF"/>
                </a:solidFill>
                <a:latin typeface="Arial MT Pro"/>
                <a:ea typeface="Arial MT Pro"/>
                <a:cs typeface="Arial MT Pro"/>
                <a:sym typeface="Arial MT Pro"/>
              </a:rPr>
              <a:t>the</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rig</a:t>
            </a:r>
            <a:r>
              <a:rPr lang="en-US" sz="2516">
                <a:solidFill>
                  <a:srgbClr val="FFFFFF"/>
                </a:solidFill>
                <a:latin typeface="Arial MT Pro"/>
                <a:ea typeface="Arial MT Pro"/>
                <a:cs typeface="Arial MT Pro"/>
                <a:sym typeface="Arial MT Pro"/>
              </a:rPr>
              <a:t>ht e</a:t>
            </a:r>
            <a:r>
              <a:rPr lang="en-US" sz="2516">
                <a:solidFill>
                  <a:srgbClr val="FFFFFF"/>
                </a:solidFill>
                <a:latin typeface="Arial MT Pro"/>
                <a:ea typeface="Arial MT Pro"/>
                <a:cs typeface="Arial MT Pro"/>
                <a:sym typeface="Arial MT Pro"/>
              </a:rPr>
              <a:t>nviro</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m</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t under</a:t>
            </a:r>
            <a:r>
              <a:rPr lang="en-US" sz="2516">
                <a:solidFill>
                  <a:srgbClr val="FFFFFF"/>
                </a:solidFill>
                <a:latin typeface="Arial MT Pro"/>
                <a:ea typeface="Arial MT Pro"/>
                <a:cs typeface="Arial MT Pro"/>
                <a:sym typeface="Arial MT Pro"/>
              </a:rPr>
              <a:t> the right </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imi</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g</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 can </a:t>
            </a:r>
            <a:r>
              <a:rPr lang="en-US" sz="2516">
                <a:solidFill>
                  <a:srgbClr val="FFFFFF"/>
                </a:solidFill>
                <a:latin typeface="Arial MT Pro"/>
                <a:ea typeface="Arial MT Pro"/>
                <a:cs typeface="Arial MT Pro"/>
                <a:sym typeface="Arial MT Pro"/>
              </a:rPr>
              <a:t>he</a:t>
            </a:r>
            <a:r>
              <a:rPr lang="en-US" sz="2516">
                <a:solidFill>
                  <a:srgbClr val="FFFFFF"/>
                </a:solidFill>
                <a:latin typeface="Arial MT Pro"/>
                <a:ea typeface="Arial MT Pro"/>
                <a:cs typeface="Arial MT Pro"/>
                <a:sym typeface="Arial MT Pro"/>
              </a:rPr>
              <a:t>lp</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r</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duc</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s</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ress </a:t>
            </a:r>
            <a:r>
              <a:rPr lang="en-US" sz="2516">
                <a:solidFill>
                  <a:srgbClr val="FFFFFF"/>
                </a:solidFill>
                <a:latin typeface="Arial MT Pro"/>
                <a:ea typeface="Arial MT Pro"/>
                <a:cs typeface="Arial MT Pro"/>
                <a:sym typeface="Arial MT Pro"/>
              </a:rPr>
              <a:t>a</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d</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provide</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he </a:t>
            </a:r>
            <a:r>
              <a:rPr lang="en-US" sz="2516">
                <a:solidFill>
                  <a:srgbClr val="FFFFFF"/>
                </a:solidFill>
                <a:latin typeface="Arial MT Pro"/>
                <a:ea typeface="Arial MT Pro"/>
                <a:cs typeface="Arial MT Pro"/>
                <a:sym typeface="Arial MT Pro"/>
              </a:rPr>
              <a:t>ab</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lity</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 relax</a:t>
            </a:r>
            <a:r>
              <a:rPr lang="en-US" sz="2516">
                <a:solidFill>
                  <a:srgbClr val="FFFFFF"/>
                </a:solidFill>
                <a:latin typeface="Arial MT Pro"/>
                <a:ea typeface="Arial MT Pro"/>
                <a:cs typeface="Arial MT Pro"/>
                <a:sym typeface="Arial MT Pro"/>
              </a:rPr>
              <a:t>.</a:t>
            </a:r>
          </a:p>
          <a:p>
            <a:pPr algn="l">
              <a:lnSpc>
                <a:spcPts val="3523"/>
              </a:lnSpc>
            </a:pPr>
          </a:p>
        </p:txBody>
      </p:sp>
      <p:sp>
        <p:nvSpPr>
          <p:cNvPr name="TextBox 6" id="6"/>
          <p:cNvSpPr txBox="true"/>
          <p:nvPr/>
        </p:nvSpPr>
        <p:spPr>
          <a:xfrm rot="0">
            <a:off x="3581911" y="426783"/>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MAB Levels of Awareness:</a:t>
            </a:r>
          </a:p>
        </p:txBody>
      </p:sp>
      <p:sp>
        <p:nvSpPr>
          <p:cNvPr name="Freeform 7" id="7"/>
          <p:cNvSpPr/>
          <p:nvPr/>
        </p:nvSpPr>
        <p:spPr>
          <a:xfrm flipH="false" flipV="false" rot="1794495">
            <a:off x="-5294636" y="4093170"/>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grpSp>
        <p:nvGrpSpPr>
          <p:cNvPr name="Group 8" id="8"/>
          <p:cNvGrpSpPr/>
          <p:nvPr/>
        </p:nvGrpSpPr>
        <p:grpSpPr>
          <a:xfrm rot="0">
            <a:off x="588696" y="311495"/>
            <a:ext cx="2685210" cy="3235193"/>
            <a:chOff x="0" y="0"/>
            <a:chExt cx="3580280" cy="4313590"/>
          </a:xfrm>
        </p:grpSpPr>
        <p:sp>
          <p:nvSpPr>
            <p:cNvPr name="Freeform 9" id="9"/>
            <p:cNvSpPr/>
            <p:nvPr/>
          </p:nvSpPr>
          <p:spPr>
            <a:xfrm flipH="false" flipV="false" rot="0">
              <a:off x="0" y="0"/>
              <a:ext cx="3580280" cy="4313590"/>
            </a:xfrm>
            <a:custGeom>
              <a:avLst/>
              <a:gdLst/>
              <a:ahLst/>
              <a:cxnLst/>
              <a:rect r="r" b="b" t="t" l="l"/>
              <a:pathLst>
                <a:path h="4313590" w="3580280">
                  <a:moveTo>
                    <a:pt x="0" y="0"/>
                  </a:moveTo>
                  <a:lnTo>
                    <a:pt x="3580280" y="0"/>
                  </a:lnTo>
                  <a:lnTo>
                    <a:pt x="3580280" y="4313590"/>
                  </a:lnTo>
                  <a:lnTo>
                    <a:pt x="0" y="4313590"/>
                  </a:lnTo>
                  <a:lnTo>
                    <a:pt x="0" y="0"/>
                  </a:lnTo>
                  <a:close/>
                </a:path>
              </a:pathLst>
            </a:custGeom>
            <a:blipFill>
              <a:blip r:embed="rId3"/>
              <a:stretch>
                <a:fillRect l="0" t="0" r="0" b="0"/>
              </a:stretch>
            </a:blipFill>
          </p:spPr>
        </p:sp>
        <p:sp>
          <p:nvSpPr>
            <p:cNvPr name="Freeform 10" id="10"/>
            <p:cNvSpPr/>
            <p:nvPr/>
          </p:nvSpPr>
          <p:spPr>
            <a:xfrm flipH="false" flipV="false" rot="0">
              <a:off x="871478" y="809630"/>
              <a:ext cx="1963723" cy="2416214"/>
            </a:xfrm>
            <a:custGeom>
              <a:avLst/>
              <a:gdLst/>
              <a:ahLst/>
              <a:cxnLst/>
              <a:rect r="r" b="b" t="t" l="l"/>
              <a:pathLst>
                <a:path h="2416214" w="1963723">
                  <a:moveTo>
                    <a:pt x="0" y="0"/>
                  </a:moveTo>
                  <a:lnTo>
                    <a:pt x="1963723" y="0"/>
                  </a:lnTo>
                  <a:lnTo>
                    <a:pt x="1963723" y="2416214"/>
                  </a:lnTo>
                  <a:lnTo>
                    <a:pt x="0" y="24162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1" id="11"/>
          <p:cNvSpPr txBox="true"/>
          <p:nvPr/>
        </p:nvSpPr>
        <p:spPr>
          <a:xfrm rot="0">
            <a:off x="3592975" y="1092899"/>
            <a:ext cx="11912418" cy="620611"/>
          </a:xfrm>
          <a:prstGeom prst="rect">
            <a:avLst/>
          </a:prstGeom>
        </p:spPr>
        <p:txBody>
          <a:bodyPr anchor="t" rtlCol="false" tIns="0" lIns="0" bIns="0" rIns="0">
            <a:spAutoFit/>
          </a:bodyPr>
          <a:lstStyle/>
          <a:p>
            <a:pPr algn="l">
              <a:lnSpc>
                <a:spcPts val="4643"/>
              </a:lnSpc>
            </a:pPr>
            <a:r>
              <a:rPr lang="en-US" b="true" sz="3316">
                <a:solidFill>
                  <a:srgbClr val="000000"/>
                </a:solidFill>
                <a:latin typeface="Arial MT Pro Bold"/>
                <a:ea typeface="Arial MT Pro Bold"/>
                <a:cs typeface="Arial MT Pro Bold"/>
                <a:sym typeface="Arial MT Pro Bold"/>
              </a:rPr>
              <a:t>Level One - Apathy Influenced...</a:t>
            </a:r>
          </a:p>
        </p:txBody>
      </p:sp>
      <p:sp>
        <p:nvSpPr>
          <p:cNvPr name="Freeform 12" id="12"/>
          <p:cNvSpPr/>
          <p:nvPr/>
        </p:nvSpPr>
        <p:spPr>
          <a:xfrm flipH="false" flipV="false" rot="0">
            <a:off x="10440576" y="3546687"/>
            <a:ext cx="6518064" cy="3977469"/>
          </a:xfrm>
          <a:custGeom>
            <a:avLst/>
            <a:gdLst/>
            <a:ahLst/>
            <a:cxnLst/>
            <a:rect r="r" b="b" t="t" l="l"/>
            <a:pathLst>
              <a:path h="3977469" w="6518064">
                <a:moveTo>
                  <a:pt x="0" y="0"/>
                </a:moveTo>
                <a:lnTo>
                  <a:pt x="6518064" y="0"/>
                </a:lnTo>
                <a:lnTo>
                  <a:pt x="6518064" y="3977470"/>
                </a:lnTo>
                <a:lnTo>
                  <a:pt x="0" y="3977470"/>
                </a:lnTo>
                <a:lnTo>
                  <a:pt x="0" y="0"/>
                </a:lnTo>
                <a:close/>
              </a:path>
            </a:pathLst>
          </a:custGeom>
          <a:blipFill>
            <a:blip r:embed="rId6"/>
            <a:stretch>
              <a:fillRect l="-4121" t="0" r="-4121" b="0"/>
            </a:stretch>
          </a:blipFill>
        </p:spPr>
      </p:sp>
      <p:sp>
        <p:nvSpPr>
          <p:cNvPr name="TextBox 13" id="13"/>
          <p:cNvSpPr txBox="true"/>
          <p:nvPr/>
        </p:nvSpPr>
        <p:spPr>
          <a:xfrm rot="0">
            <a:off x="3642505" y="1092899"/>
            <a:ext cx="11912418" cy="620611"/>
          </a:xfrm>
          <a:prstGeom prst="rect">
            <a:avLst/>
          </a:prstGeom>
        </p:spPr>
        <p:txBody>
          <a:bodyPr anchor="t" rtlCol="false" tIns="0" lIns="0" bIns="0" rIns="0">
            <a:spAutoFit/>
          </a:bodyPr>
          <a:lstStyle/>
          <a:p>
            <a:pPr algn="l">
              <a:lnSpc>
                <a:spcPts val="4643"/>
              </a:lnSpc>
            </a:pPr>
            <a:r>
              <a:rPr lang="en-US" sz="3316" b="true">
                <a:solidFill>
                  <a:srgbClr val="FFFFFF"/>
                </a:solidFill>
                <a:latin typeface="Arial MT Pro Bold"/>
                <a:ea typeface="Arial MT Pro Bold"/>
                <a:cs typeface="Arial MT Pro Bold"/>
                <a:sym typeface="Arial MT Pro Bold"/>
              </a:rPr>
              <a:t>Level One - Apathy Influenced...</a:t>
            </a:r>
          </a:p>
        </p:txBody>
      </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5" id="15"/>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circle/>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406621" y="4093170"/>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13006" y="-54761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3500601" y="426783"/>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The MAB Levels of Awareness:</a:t>
            </a:r>
          </a:p>
        </p:txBody>
      </p:sp>
      <p:sp>
        <p:nvSpPr>
          <p:cNvPr name="TextBox 5" id="5"/>
          <p:cNvSpPr txBox="true"/>
          <p:nvPr/>
        </p:nvSpPr>
        <p:spPr>
          <a:xfrm rot="0">
            <a:off x="1661305" y="3913643"/>
            <a:ext cx="8387801" cy="3504770"/>
          </a:xfrm>
          <a:prstGeom prst="rect">
            <a:avLst/>
          </a:prstGeom>
        </p:spPr>
        <p:txBody>
          <a:bodyPr anchor="t" rtlCol="false" tIns="0" lIns="0" bIns="0" rIns="0">
            <a:spAutoFit/>
          </a:bodyPr>
          <a:lstStyle/>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Inc</a:t>
            </a:r>
            <a:r>
              <a:rPr lang="en-US" sz="2516">
                <a:solidFill>
                  <a:srgbClr val="FFFFFF"/>
                </a:solidFill>
                <a:latin typeface="Arial MT Pro"/>
                <a:ea typeface="Arial MT Pro"/>
                <a:cs typeface="Arial MT Pro"/>
                <a:sym typeface="Arial MT Pro"/>
              </a:rPr>
              <a:t>re</a:t>
            </a:r>
            <a:r>
              <a:rPr lang="en-US" sz="2516">
                <a:solidFill>
                  <a:srgbClr val="FFFFFF"/>
                </a:solidFill>
                <a:latin typeface="Arial MT Pro"/>
                <a:ea typeface="Arial MT Pro"/>
                <a:cs typeface="Arial MT Pro"/>
                <a:sym typeface="Arial MT Pro"/>
              </a:rPr>
              <a:t>as</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gly,</a:t>
            </a:r>
            <a:r>
              <a:rPr lang="en-US" sz="2516">
                <a:solidFill>
                  <a:srgbClr val="FFFFFF"/>
                </a:solidFill>
                <a:latin typeface="Arial MT Pro"/>
                <a:ea typeface="Arial MT Pro"/>
                <a:cs typeface="Arial MT Pro"/>
                <a:sym typeface="Arial MT Pro"/>
              </a:rPr>
              <a:t> routi</a:t>
            </a:r>
            <a:r>
              <a:rPr lang="en-US" sz="2516">
                <a:solidFill>
                  <a:srgbClr val="FFFFFF"/>
                </a:solidFill>
                <a:latin typeface="Arial MT Pro"/>
                <a:ea typeface="Arial MT Pro"/>
                <a:cs typeface="Arial MT Pro"/>
                <a:sym typeface="Arial MT Pro"/>
              </a:rPr>
              <a:t>ne</a:t>
            </a:r>
            <a:r>
              <a:rPr lang="en-US" sz="2516">
                <a:solidFill>
                  <a:srgbClr val="FFFFFF"/>
                </a:solidFill>
                <a:latin typeface="Arial MT Pro"/>
                <a:ea typeface="Arial MT Pro"/>
                <a:cs typeface="Arial MT Pro"/>
                <a:sym typeface="Arial MT Pro"/>
              </a:rPr>
              <a:t> access to c</a:t>
            </a:r>
            <a:r>
              <a:rPr lang="en-US" sz="2516">
                <a:solidFill>
                  <a:srgbClr val="FFFFFF"/>
                </a:solidFill>
                <a:latin typeface="Arial MT Pro"/>
                <a:ea typeface="Arial MT Pro"/>
                <a:cs typeface="Arial MT Pro"/>
                <a:sym typeface="Arial MT Pro"/>
              </a:rPr>
              <a:t>ell ph</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e call</a:t>
            </a:r>
            <a:r>
              <a:rPr lang="en-US" sz="2516">
                <a:solidFill>
                  <a:srgbClr val="FFFFFF"/>
                </a:solidFill>
                <a:latin typeface="Arial MT Pro"/>
                <a:ea typeface="Arial MT Pro"/>
                <a:cs typeface="Arial MT Pro"/>
                <a:sym typeface="Arial MT Pro"/>
              </a:rPr>
              <a:t>s and</a:t>
            </a:r>
            <a:r>
              <a:rPr lang="en-US" sz="2516">
                <a:solidFill>
                  <a:srgbClr val="FFFFFF"/>
                </a:solidFill>
                <a:latin typeface="Arial MT Pro"/>
                <a:ea typeface="Arial MT Pro"/>
                <a:cs typeface="Arial MT Pro"/>
                <a:sym typeface="Arial MT Pro"/>
              </a:rPr>
              <a:t> tex</a:t>
            </a:r>
            <a:r>
              <a:rPr lang="en-US" sz="2516">
                <a:solidFill>
                  <a:srgbClr val="FFFFFF"/>
                </a:solidFill>
                <a:latin typeface="Arial MT Pro"/>
                <a:ea typeface="Arial MT Pro"/>
                <a:cs typeface="Arial MT Pro"/>
                <a:sym typeface="Arial MT Pro"/>
              </a:rPr>
              <a:t>ting are als</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 causi</a:t>
            </a:r>
            <a:r>
              <a:rPr lang="en-US" sz="2516">
                <a:solidFill>
                  <a:srgbClr val="FFFFFF"/>
                </a:solidFill>
                <a:latin typeface="Arial MT Pro"/>
                <a:ea typeface="Arial MT Pro"/>
                <a:cs typeface="Arial MT Pro"/>
                <a:sym typeface="Arial MT Pro"/>
              </a:rPr>
              <a:t>ng</a:t>
            </a:r>
            <a:r>
              <a:rPr lang="en-US" sz="2516">
                <a:solidFill>
                  <a:srgbClr val="FFFFFF"/>
                </a:solidFill>
                <a:latin typeface="Arial MT Pro"/>
                <a:ea typeface="Arial MT Pro"/>
                <a:cs typeface="Arial MT Pro"/>
                <a:sym typeface="Arial MT Pro"/>
              </a:rPr>
              <a:t> people </a:t>
            </a:r>
            <a:r>
              <a:rPr lang="en-US" sz="2516">
                <a:solidFill>
                  <a:srgbClr val="FFFFFF"/>
                </a:solidFill>
                <a:latin typeface="Arial MT Pro"/>
                <a:ea typeface="Arial MT Pro"/>
                <a:cs typeface="Arial MT Pro"/>
                <a:sym typeface="Arial MT Pro"/>
              </a:rPr>
              <a:t>to slip </a:t>
            </a:r>
            <a:r>
              <a:rPr lang="en-US" sz="2516">
                <a:solidFill>
                  <a:srgbClr val="FFFFFF"/>
                </a:solidFill>
                <a:latin typeface="Arial MT Pro"/>
                <a:ea typeface="Arial MT Pro"/>
                <a:cs typeface="Arial MT Pro"/>
                <a:sym typeface="Arial MT Pro"/>
              </a:rPr>
              <a:t>into the pro</a:t>
            </a:r>
            <a:r>
              <a:rPr lang="en-US" sz="2516">
                <a:solidFill>
                  <a:srgbClr val="FFFFFF"/>
                </a:solidFill>
                <a:latin typeface="Arial MT Pro"/>
                <a:ea typeface="Arial MT Pro"/>
                <a:cs typeface="Arial MT Pro"/>
                <a:sym typeface="Arial MT Pro"/>
              </a:rPr>
              <a:t>f</a:t>
            </a:r>
            <a:r>
              <a:rPr lang="en-US" sz="2516">
                <a:solidFill>
                  <a:srgbClr val="FFFFFF"/>
                </a:solidFill>
                <a:latin typeface="Arial MT Pro"/>
                <a:ea typeface="Arial MT Pro"/>
                <a:cs typeface="Arial MT Pro"/>
                <a:sym typeface="Arial MT Pro"/>
              </a:rPr>
              <a:t>ess</a:t>
            </a:r>
            <a:r>
              <a:rPr lang="en-US" sz="2516">
                <a:solidFill>
                  <a:srgbClr val="FFFFFF"/>
                </a:solidFill>
                <a:latin typeface="Arial MT Pro"/>
                <a:ea typeface="Arial MT Pro"/>
                <a:cs typeface="Arial MT Pro"/>
                <a:sym typeface="Arial MT Pro"/>
              </a:rPr>
              <a:t>ional</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flu</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nc</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of apa</a:t>
            </a:r>
            <a:r>
              <a:rPr lang="en-US" sz="2516">
                <a:solidFill>
                  <a:srgbClr val="FFFFFF"/>
                </a:solidFill>
                <a:latin typeface="Arial MT Pro"/>
                <a:ea typeface="Arial MT Pro"/>
                <a:cs typeface="Arial MT Pro"/>
                <a:sym typeface="Arial MT Pro"/>
              </a:rPr>
              <a:t>thy</a:t>
            </a:r>
            <a:r>
              <a:rPr lang="en-US" sz="2516">
                <a:solidFill>
                  <a:srgbClr val="FFFFFF"/>
                </a:solidFill>
                <a:latin typeface="Arial MT Pro"/>
                <a:ea typeface="Arial MT Pro"/>
                <a:cs typeface="Arial MT Pro"/>
                <a:sym typeface="Arial MT Pro"/>
              </a:rPr>
              <a:t> as </a:t>
            </a:r>
            <a:r>
              <a:rPr lang="en-US" sz="2516">
                <a:solidFill>
                  <a:srgbClr val="FFFFFF"/>
                </a:solidFill>
                <a:latin typeface="Arial MT Pro"/>
                <a:ea typeface="Arial MT Pro"/>
                <a:cs typeface="Arial MT Pro"/>
                <a:sym typeface="Arial MT Pro"/>
              </a:rPr>
              <a:t>they</a:t>
            </a:r>
            <a:r>
              <a:rPr lang="en-US" sz="2516">
                <a:solidFill>
                  <a:srgbClr val="FFFFFF"/>
                </a:solidFill>
                <a:latin typeface="Arial MT Pro"/>
                <a:ea typeface="Arial MT Pro"/>
                <a:cs typeface="Arial MT Pro"/>
                <a:sym typeface="Arial MT Pro"/>
              </a:rPr>
              <a:t> d</a:t>
            </a:r>
            <a:r>
              <a:rPr lang="en-US" sz="2516">
                <a:solidFill>
                  <a:srgbClr val="FFFFFF"/>
                </a:solidFill>
                <a:latin typeface="Arial MT Pro"/>
                <a:ea typeface="Arial MT Pro"/>
                <a:cs typeface="Arial MT Pro"/>
                <a:sym typeface="Arial MT Pro"/>
              </a:rPr>
              <a:t>rive.</a:t>
            </a:r>
          </a:p>
          <a:p>
            <a:pPr algn="l" marL="543312" indent="-271656" lvl="1">
              <a:lnSpc>
                <a:spcPts val="3523"/>
              </a:lnSpc>
              <a:buFont typeface="Arial"/>
              <a:buChar char="•"/>
            </a:pPr>
          </a:p>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"Take a</a:t>
            </a:r>
            <a:r>
              <a:rPr lang="en-US" sz="2516">
                <a:solidFill>
                  <a:srgbClr val="FFFFFF"/>
                </a:solidFill>
                <a:latin typeface="Arial MT Pro"/>
                <a:ea typeface="Arial MT Pro"/>
                <a:cs typeface="Arial MT Pro"/>
                <a:sym typeface="Arial MT Pro"/>
              </a:rPr>
              <a:t> lo</a:t>
            </a:r>
            <a:r>
              <a:rPr lang="en-US" sz="2516">
                <a:solidFill>
                  <a:srgbClr val="FFFFFF"/>
                </a:solidFill>
                <a:latin typeface="Arial MT Pro"/>
                <a:ea typeface="Arial MT Pro"/>
                <a:cs typeface="Arial MT Pro"/>
                <a:sym typeface="Arial MT Pro"/>
              </a:rPr>
              <a:t>ok a</a:t>
            </a:r>
            <a:r>
              <a:rPr lang="en-US" sz="2516">
                <a:solidFill>
                  <a:srgbClr val="FFFFFF"/>
                </a:solidFill>
                <a:latin typeface="Arial MT Pro"/>
                <a:ea typeface="Arial MT Pro"/>
                <a:cs typeface="Arial MT Pro"/>
                <a:sym typeface="Arial MT Pro"/>
              </a:rPr>
              <a:t>t your</a:t>
            </a:r>
            <a:r>
              <a:rPr lang="en-US" sz="2516">
                <a:solidFill>
                  <a:srgbClr val="FFFFFF"/>
                </a:solidFill>
                <a:latin typeface="Arial MT Pro"/>
                <a:ea typeface="Arial MT Pro"/>
                <a:cs typeface="Arial MT Pro"/>
                <a:sym typeface="Arial MT Pro"/>
              </a:rPr>
              <a:t> daily rou</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i</a:t>
            </a:r>
            <a:r>
              <a:rPr lang="en-US" sz="2516">
                <a:solidFill>
                  <a:srgbClr val="FFFFFF"/>
                </a:solidFill>
                <a:latin typeface="Arial MT Pro"/>
                <a:ea typeface="Arial MT Pro"/>
                <a:cs typeface="Arial MT Pro"/>
                <a:sym typeface="Arial MT Pro"/>
              </a:rPr>
              <a:t>nes</a:t>
            </a:r>
            <a:r>
              <a:rPr lang="en-US" sz="2516">
                <a:solidFill>
                  <a:srgbClr val="FFFFFF"/>
                </a:solidFill>
                <a:latin typeface="Arial MT Pro"/>
                <a:ea typeface="Arial MT Pro"/>
                <a:cs typeface="Arial MT Pro"/>
                <a:sym typeface="Arial MT Pro"/>
              </a:rPr>
              <a:t> and </a:t>
            </a:r>
            <a:r>
              <a:rPr lang="en-US" sz="2516">
                <a:solidFill>
                  <a:srgbClr val="FFFFFF"/>
                </a:solidFill>
                <a:latin typeface="Arial MT Pro"/>
                <a:ea typeface="Arial MT Pro"/>
                <a:cs typeface="Arial MT Pro"/>
                <a:sym typeface="Arial MT Pro"/>
              </a:rPr>
              <a:t>eva</a:t>
            </a:r>
            <a:r>
              <a:rPr lang="en-US" sz="2516">
                <a:solidFill>
                  <a:srgbClr val="FFFFFF"/>
                </a:solidFill>
                <a:latin typeface="Arial MT Pro"/>
                <a:ea typeface="Arial MT Pro"/>
                <a:cs typeface="Arial MT Pro"/>
                <a:sym typeface="Arial MT Pro"/>
              </a:rPr>
              <a:t>luat</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 your ri</a:t>
            </a:r>
            <a:r>
              <a:rPr lang="en-US" sz="2516">
                <a:solidFill>
                  <a:srgbClr val="FFFFFF"/>
                </a:solidFill>
                <a:latin typeface="Arial MT Pro"/>
                <a:ea typeface="Arial MT Pro"/>
                <a:cs typeface="Arial MT Pro"/>
                <a:sym typeface="Arial MT Pro"/>
              </a:rPr>
              <a:t>sk for f</a:t>
            </a:r>
            <a:r>
              <a:rPr lang="en-US" sz="2516">
                <a:solidFill>
                  <a:srgbClr val="FFFFFF"/>
                </a:solidFill>
                <a:latin typeface="Arial MT Pro"/>
                <a:ea typeface="Arial MT Pro"/>
                <a:cs typeface="Arial MT Pro"/>
                <a:sym typeface="Arial MT Pro"/>
              </a:rPr>
              <a:t>alli</a:t>
            </a:r>
            <a:r>
              <a:rPr lang="en-US" sz="2516">
                <a:solidFill>
                  <a:srgbClr val="FFFFFF"/>
                </a:solidFill>
                <a:latin typeface="Arial MT Pro"/>
                <a:ea typeface="Arial MT Pro"/>
                <a:cs typeface="Arial MT Pro"/>
                <a:sym typeface="Arial MT Pro"/>
              </a:rPr>
              <a:t>ng un</a:t>
            </a:r>
            <a:r>
              <a:rPr lang="en-US" sz="2516">
                <a:solidFill>
                  <a:srgbClr val="FFFFFF"/>
                </a:solidFill>
                <a:latin typeface="Arial MT Pro"/>
                <a:ea typeface="Arial MT Pro"/>
                <a:cs typeface="Arial MT Pro"/>
                <a:sym typeface="Arial MT Pro"/>
              </a:rPr>
              <a:t>der</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t</a:t>
            </a:r>
            <a:r>
              <a:rPr lang="en-US" sz="2516">
                <a:solidFill>
                  <a:srgbClr val="FFFFFF"/>
                </a:solidFill>
                <a:latin typeface="Arial MT Pro"/>
                <a:ea typeface="Arial MT Pro"/>
                <a:cs typeface="Arial MT Pro"/>
                <a:sym typeface="Arial MT Pro"/>
              </a:rPr>
              <a:t>he profession</a:t>
            </a:r>
            <a:r>
              <a:rPr lang="en-US" sz="2516">
                <a:solidFill>
                  <a:srgbClr val="FFFFFF"/>
                </a:solidFill>
                <a:latin typeface="Arial MT Pro"/>
                <a:ea typeface="Arial MT Pro"/>
                <a:cs typeface="Arial MT Pro"/>
                <a:sym typeface="Arial MT Pro"/>
              </a:rPr>
              <a:t>al </a:t>
            </a:r>
            <a:r>
              <a:rPr lang="en-US" sz="2516">
                <a:solidFill>
                  <a:srgbClr val="FFFFFF"/>
                </a:solidFill>
                <a:latin typeface="Arial MT Pro"/>
                <a:ea typeface="Arial MT Pro"/>
                <a:cs typeface="Arial MT Pro"/>
                <a:sym typeface="Arial MT Pro"/>
              </a:rPr>
              <a:t>inf</a:t>
            </a:r>
            <a:r>
              <a:rPr lang="en-US" sz="2516">
                <a:solidFill>
                  <a:srgbClr val="FFFFFF"/>
                </a:solidFill>
                <a:latin typeface="Arial MT Pro"/>
                <a:ea typeface="Arial MT Pro"/>
                <a:cs typeface="Arial MT Pro"/>
                <a:sym typeface="Arial MT Pro"/>
              </a:rPr>
              <a:t>luence of apathy</a:t>
            </a:r>
            <a:r>
              <a:rPr lang="en-US" sz="2516">
                <a:solidFill>
                  <a:srgbClr val="FFFFFF"/>
                </a:solidFill>
                <a:latin typeface="Arial MT Pro"/>
                <a:ea typeface="Arial MT Pro"/>
                <a:cs typeface="Arial MT Pro"/>
                <a:sym typeface="Arial MT Pro"/>
              </a:rPr>
              <a:t> a</a:t>
            </a:r>
            <a:r>
              <a:rPr lang="en-US" sz="2516">
                <a:solidFill>
                  <a:srgbClr val="FFFFFF"/>
                </a:solidFill>
                <a:latin typeface="Arial MT Pro"/>
                <a:ea typeface="Arial MT Pro"/>
                <a:cs typeface="Arial MT Pro"/>
                <a:sym typeface="Arial MT Pro"/>
              </a:rPr>
              <a:t>t w</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rk</a:t>
            </a:r>
            <a:r>
              <a:rPr lang="en-US" sz="2516">
                <a:solidFill>
                  <a:srgbClr val="FFFFFF"/>
                </a:solidFill>
                <a:latin typeface="Arial MT Pro"/>
                <a:ea typeface="Arial MT Pro"/>
                <a:cs typeface="Arial MT Pro"/>
                <a:sym typeface="Arial MT Pro"/>
              </a:rPr>
              <a:t>."</a:t>
            </a:r>
          </a:p>
          <a:p>
            <a:pPr algn="l">
              <a:lnSpc>
                <a:spcPts val="3523"/>
              </a:lnSpc>
            </a:pPr>
          </a:p>
        </p:txBody>
      </p:sp>
      <p:sp>
        <p:nvSpPr>
          <p:cNvPr name="TextBox 6" id="6"/>
          <p:cNvSpPr txBox="true"/>
          <p:nvPr/>
        </p:nvSpPr>
        <p:spPr>
          <a:xfrm rot="0">
            <a:off x="3581911" y="426783"/>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MAB Levels of Awareness:</a:t>
            </a:r>
          </a:p>
        </p:txBody>
      </p:sp>
      <p:sp>
        <p:nvSpPr>
          <p:cNvPr name="Freeform 7" id="7"/>
          <p:cNvSpPr/>
          <p:nvPr/>
        </p:nvSpPr>
        <p:spPr>
          <a:xfrm flipH="false" flipV="false" rot="1794495">
            <a:off x="-5294636" y="4093170"/>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grpSp>
        <p:nvGrpSpPr>
          <p:cNvPr name="Group 8" id="8"/>
          <p:cNvGrpSpPr/>
          <p:nvPr/>
        </p:nvGrpSpPr>
        <p:grpSpPr>
          <a:xfrm rot="0">
            <a:off x="588696" y="311495"/>
            <a:ext cx="2685210" cy="3235193"/>
            <a:chOff x="0" y="0"/>
            <a:chExt cx="3580280" cy="4313590"/>
          </a:xfrm>
        </p:grpSpPr>
        <p:sp>
          <p:nvSpPr>
            <p:cNvPr name="Freeform 9" id="9"/>
            <p:cNvSpPr/>
            <p:nvPr/>
          </p:nvSpPr>
          <p:spPr>
            <a:xfrm flipH="false" flipV="false" rot="0">
              <a:off x="0" y="0"/>
              <a:ext cx="3580280" cy="4313590"/>
            </a:xfrm>
            <a:custGeom>
              <a:avLst/>
              <a:gdLst/>
              <a:ahLst/>
              <a:cxnLst/>
              <a:rect r="r" b="b" t="t" l="l"/>
              <a:pathLst>
                <a:path h="4313590" w="3580280">
                  <a:moveTo>
                    <a:pt x="0" y="0"/>
                  </a:moveTo>
                  <a:lnTo>
                    <a:pt x="3580280" y="0"/>
                  </a:lnTo>
                  <a:lnTo>
                    <a:pt x="3580280" y="4313590"/>
                  </a:lnTo>
                  <a:lnTo>
                    <a:pt x="0" y="4313590"/>
                  </a:lnTo>
                  <a:lnTo>
                    <a:pt x="0" y="0"/>
                  </a:lnTo>
                  <a:close/>
                </a:path>
              </a:pathLst>
            </a:custGeom>
            <a:blipFill>
              <a:blip r:embed="rId3"/>
              <a:stretch>
                <a:fillRect l="0" t="0" r="0" b="0"/>
              </a:stretch>
            </a:blipFill>
          </p:spPr>
        </p:sp>
        <p:sp>
          <p:nvSpPr>
            <p:cNvPr name="Freeform 10" id="10"/>
            <p:cNvSpPr/>
            <p:nvPr/>
          </p:nvSpPr>
          <p:spPr>
            <a:xfrm flipH="false" flipV="false" rot="0">
              <a:off x="871478" y="809630"/>
              <a:ext cx="1963723" cy="2416214"/>
            </a:xfrm>
            <a:custGeom>
              <a:avLst/>
              <a:gdLst/>
              <a:ahLst/>
              <a:cxnLst/>
              <a:rect r="r" b="b" t="t" l="l"/>
              <a:pathLst>
                <a:path h="2416214" w="1963723">
                  <a:moveTo>
                    <a:pt x="0" y="0"/>
                  </a:moveTo>
                  <a:lnTo>
                    <a:pt x="1963723" y="0"/>
                  </a:lnTo>
                  <a:lnTo>
                    <a:pt x="1963723" y="2416214"/>
                  </a:lnTo>
                  <a:lnTo>
                    <a:pt x="0" y="24162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1" id="11"/>
          <p:cNvSpPr txBox="true"/>
          <p:nvPr/>
        </p:nvSpPr>
        <p:spPr>
          <a:xfrm rot="0">
            <a:off x="3592975" y="1092899"/>
            <a:ext cx="11912418" cy="620611"/>
          </a:xfrm>
          <a:prstGeom prst="rect">
            <a:avLst/>
          </a:prstGeom>
        </p:spPr>
        <p:txBody>
          <a:bodyPr anchor="t" rtlCol="false" tIns="0" lIns="0" bIns="0" rIns="0">
            <a:spAutoFit/>
          </a:bodyPr>
          <a:lstStyle/>
          <a:p>
            <a:pPr algn="l">
              <a:lnSpc>
                <a:spcPts val="4643"/>
              </a:lnSpc>
            </a:pPr>
            <a:r>
              <a:rPr lang="en-US" b="true" sz="3316">
                <a:solidFill>
                  <a:srgbClr val="000000"/>
                </a:solidFill>
                <a:latin typeface="Arial MT Pro Bold"/>
                <a:ea typeface="Arial MT Pro Bold"/>
                <a:cs typeface="Arial MT Pro Bold"/>
                <a:sym typeface="Arial MT Pro Bold"/>
              </a:rPr>
              <a:t>Level Two - Relaxed Presence...</a:t>
            </a:r>
          </a:p>
        </p:txBody>
      </p:sp>
      <p:sp>
        <p:nvSpPr>
          <p:cNvPr name="TextBox 12" id="12"/>
          <p:cNvSpPr txBox="true"/>
          <p:nvPr/>
        </p:nvSpPr>
        <p:spPr>
          <a:xfrm rot="0">
            <a:off x="3646315" y="1111949"/>
            <a:ext cx="11912418" cy="620611"/>
          </a:xfrm>
          <a:prstGeom prst="rect">
            <a:avLst/>
          </a:prstGeom>
        </p:spPr>
        <p:txBody>
          <a:bodyPr anchor="t" rtlCol="false" tIns="0" lIns="0" bIns="0" rIns="0">
            <a:spAutoFit/>
          </a:bodyPr>
          <a:lstStyle/>
          <a:p>
            <a:pPr algn="l">
              <a:lnSpc>
                <a:spcPts val="4643"/>
              </a:lnSpc>
            </a:pPr>
            <a:r>
              <a:rPr lang="en-US" sz="3316" b="true">
                <a:solidFill>
                  <a:srgbClr val="FFFFFF"/>
                </a:solidFill>
                <a:latin typeface="Arial MT Pro Bold"/>
                <a:ea typeface="Arial MT Pro Bold"/>
                <a:cs typeface="Arial MT Pro Bold"/>
                <a:sym typeface="Arial MT Pro Bold"/>
              </a:rPr>
              <a:t>Level Two - Relaxed Presence...</a:t>
            </a:r>
          </a:p>
        </p:txBody>
      </p:sp>
      <p:sp>
        <p:nvSpPr>
          <p:cNvPr name="Freeform 13" id="13"/>
          <p:cNvSpPr/>
          <p:nvPr/>
        </p:nvSpPr>
        <p:spPr>
          <a:xfrm flipH="false" flipV="false" rot="0">
            <a:off x="10741236" y="4018418"/>
            <a:ext cx="6518064" cy="3924597"/>
          </a:xfrm>
          <a:custGeom>
            <a:avLst/>
            <a:gdLst/>
            <a:ahLst/>
            <a:cxnLst/>
            <a:rect r="r" b="b" t="t" l="l"/>
            <a:pathLst>
              <a:path h="3924597" w="6518064">
                <a:moveTo>
                  <a:pt x="0" y="0"/>
                </a:moveTo>
                <a:lnTo>
                  <a:pt x="6518064" y="0"/>
                </a:lnTo>
                <a:lnTo>
                  <a:pt x="6518064" y="3924597"/>
                </a:lnTo>
                <a:lnTo>
                  <a:pt x="0" y="3924597"/>
                </a:lnTo>
                <a:lnTo>
                  <a:pt x="0" y="0"/>
                </a:lnTo>
                <a:close/>
              </a:path>
            </a:pathLst>
          </a:custGeom>
          <a:blipFill>
            <a:blip r:embed="rId6"/>
            <a:stretch>
              <a:fillRect l="-3402" t="0" r="-3402" b="0"/>
            </a:stretch>
          </a:blipFill>
        </p:spPr>
      </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5" id="15"/>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circl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374433" y="128922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2841350" y="-27827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58718" y="9371458"/>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37244" y="9371458"/>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78882" y="9371458"/>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grpSp>
        <p:nvGrpSpPr>
          <p:cNvPr name="Group 11" id="11"/>
          <p:cNvGrpSpPr/>
          <p:nvPr/>
        </p:nvGrpSpPr>
        <p:grpSpPr>
          <a:xfrm rot="0">
            <a:off x="4976010" y="4200267"/>
            <a:ext cx="2161856" cy="2604646"/>
            <a:chOff x="0" y="0"/>
            <a:chExt cx="2882474" cy="3472861"/>
          </a:xfrm>
        </p:grpSpPr>
        <p:sp>
          <p:nvSpPr>
            <p:cNvPr name="Freeform 12" id="12"/>
            <p:cNvSpPr/>
            <p:nvPr/>
          </p:nvSpPr>
          <p:spPr>
            <a:xfrm flipH="false" flipV="false" rot="0">
              <a:off x="0" y="0"/>
              <a:ext cx="2882474" cy="3472861"/>
            </a:xfrm>
            <a:custGeom>
              <a:avLst/>
              <a:gdLst/>
              <a:ahLst/>
              <a:cxnLst/>
              <a:rect r="r" b="b" t="t" l="l"/>
              <a:pathLst>
                <a:path h="3472861" w="2882474">
                  <a:moveTo>
                    <a:pt x="0" y="0"/>
                  </a:moveTo>
                  <a:lnTo>
                    <a:pt x="2882474" y="0"/>
                  </a:lnTo>
                  <a:lnTo>
                    <a:pt x="2882474" y="3472861"/>
                  </a:lnTo>
                  <a:lnTo>
                    <a:pt x="0" y="3472861"/>
                  </a:lnTo>
                  <a:lnTo>
                    <a:pt x="0" y="0"/>
                  </a:lnTo>
                  <a:close/>
                </a:path>
              </a:pathLst>
            </a:custGeom>
            <a:blipFill>
              <a:blip r:embed="rId11"/>
              <a:stretch>
                <a:fillRect l="0" t="0" r="0" b="0"/>
              </a:stretch>
            </a:blipFill>
          </p:spPr>
        </p:sp>
        <p:sp>
          <p:nvSpPr>
            <p:cNvPr name="Freeform 13" id="13"/>
            <p:cNvSpPr/>
            <p:nvPr/>
          </p:nvSpPr>
          <p:spPr>
            <a:xfrm flipH="false" flipV="false" rot="0">
              <a:off x="384116" y="1010703"/>
              <a:ext cx="2114243" cy="1210404"/>
            </a:xfrm>
            <a:custGeom>
              <a:avLst/>
              <a:gdLst/>
              <a:ahLst/>
              <a:cxnLst/>
              <a:rect r="r" b="b" t="t" l="l"/>
              <a:pathLst>
                <a:path h="1210404" w="2114243">
                  <a:moveTo>
                    <a:pt x="0" y="0"/>
                  </a:moveTo>
                  <a:lnTo>
                    <a:pt x="2114243" y="0"/>
                  </a:lnTo>
                  <a:lnTo>
                    <a:pt x="2114243" y="1210404"/>
                  </a:lnTo>
                  <a:lnTo>
                    <a:pt x="0" y="121040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5" id="15"/>
          <p:cNvSpPr txBox="true"/>
          <p:nvPr/>
        </p:nvSpPr>
        <p:spPr>
          <a:xfrm rot="0">
            <a:off x="3097704" y="6770765"/>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Two - Student Guide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694056" y="5058127"/>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6527273"/>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3500601" y="782541"/>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The MAB Levels of Awareness:</a:t>
            </a:r>
          </a:p>
        </p:txBody>
      </p:sp>
      <p:sp>
        <p:nvSpPr>
          <p:cNvPr name="TextBox 5" id="5"/>
          <p:cNvSpPr txBox="true"/>
          <p:nvPr/>
        </p:nvSpPr>
        <p:spPr>
          <a:xfrm rot="0">
            <a:off x="1661305" y="3913643"/>
            <a:ext cx="8387801" cy="3504770"/>
          </a:xfrm>
          <a:prstGeom prst="rect">
            <a:avLst/>
          </a:prstGeom>
        </p:spPr>
        <p:txBody>
          <a:bodyPr anchor="t" rtlCol="false" tIns="0" lIns="0" bIns="0" rIns="0">
            <a:spAutoFit/>
          </a:bodyPr>
          <a:lstStyle/>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Th</a:t>
            </a:r>
            <a:r>
              <a:rPr lang="en-US" sz="2516">
                <a:solidFill>
                  <a:srgbClr val="FFFFFF"/>
                </a:solidFill>
                <a:latin typeface="Arial MT Pro"/>
                <a:ea typeface="Arial MT Pro"/>
                <a:cs typeface="Arial MT Pro"/>
                <a:sym typeface="Arial MT Pro"/>
              </a:rPr>
              <a:t>e Third level</a:t>
            </a:r>
            <a:r>
              <a:rPr lang="en-US" sz="2516">
                <a:solidFill>
                  <a:srgbClr val="FFFFFF"/>
                </a:solidFill>
                <a:latin typeface="Arial MT Pro"/>
                <a:ea typeface="Arial MT Pro"/>
                <a:cs typeface="Arial MT Pro"/>
                <a:sym typeface="Arial MT Pro"/>
              </a:rPr>
              <a:t> of awareness is </a:t>
            </a:r>
            <a:r>
              <a:rPr lang="en-US" sz="2516">
                <a:solidFill>
                  <a:srgbClr val="FFFFFF"/>
                </a:solidFill>
                <a:latin typeface="Arial MT Pro"/>
                <a:ea typeface="Arial MT Pro"/>
                <a:cs typeface="Arial MT Pro"/>
                <a:sym typeface="Arial MT Pro"/>
              </a:rPr>
              <a:t>lik</a:t>
            </a:r>
            <a:r>
              <a:rPr lang="en-US" sz="2516">
                <a:solidFill>
                  <a:srgbClr val="FFFFFF"/>
                </a:solidFill>
                <a:latin typeface="Arial MT Pro"/>
                <a:ea typeface="Arial MT Pro"/>
                <a:cs typeface="Arial MT Pro"/>
                <a:sym typeface="Arial MT Pro"/>
              </a:rPr>
              <a:t>e drivi</a:t>
            </a:r>
            <a:r>
              <a:rPr lang="en-US" sz="2516">
                <a:solidFill>
                  <a:srgbClr val="FFFFFF"/>
                </a:solidFill>
                <a:latin typeface="Arial MT Pro"/>
                <a:ea typeface="Arial MT Pro"/>
                <a:cs typeface="Arial MT Pro"/>
                <a:sym typeface="Arial MT Pro"/>
              </a:rPr>
              <a:t>ng</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in hazard</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us road c</a:t>
            </a:r>
            <a:r>
              <a:rPr lang="en-US" sz="2516">
                <a:solidFill>
                  <a:srgbClr val="FFFFFF"/>
                </a:solidFill>
                <a:latin typeface="Arial MT Pro"/>
                <a:ea typeface="Arial MT Pro"/>
                <a:cs typeface="Arial MT Pro"/>
                <a:sym typeface="Arial MT Pro"/>
              </a:rPr>
              <a:t>ondit</a:t>
            </a:r>
            <a:r>
              <a:rPr lang="en-US" sz="2516">
                <a:solidFill>
                  <a:srgbClr val="FFFFFF"/>
                </a:solidFill>
                <a:latin typeface="Arial MT Pro"/>
                <a:ea typeface="Arial MT Pro"/>
                <a:cs typeface="Arial MT Pro"/>
                <a:sym typeface="Arial MT Pro"/>
              </a:rPr>
              <a:t>ions.</a:t>
            </a:r>
          </a:p>
          <a:p>
            <a:pPr algn="l">
              <a:lnSpc>
                <a:spcPts val="3523"/>
              </a:lnSpc>
            </a:pPr>
          </a:p>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You don't dare t</a:t>
            </a:r>
            <a:r>
              <a:rPr lang="en-US" sz="2516">
                <a:solidFill>
                  <a:srgbClr val="FFFFFF"/>
                </a:solidFill>
                <a:latin typeface="Arial MT Pro"/>
                <a:ea typeface="Arial MT Pro"/>
                <a:cs typeface="Arial MT Pro"/>
                <a:sym typeface="Arial MT Pro"/>
              </a:rPr>
              <a:t>ake</a:t>
            </a:r>
            <a:r>
              <a:rPr lang="en-US" sz="2516">
                <a:solidFill>
                  <a:srgbClr val="FFFFFF"/>
                </a:solidFill>
                <a:latin typeface="Arial MT Pro"/>
                <a:ea typeface="Arial MT Pro"/>
                <a:cs typeface="Arial MT Pro"/>
                <a:sym typeface="Arial MT Pro"/>
              </a:rPr>
              <a:t> yo</a:t>
            </a:r>
            <a:r>
              <a:rPr lang="en-US" sz="2516">
                <a:solidFill>
                  <a:srgbClr val="FFFFFF"/>
                </a:solidFill>
                <a:latin typeface="Arial MT Pro"/>
                <a:ea typeface="Arial MT Pro"/>
                <a:cs typeface="Arial MT Pro"/>
                <a:sym typeface="Arial MT Pro"/>
              </a:rPr>
              <a:t>ur </a:t>
            </a:r>
            <a:r>
              <a:rPr lang="en-US" sz="2516">
                <a:solidFill>
                  <a:srgbClr val="FFFFFF"/>
                </a:solidFill>
                <a:latin typeface="Arial MT Pro"/>
                <a:ea typeface="Arial MT Pro"/>
                <a:cs typeface="Arial MT Pro"/>
                <a:sym typeface="Arial MT Pro"/>
              </a:rPr>
              <a:t>eyes</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off </a:t>
            </a:r>
            <a:r>
              <a:rPr lang="en-US" sz="2516">
                <a:solidFill>
                  <a:srgbClr val="FFFFFF"/>
                </a:solidFill>
                <a:latin typeface="Arial MT Pro"/>
                <a:ea typeface="Arial MT Pro"/>
                <a:cs typeface="Arial MT Pro"/>
                <a:sym typeface="Arial MT Pro"/>
              </a:rPr>
              <a:t>the</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road</a:t>
            </a:r>
            <a:r>
              <a:rPr lang="en-US" sz="2516">
                <a:solidFill>
                  <a:srgbClr val="FFFFFF"/>
                </a:solidFill>
                <a:latin typeface="Arial MT Pro"/>
                <a:ea typeface="Arial MT Pro"/>
                <a:cs typeface="Arial MT Pro"/>
                <a:sym typeface="Arial MT Pro"/>
              </a:rPr>
              <a:t> or</a:t>
            </a:r>
            <a:r>
              <a:rPr lang="en-US" sz="2516">
                <a:solidFill>
                  <a:srgbClr val="FFFFFF"/>
                </a:solidFill>
                <a:latin typeface="Arial MT Pro"/>
                <a:ea typeface="Arial MT Pro"/>
                <a:cs typeface="Arial MT Pro"/>
                <a:sym typeface="Arial MT Pro"/>
              </a:rPr>
              <a:t> le</a:t>
            </a:r>
            <a:r>
              <a:rPr lang="en-US" sz="2516">
                <a:solidFill>
                  <a:srgbClr val="FFFFFF"/>
                </a:solidFill>
                <a:latin typeface="Arial MT Pro"/>
                <a:ea typeface="Arial MT Pro"/>
                <a:cs typeface="Arial MT Pro"/>
                <a:sym typeface="Arial MT Pro"/>
              </a:rPr>
              <a:t>t your</a:t>
            </a:r>
            <a:r>
              <a:rPr lang="en-US" sz="2516">
                <a:solidFill>
                  <a:srgbClr val="FFFFFF"/>
                </a:solidFill>
                <a:latin typeface="Arial MT Pro"/>
                <a:ea typeface="Arial MT Pro"/>
                <a:cs typeface="Arial MT Pro"/>
                <a:sym typeface="Arial MT Pro"/>
              </a:rPr>
              <a:t> attentio</a:t>
            </a:r>
            <a:r>
              <a:rPr lang="en-US" sz="2516">
                <a:solidFill>
                  <a:srgbClr val="FFFFFF"/>
                </a:solidFill>
                <a:latin typeface="Arial MT Pro"/>
                <a:ea typeface="Arial MT Pro"/>
                <a:cs typeface="Arial MT Pro"/>
                <a:sym typeface="Arial MT Pro"/>
              </a:rPr>
              <a:t>n</a:t>
            </a:r>
            <a:r>
              <a:rPr lang="en-US" sz="2516">
                <a:solidFill>
                  <a:srgbClr val="FFFFFF"/>
                </a:solidFill>
                <a:latin typeface="Arial MT Pro"/>
                <a:ea typeface="Arial MT Pro"/>
                <a:cs typeface="Arial MT Pro"/>
                <a:sym typeface="Arial MT Pro"/>
              </a:rPr>
              <a:t> wand</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r. Being ta</a:t>
            </a:r>
            <a:r>
              <a:rPr lang="en-US" sz="2516">
                <a:solidFill>
                  <a:srgbClr val="FFFFFF"/>
                </a:solidFill>
                <a:latin typeface="Arial MT Pro"/>
                <a:ea typeface="Arial MT Pro"/>
                <a:cs typeface="Arial MT Pro"/>
                <a:sym typeface="Arial MT Pro"/>
              </a:rPr>
              <a:t>sk focused demands </a:t>
            </a:r>
            <a:r>
              <a:rPr lang="en-US" sz="2516">
                <a:solidFill>
                  <a:srgbClr val="FFFFFF"/>
                </a:solidFill>
                <a:latin typeface="Arial MT Pro"/>
                <a:ea typeface="Arial MT Pro"/>
                <a:cs typeface="Arial MT Pro"/>
                <a:sym typeface="Arial MT Pro"/>
              </a:rPr>
              <a:t>a hi</a:t>
            </a:r>
            <a:r>
              <a:rPr lang="en-US" sz="2516">
                <a:solidFill>
                  <a:srgbClr val="FFFFFF"/>
                </a:solidFill>
                <a:latin typeface="Arial MT Pro"/>
                <a:ea typeface="Arial MT Pro"/>
                <a:cs typeface="Arial MT Pro"/>
                <a:sym typeface="Arial MT Pro"/>
              </a:rPr>
              <a:t>gh l</a:t>
            </a:r>
            <a:r>
              <a:rPr lang="en-US" sz="2516">
                <a:solidFill>
                  <a:srgbClr val="FFFFFF"/>
                </a:solidFill>
                <a:latin typeface="Arial MT Pro"/>
                <a:ea typeface="Arial MT Pro"/>
                <a:cs typeface="Arial MT Pro"/>
                <a:sym typeface="Arial MT Pro"/>
              </a:rPr>
              <a:t>ev</a:t>
            </a:r>
            <a:r>
              <a:rPr lang="en-US" sz="2516">
                <a:solidFill>
                  <a:srgbClr val="FFFFFF"/>
                </a:solidFill>
                <a:latin typeface="Arial MT Pro"/>
                <a:ea typeface="Arial MT Pro"/>
                <a:cs typeface="Arial MT Pro"/>
                <a:sym typeface="Arial MT Pro"/>
              </a:rPr>
              <a:t>el of tot</a:t>
            </a:r>
            <a:r>
              <a:rPr lang="en-US" sz="2516">
                <a:solidFill>
                  <a:srgbClr val="FFFFFF"/>
                </a:solidFill>
                <a:latin typeface="Arial MT Pro"/>
                <a:ea typeface="Arial MT Pro"/>
                <a:cs typeface="Arial MT Pro"/>
                <a:sym typeface="Arial MT Pro"/>
              </a:rPr>
              <a:t>al concentration on precise</a:t>
            </a:r>
            <a:r>
              <a:rPr lang="en-US" sz="2516">
                <a:solidFill>
                  <a:srgbClr val="FFFFFF"/>
                </a:solidFill>
                <a:latin typeface="Arial MT Pro"/>
                <a:ea typeface="Arial MT Pro"/>
                <a:cs typeface="Arial MT Pro"/>
                <a:sym typeface="Arial MT Pro"/>
              </a:rPr>
              <a:t> de</a:t>
            </a:r>
            <a:r>
              <a:rPr lang="en-US" sz="2516">
                <a:solidFill>
                  <a:srgbClr val="FFFFFF"/>
                </a:solidFill>
                <a:latin typeface="Arial MT Pro"/>
                <a:ea typeface="Arial MT Pro"/>
                <a:cs typeface="Arial MT Pro"/>
                <a:sym typeface="Arial MT Pro"/>
              </a:rPr>
              <a:t>tails</a:t>
            </a:r>
            <a:r>
              <a:rPr lang="en-US" sz="2516">
                <a:solidFill>
                  <a:srgbClr val="FFFFFF"/>
                </a:solidFill>
                <a:latin typeface="Arial MT Pro"/>
                <a:ea typeface="Arial MT Pro"/>
                <a:cs typeface="Arial MT Pro"/>
                <a:sym typeface="Arial MT Pro"/>
              </a:rPr>
              <a:t>.</a:t>
            </a:r>
          </a:p>
          <a:p>
            <a:pPr algn="l">
              <a:lnSpc>
                <a:spcPts val="3523"/>
              </a:lnSpc>
            </a:pPr>
          </a:p>
          <a:p>
            <a:pPr algn="l">
              <a:lnSpc>
                <a:spcPts val="3523"/>
              </a:lnSpc>
            </a:pPr>
          </a:p>
        </p:txBody>
      </p:sp>
      <p:sp>
        <p:nvSpPr>
          <p:cNvPr name="TextBox 6" id="6"/>
          <p:cNvSpPr txBox="true"/>
          <p:nvPr/>
        </p:nvSpPr>
        <p:spPr>
          <a:xfrm rot="0">
            <a:off x="3548226" y="79389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MAB Levels of Awareness:</a:t>
            </a:r>
          </a:p>
        </p:txBody>
      </p:sp>
      <p:grpSp>
        <p:nvGrpSpPr>
          <p:cNvPr name="Group 7" id="7"/>
          <p:cNvGrpSpPr/>
          <p:nvPr/>
        </p:nvGrpSpPr>
        <p:grpSpPr>
          <a:xfrm rot="0">
            <a:off x="588696" y="311495"/>
            <a:ext cx="2685210" cy="3235193"/>
            <a:chOff x="0" y="0"/>
            <a:chExt cx="3580280" cy="4313590"/>
          </a:xfrm>
        </p:grpSpPr>
        <p:sp>
          <p:nvSpPr>
            <p:cNvPr name="Freeform 8" id="8"/>
            <p:cNvSpPr/>
            <p:nvPr/>
          </p:nvSpPr>
          <p:spPr>
            <a:xfrm flipH="false" flipV="false" rot="0">
              <a:off x="0" y="0"/>
              <a:ext cx="3580280" cy="4313590"/>
            </a:xfrm>
            <a:custGeom>
              <a:avLst/>
              <a:gdLst/>
              <a:ahLst/>
              <a:cxnLst/>
              <a:rect r="r" b="b" t="t" l="l"/>
              <a:pathLst>
                <a:path h="4313590" w="3580280">
                  <a:moveTo>
                    <a:pt x="0" y="0"/>
                  </a:moveTo>
                  <a:lnTo>
                    <a:pt x="3580280" y="0"/>
                  </a:lnTo>
                  <a:lnTo>
                    <a:pt x="3580280" y="4313590"/>
                  </a:lnTo>
                  <a:lnTo>
                    <a:pt x="0" y="4313590"/>
                  </a:lnTo>
                  <a:lnTo>
                    <a:pt x="0" y="0"/>
                  </a:lnTo>
                  <a:close/>
                </a:path>
              </a:pathLst>
            </a:custGeom>
            <a:blipFill>
              <a:blip r:embed="rId3"/>
              <a:stretch>
                <a:fillRect l="0" t="0" r="0" b="0"/>
              </a:stretch>
            </a:blipFill>
          </p:spPr>
        </p:sp>
        <p:sp>
          <p:nvSpPr>
            <p:cNvPr name="Freeform 9" id="9"/>
            <p:cNvSpPr/>
            <p:nvPr/>
          </p:nvSpPr>
          <p:spPr>
            <a:xfrm flipH="false" flipV="false" rot="0">
              <a:off x="871478" y="809630"/>
              <a:ext cx="1963723" cy="2416214"/>
            </a:xfrm>
            <a:custGeom>
              <a:avLst/>
              <a:gdLst/>
              <a:ahLst/>
              <a:cxnLst/>
              <a:rect r="r" b="b" t="t" l="l"/>
              <a:pathLst>
                <a:path h="2416214" w="1963723">
                  <a:moveTo>
                    <a:pt x="0" y="0"/>
                  </a:moveTo>
                  <a:lnTo>
                    <a:pt x="1963723" y="0"/>
                  </a:lnTo>
                  <a:lnTo>
                    <a:pt x="1963723" y="2416214"/>
                  </a:lnTo>
                  <a:lnTo>
                    <a:pt x="0" y="24162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0" id="10"/>
          <p:cNvSpPr txBox="true"/>
          <p:nvPr/>
        </p:nvSpPr>
        <p:spPr>
          <a:xfrm rot="0">
            <a:off x="3592975" y="1448656"/>
            <a:ext cx="11912418" cy="620611"/>
          </a:xfrm>
          <a:prstGeom prst="rect">
            <a:avLst/>
          </a:prstGeom>
        </p:spPr>
        <p:txBody>
          <a:bodyPr anchor="t" rtlCol="false" tIns="0" lIns="0" bIns="0" rIns="0">
            <a:spAutoFit/>
          </a:bodyPr>
          <a:lstStyle/>
          <a:p>
            <a:pPr algn="l">
              <a:lnSpc>
                <a:spcPts val="4643"/>
              </a:lnSpc>
            </a:pPr>
            <a:r>
              <a:rPr lang="en-US" b="true" sz="3316">
                <a:solidFill>
                  <a:srgbClr val="000000"/>
                </a:solidFill>
                <a:latin typeface="Arial MT Pro Bold"/>
                <a:ea typeface="Arial MT Pro Bold"/>
                <a:cs typeface="Arial MT Pro Bold"/>
                <a:sym typeface="Arial MT Pro Bold"/>
              </a:rPr>
              <a:t>Level Three - Task Focused...</a:t>
            </a:r>
          </a:p>
        </p:txBody>
      </p:sp>
      <p:sp>
        <p:nvSpPr>
          <p:cNvPr name="TextBox 11" id="11"/>
          <p:cNvSpPr txBox="true"/>
          <p:nvPr/>
        </p:nvSpPr>
        <p:spPr>
          <a:xfrm rot="0">
            <a:off x="3640600" y="1460006"/>
            <a:ext cx="11912418" cy="620611"/>
          </a:xfrm>
          <a:prstGeom prst="rect">
            <a:avLst/>
          </a:prstGeom>
        </p:spPr>
        <p:txBody>
          <a:bodyPr anchor="t" rtlCol="false" tIns="0" lIns="0" bIns="0" rIns="0">
            <a:spAutoFit/>
          </a:bodyPr>
          <a:lstStyle/>
          <a:p>
            <a:pPr algn="l">
              <a:lnSpc>
                <a:spcPts val="4643"/>
              </a:lnSpc>
            </a:pPr>
            <a:r>
              <a:rPr lang="en-US" sz="3316" b="true">
                <a:solidFill>
                  <a:srgbClr val="FFFFFF"/>
                </a:solidFill>
                <a:latin typeface="Arial MT Pro Bold"/>
                <a:ea typeface="Arial MT Pro Bold"/>
                <a:cs typeface="Arial MT Pro Bold"/>
                <a:sym typeface="Arial MT Pro Bold"/>
              </a:rPr>
              <a:t>Level Three - Task Focused...</a:t>
            </a:r>
          </a:p>
        </p:txBody>
      </p:sp>
      <p:sp>
        <p:nvSpPr>
          <p:cNvPr name="Freeform 12" id="12"/>
          <p:cNvSpPr/>
          <p:nvPr/>
        </p:nvSpPr>
        <p:spPr>
          <a:xfrm flipH="false" flipV="false" rot="0">
            <a:off x="10741236" y="2588359"/>
            <a:ext cx="6518064" cy="3924597"/>
          </a:xfrm>
          <a:custGeom>
            <a:avLst/>
            <a:gdLst/>
            <a:ahLst/>
            <a:cxnLst/>
            <a:rect r="r" b="b" t="t" l="l"/>
            <a:pathLst>
              <a:path h="3924597" w="6518064">
                <a:moveTo>
                  <a:pt x="0" y="0"/>
                </a:moveTo>
                <a:lnTo>
                  <a:pt x="6518064" y="0"/>
                </a:lnTo>
                <a:lnTo>
                  <a:pt x="6518064" y="3924597"/>
                </a:lnTo>
                <a:lnTo>
                  <a:pt x="0" y="3924597"/>
                </a:lnTo>
                <a:lnTo>
                  <a:pt x="0" y="0"/>
                </a:lnTo>
                <a:close/>
              </a:path>
            </a:pathLst>
          </a:custGeom>
          <a:blipFill>
            <a:blip r:embed="rId6"/>
            <a:stretch>
              <a:fillRect l="-3402" t="0" r="-3402" b="0"/>
            </a:stretch>
          </a:blipFill>
        </p:spPr>
      </p:sp>
      <p:sp>
        <p:nvSpPr>
          <p:cNvPr name="TextBox 13" id="13"/>
          <p:cNvSpPr txBox="true"/>
          <p:nvPr/>
        </p:nvSpPr>
        <p:spPr>
          <a:xfrm rot="0">
            <a:off x="1661305" y="6915923"/>
            <a:ext cx="14506662" cy="2638791"/>
          </a:xfrm>
          <a:prstGeom prst="rect">
            <a:avLst/>
          </a:prstGeom>
        </p:spPr>
        <p:txBody>
          <a:bodyPr anchor="t" rtlCol="false" tIns="0" lIns="0" bIns="0" rIns="0">
            <a:spAutoFit/>
          </a:bodyPr>
          <a:lstStyle/>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This is</a:t>
            </a:r>
            <a:r>
              <a:rPr lang="en-US" sz="2516">
                <a:solidFill>
                  <a:srgbClr val="FFFFFF"/>
                </a:solidFill>
                <a:latin typeface="Arial MT Pro"/>
                <a:ea typeface="Arial MT Pro"/>
                <a:cs typeface="Arial MT Pro"/>
                <a:sym typeface="Arial MT Pro"/>
              </a:rPr>
              <a:t> what happens when a car that</a:t>
            </a:r>
            <a:r>
              <a:rPr lang="en-US" sz="2516">
                <a:solidFill>
                  <a:srgbClr val="FFFFFF"/>
                </a:solidFill>
                <a:latin typeface="Arial MT Pro"/>
                <a:ea typeface="Arial MT Pro"/>
                <a:cs typeface="Arial MT Pro"/>
                <a:sym typeface="Arial MT Pro"/>
              </a:rPr>
              <a:t> you are watching does not stop at the i</a:t>
            </a:r>
            <a:r>
              <a:rPr lang="en-US" sz="2516">
                <a:solidFill>
                  <a:srgbClr val="FFFFFF"/>
                </a:solidFill>
                <a:latin typeface="Arial MT Pro"/>
                <a:ea typeface="Arial MT Pro"/>
                <a:cs typeface="Arial MT Pro"/>
                <a:sym typeface="Arial MT Pro"/>
              </a:rPr>
              <a:t>ntersect</a:t>
            </a:r>
            <a:r>
              <a:rPr lang="en-US" sz="2516">
                <a:solidFill>
                  <a:srgbClr val="FFFFFF"/>
                </a:solidFill>
                <a:latin typeface="Arial MT Pro"/>
                <a:ea typeface="Arial MT Pro"/>
                <a:cs typeface="Arial MT Pro"/>
                <a:sym typeface="Arial MT Pro"/>
              </a:rPr>
              <a:t>ion ahead and y</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u narrowly miss them by hitting yo</a:t>
            </a:r>
            <a:r>
              <a:rPr lang="en-US" sz="2516">
                <a:solidFill>
                  <a:srgbClr val="FFFFFF"/>
                </a:solidFill>
                <a:latin typeface="Arial MT Pro"/>
                <a:ea typeface="Arial MT Pro"/>
                <a:cs typeface="Arial MT Pro"/>
                <a:sym typeface="Arial MT Pro"/>
              </a:rPr>
              <a:t>ur brak</a:t>
            </a:r>
            <a:r>
              <a:rPr lang="en-US" sz="2516">
                <a:solidFill>
                  <a:srgbClr val="FFFFFF"/>
                </a:solidFill>
                <a:latin typeface="Arial MT Pro"/>
                <a:ea typeface="Arial MT Pro"/>
                <a:cs typeface="Arial MT Pro"/>
                <a:sym typeface="Arial MT Pro"/>
              </a:rPr>
              <a:t>es</a:t>
            </a:r>
            <a:r>
              <a:rPr lang="en-US" sz="2516">
                <a:solidFill>
                  <a:srgbClr val="FFFFFF"/>
                </a:solidFill>
                <a:latin typeface="Arial MT Pro"/>
                <a:ea typeface="Arial MT Pro"/>
                <a:cs typeface="Arial MT Pro"/>
                <a:sym typeface="Arial MT Pro"/>
              </a:rPr>
              <a:t> and keeping</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the</a:t>
            </a:r>
            <a:r>
              <a:rPr lang="en-US" sz="2516">
                <a:solidFill>
                  <a:srgbClr val="FFFFFF"/>
                </a:solidFill>
                <a:latin typeface="Arial MT Pro"/>
                <a:ea typeface="Arial MT Pro"/>
                <a:cs typeface="Arial MT Pro"/>
                <a:sym typeface="Arial MT Pro"/>
              </a:rPr>
              <a:t> c</a:t>
            </a:r>
            <a:r>
              <a:rPr lang="en-US" sz="2516">
                <a:solidFill>
                  <a:srgbClr val="FFFFFF"/>
                </a:solidFill>
                <a:latin typeface="Arial MT Pro"/>
                <a:ea typeface="Arial MT Pro"/>
                <a:cs typeface="Arial MT Pro"/>
                <a:sym typeface="Arial MT Pro"/>
              </a:rPr>
              <a:t>ar under</a:t>
            </a:r>
            <a:r>
              <a:rPr lang="en-US" sz="2516">
                <a:solidFill>
                  <a:srgbClr val="FFFFFF"/>
                </a:solidFill>
                <a:latin typeface="Arial MT Pro"/>
                <a:ea typeface="Arial MT Pro"/>
                <a:cs typeface="Arial MT Pro"/>
                <a:sym typeface="Arial MT Pro"/>
              </a:rPr>
              <a:t> control.</a:t>
            </a:r>
          </a:p>
          <a:p>
            <a:pPr algn="l">
              <a:lnSpc>
                <a:spcPts val="3523"/>
              </a:lnSpc>
            </a:pPr>
          </a:p>
          <a:p>
            <a:pPr algn="l" marL="543312" indent="-271656" lvl="1">
              <a:lnSpc>
                <a:spcPts val="3523"/>
              </a:lnSpc>
              <a:buFont typeface="Arial"/>
              <a:buChar char="•"/>
            </a:pPr>
            <a:r>
              <a:rPr lang="en-US" sz="2516">
                <a:solidFill>
                  <a:srgbClr val="FFFFFF"/>
                </a:solidFill>
                <a:latin typeface="Arial MT Pro"/>
                <a:ea typeface="Arial MT Pro"/>
                <a:cs typeface="Arial MT Pro"/>
                <a:sym typeface="Arial MT Pro"/>
              </a:rPr>
              <a:t>Both awareness</a:t>
            </a:r>
            <a:r>
              <a:rPr lang="en-US" sz="2516">
                <a:solidFill>
                  <a:srgbClr val="FFFFFF"/>
                </a:solidFill>
                <a:latin typeface="Arial MT Pro"/>
                <a:ea typeface="Arial MT Pro"/>
                <a:cs typeface="Arial MT Pro"/>
                <a:sym typeface="Arial MT Pro"/>
              </a:rPr>
              <a:t> levels </a:t>
            </a:r>
            <a:r>
              <a:rPr lang="en-US" sz="2516">
                <a:solidFill>
                  <a:srgbClr val="FFFFFF"/>
                </a:solidFill>
                <a:latin typeface="Arial MT Pro"/>
                <a:ea typeface="Arial MT Pro"/>
                <a:cs typeface="Arial MT Pro"/>
                <a:sym typeface="Arial MT Pro"/>
              </a:rPr>
              <a:t>three and four</a:t>
            </a:r>
            <a:r>
              <a:rPr lang="en-US" sz="2516">
                <a:solidFill>
                  <a:srgbClr val="FFFFFF"/>
                </a:solidFill>
                <a:latin typeface="Arial MT Pro"/>
                <a:ea typeface="Arial MT Pro"/>
                <a:cs typeface="Arial MT Pro"/>
                <a:sym typeface="Arial MT Pro"/>
              </a:rPr>
              <a:t> are exhausti</a:t>
            </a:r>
            <a:r>
              <a:rPr lang="en-US" sz="2516">
                <a:solidFill>
                  <a:srgbClr val="FFFFFF"/>
                </a:solidFill>
                <a:latin typeface="Arial MT Pro"/>
                <a:ea typeface="Arial MT Pro"/>
                <a:cs typeface="Arial MT Pro"/>
                <a:sym typeface="Arial MT Pro"/>
              </a:rPr>
              <a:t>ng</a:t>
            </a:r>
            <a:r>
              <a:rPr lang="en-US" sz="2516">
                <a:solidFill>
                  <a:srgbClr val="FFFFFF"/>
                </a:solidFill>
                <a:latin typeface="Arial MT Pro"/>
                <a:ea typeface="Arial MT Pro"/>
                <a:cs typeface="Arial MT Pro"/>
                <a:sym typeface="Arial MT Pro"/>
              </a:rPr>
              <a:t> and consum</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 tremendous amount</a:t>
            </a:r>
            <a:r>
              <a:rPr lang="en-US" sz="2516">
                <a:solidFill>
                  <a:srgbClr val="FFFFFF"/>
                </a:solidFill>
                <a:latin typeface="Arial MT Pro"/>
                <a:ea typeface="Arial MT Pro"/>
                <a:cs typeface="Arial MT Pro"/>
                <a:sym typeface="Arial MT Pro"/>
              </a:rPr>
              <a:t>s of energy and c</a:t>
            </a:r>
            <a:r>
              <a:rPr lang="en-US" sz="2516">
                <a:solidFill>
                  <a:srgbClr val="FFFFFF"/>
                </a:solidFill>
                <a:latin typeface="Arial MT Pro"/>
                <a:ea typeface="Arial MT Pro"/>
                <a:cs typeface="Arial MT Pro"/>
                <a:sym typeface="Arial MT Pro"/>
              </a:rPr>
              <a:t>an</a:t>
            </a:r>
            <a:r>
              <a:rPr lang="en-US" sz="2516">
                <a:solidFill>
                  <a:srgbClr val="FFFFFF"/>
                </a:solidFill>
                <a:latin typeface="Arial MT Pro"/>
                <a:ea typeface="Arial MT Pro"/>
                <a:cs typeface="Arial MT Pro"/>
                <a:sym typeface="Arial MT Pro"/>
              </a:rPr>
              <a:t> b</a:t>
            </a:r>
            <a:r>
              <a:rPr lang="en-US" sz="2516">
                <a:solidFill>
                  <a:srgbClr val="FFFFFF"/>
                </a:solidFill>
                <a:latin typeface="Arial MT Pro"/>
                <a:ea typeface="Arial MT Pro"/>
                <a:cs typeface="Arial MT Pro"/>
                <a:sym typeface="Arial MT Pro"/>
              </a:rPr>
              <a:t>e v</a:t>
            </a:r>
            <a:r>
              <a:rPr lang="en-US" sz="2516">
                <a:solidFill>
                  <a:srgbClr val="FFFFFF"/>
                </a:solidFill>
                <a:latin typeface="Arial MT Pro"/>
                <a:ea typeface="Arial MT Pro"/>
                <a:cs typeface="Arial MT Pro"/>
                <a:sym typeface="Arial MT Pro"/>
              </a:rPr>
              <a:t>ery difficult and stressful to m</a:t>
            </a:r>
            <a:r>
              <a:rPr lang="en-US" sz="2516">
                <a:solidFill>
                  <a:srgbClr val="FFFFFF"/>
                </a:solidFill>
                <a:latin typeface="Arial MT Pro"/>
                <a:ea typeface="Arial MT Pro"/>
                <a:cs typeface="Arial MT Pro"/>
                <a:sym typeface="Arial MT Pro"/>
              </a:rPr>
              <a:t>aintain for long periods</a:t>
            </a:r>
            <a:r>
              <a:rPr lang="en-US" sz="2516">
                <a:solidFill>
                  <a:srgbClr val="FFFFFF"/>
                </a:solidFill>
                <a:latin typeface="Arial MT Pro"/>
                <a:ea typeface="Arial MT Pro"/>
                <a:cs typeface="Arial MT Pro"/>
                <a:sym typeface="Arial MT Pro"/>
              </a:rPr>
              <a:t> of </a:t>
            </a:r>
            <a:r>
              <a:rPr lang="en-US" sz="2516">
                <a:solidFill>
                  <a:srgbClr val="FFFFFF"/>
                </a:solidFill>
                <a:latin typeface="Arial MT Pro"/>
                <a:ea typeface="Arial MT Pro"/>
                <a:cs typeface="Arial MT Pro"/>
                <a:sym typeface="Arial MT Pro"/>
              </a:rPr>
              <a:t>time</a:t>
            </a:r>
            <a:r>
              <a:rPr lang="en-US" sz="2516">
                <a:solidFill>
                  <a:srgbClr val="FFFFFF"/>
                </a:solidFill>
                <a:latin typeface="Arial MT Pro"/>
                <a:ea typeface="Arial MT Pro"/>
                <a:cs typeface="Arial MT Pro"/>
                <a:sym typeface="Arial MT Pro"/>
              </a:rPr>
              <a:t>.</a:t>
            </a:r>
          </a:p>
          <a:p>
            <a:pPr algn="l">
              <a:lnSpc>
                <a:spcPts val="3523"/>
              </a:lnSpc>
            </a:pPr>
          </a:p>
        </p:txBody>
      </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5" id="15"/>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circle/>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406621" y="4093170"/>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13006" y="-54761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3393675" y="716926"/>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The MAB Levels of Awareness:</a:t>
            </a:r>
          </a:p>
        </p:txBody>
      </p:sp>
      <p:sp>
        <p:nvSpPr>
          <p:cNvPr name="TextBox 5" id="5"/>
          <p:cNvSpPr txBox="true"/>
          <p:nvPr/>
        </p:nvSpPr>
        <p:spPr>
          <a:xfrm rot="0">
            <a:off x="1931301" y="4353698"/>
            <a:ext cx="8117805" cy="2205802"/>
          </a:xfrm>
          <a:prstGeom prst="rect">
            <a:avLst/>
          </a:prstGeom>
        </p:spPr>
        <p:txBody>
          <a:bodyPr anchor="t" rtlCol="false" tIns="0" lIns="0" bIns="0" rIns="0">
            <a:spAutoFit/>
          </a:bodyPr>
          <a:lstStyle/>
          <a:p>
            <a:pPr algn="l">
              <a:lnSpc>
                <a:spcPts val="3523"/>
              </a:lnSpc>
            </a:pPr>
            <a:r>
              <a:rPr lang="en-US" sz="2516">
                <a:solidFill>
                  <a:srgbClr val="FFFFFF"/>
                </a:solidFill>
                <a:latin typeface="Arial MT Pro"/>
                <a:ea typeface="Arial MT Pro"/>
                <a:cs typeface="Arial MT Pro"/>
                <a:sym typeface="Arial MT Pro"/>
              </a:rPr>
              <a:t>Th</a:t>
            </a:r>
            <a:r>
              <a:rPr lang="en-US" sz="2516">
                <a:solidFill>
                  <a:srgbClr val="FFFFFF"/>
                </a:solidFill>
                <a:latin typeface="Arial MT Pro"/>
                <a:ea typeface="Arial MT Pro"/>
                <a:cs typeface="Arial MT Pro"/>
                <a:sym typeface="Arial MT Pro"/>
              </a:rPr>
              <a:t>e Fourth level</a:t>
            </a:r>
            <a:r>
              <a:rPr lang="en-US" sz="2516">
                <a:solidFill>
                  <a:srgbClr val="FFFFFF"/>
                </a:solidFill>
                <a:latin typeface="Arial MT Pro"/>
                <a:ea typeface="Arial MT Pro"/>
                <a:cs typeface="Arial MT Pro"/>
                <a:sym typeface="Arial MT Pro"/>
              </a:rPr>
              <a:t> of awareness is </a:t>
            </a:r>
            <a:r>
              <a:rPr lang="en-US" sz="2516">
                <a:solidFill>
                  <a:srgbClr val="FFFFFF"/>
                </a:solidFill>
                <a:latin typeface="Arial MT Pro"/>
                <a:ea typeface="Arial MT Pro"/>
                <a:cs typeface="Arial MT Pro"/>
                <a:sym typeface="Arial MT Pro"/>
              </a:rPr>
              <a:t>lik</a:t>
            </a:r>
            <a:r>
              <a:rPr lang="en-US" sz="2516">
                <a:solidFill>
                  <a:srgbClr val="FFFFFF"/>
                </a:solidFill>
                <a:latin typeface="Arial MT Pro"/>
                <a:ea typeface="Arial MT Pro"/>
                <a:cs typeface="Arial MT Pro"/>
                <a:sym typeface="Arial MT Pro"/>
              </a:rPr>
              <a:t>e drivi</a:t>
            </a:r>
            <a:r>
              <a:rPr lang="en-US" sz="2516">
                <a:solidFill>
                  <a:srgbClr val="FFFFFF"/>
                </a:solidFill>
                <a:latin typeface="Arial MT Pro"/>
                <a:ea typeface="Arial MT Pro"/>
                <a:cs typeface="Arial MT Pro"/>
                <a:sym typeface="Arial MT Pro"/>
              </a:rPr>
              <a:t>ng</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in hazard</a:t>
            </a:r>
            <a:r>
              <a:rPr lang="en-US" sz="2516">
                <a:solidFill>
                  <a:srgbClr val="FFFFFF"/>
                </a:solidFill>
                <a:latin typeface="Arial MT Pro"/>
                <a:ea typeface="Arial MT Pro"/>
                <a:cs typeface="Arial MT Pro"/>
                <a:sym typeface="Arial MT Pro"/>
              </a:rPr>
              <a:t>o</a:t>
            </a:r>
            <a:r>
              <a:rPr lang="en-US" sz="2516">
                <a:solidFill>
                  <a:srgbClr val="FFFFFF"/>
                </a:solidFill>
                <a:latin typeface="Arial MT Pro"/>
                <a:ea typeface="Arial MT Pro"/>
                <a:cs typeface="Arial MT Pro"/>
                <a:sym typeface="Arial MT Pro"/>
              </a:rPr>
              <a:t>us road c</a:t>
            </a:r>
            <a:r>
              <a:rPr lang="en-US" sz="2516">
                <a:solidFill>
                  <a:srgbClr val="FFFFFF"/>
                </a:solidFill>
                <a:latin typeface="Arial MT Pro"/>
                <a:ea typeface="Arial MT Pro"/>
                <a:cs typeface="Arial MT Pro"/>
                <a:sym typeface="Arial MT Pro"/>
              </a:rPr>
              <a:t>ondit</a:t>
            </a:r>
            <a:r>
              <a:rPr lang="en-US" sz="2516">
                <a:solidFill>
                  <a:srgbClr val="FFFFFF"/>
                </a:solidFill>
                <a:latin typeface="Arial MT Pro"/>
                <a:ea typeface="Arial MT Pro"/>
                <a:cs typeface="Arial MT Pro"/>
                <a:sym typeface="Arial MT Pro"/>
              </a:rPr>
              <a:t>ions. Other drivers sc</a:t>
            </a:r>
            <a:r>
              <a:rPr lang="en-US" sz="2516">
                <a:solidFill>
                  <a:srgbClr val="FFFFFF"/>
                </a:solidFill>
                <a:latin typeface="Arial MT Pro"/>
                <a:ea typeface="Arial MT Pro"/>
                <a:cs typeface="Arial MT Pro"/>
                <a:sym typeface="Arial MT Pro"/>
              </a:rPr>
              <a:t>are</a:t>
            </a:r>
            <a:r>
              <a:rPr lang="en-US" sz="2516">
                <a:solidFill>
                  <a:srgbClr val="FFFFFF"/>
                </a:solidFill>
                <a:latin typeface="Arial MT Pro"/>
                <a:ea typeface="Arial MT Pro"/>
                <a:cs typeface="Arial MT Pro"/>
                <a:sym typeface="Arial MT Pro"/>
              </a:rPr>
              <a:t> yo</a:t>
            </a:r>
            <a:r>
              <a:rPr lang="en-US" sz="2516">
                <a:solidFill>
                  <a:srgbClr val="FFFFFF"/>
                </a:solidFill>
                <a:latin typeface="Arial MT Pro"/>
                <a:ea typeface="Arial MT Pro"/>
                <a:cs typeface="Arial MT Pro"/>
                <a:sym typeface="Arial MT Pro"/>
              </a:rPr>
              <a:t>u with</a:t>
            </a:r>
            <a:r>
              <a:rPr lang="en-US" sz="2516">
                <a:solidFill>
                  <a:srgbClr val="FFFFFF"/>
                </a:solidFill>
                <a:latin typeface="Arial MT Pro"/>
                <a:ea typeface="Arial MT Pro"/>
                <a:cs typeface="Arial MT Pro"/>
                <a:sym typeface="Arial MT Pro"/>
              </a:rPr>
              <a:t> </a:t>
            </a:r>
            <a:r>
              <a:rPr lang="en-US" sz="2516">
                <a:solidFill>
                  <a:srgbClr val="FFFFFF"/>
                </a:solidFill>
                <a:latin typeface="Arial MT Pro"/>
                <a:ea typeface="Arial MT Pro"/>
                <a:cs typeface="Arial MT Pro"/>
                <a:sym typeface="Arial MT Pro"/>
              </a:rPr>
              <a:t>their</a:t>
            </a:r>
            <a:r>
              <a:rPr lang="en-US" sz="2516">
                <a:solidFill>
                  <a:srgbClr val="FFFFFF"/>
                </a:solidFill>
                <a:latin typeface="Arial MT Pro"/>
                <a:ea typeface="Arial MT Pro"/>
                <a:cs typeface="Arial MT Pro"/>
                <a:sym typeface="Arial MT Pro"/>
              </a:rPr>
              <a:t> poor</a:t>
            </a:r>
            <a:r>
              <a:rPr lang="en-US" sz="2516">
                <a:solidFill>
                  <a:srgbClr val="FFFFFF"/>
                </a:solidFill>
                <a:latin typeface="Arial MT Pro"/>
                <a:ea typeface="Arial MT Pro"/>
                <a:cs typeface="Arial MT Pro"/>
                <a:sym typeface="Arial MT Pro"/>
              </a:rPr>
              <a:t> skills</a:t>
            </a:r>
            <a:r>
              <a:rPr lang="en-US" sz="2516">
                <a:solidFill>
                  <a:srgbClr val="FFFFFF"/>
                </a:solidFill>
                <a:latin typeface="Arial MT Pro"/>
                <a:ea typeface="Arial MT Pro"/>
                <a:cs typeface="Arial MT Pro"/>
                <a:sym typeface="Arial MT Pro"/>
              </a:rPr>
              <a:t> and</a:t>
            </a:r>
            <a:r>
              <a:rPr lang="en-US" sz="2516">
                <a:solidFill>
                  <a:srgbClr val="FFFFFF"/>
                </a:solidFill>
                <a:latin typeface="Arial MT Pro"/>
                <a:ea typeface="Arial MT Pro"/>
                <a:cs typeface="Arial MT Pro"/>
                <a:sym typeface="Arial MT Pro"/>
              </a:rPr>
              <a:t> the weath</a:t>
            </a:r>
            <a:r>
              <a:rPr lang="en-US" sz="2516">
                <a:solidFill>
                  <a:srgbClr val="FFFFFF"/>
                </a:solidFill>
                <a:latin typeface="Arial MT Pro"/>
                <a:ea typeface="Arial MT Pro"/>
                <a:cs typeface="Arial MT Pro"/>
                <a:sym typeface="Arial MT Pro"/>
              </a:rPr>
              <a:t>e</a:t>
            </a:r>
            <a:r>
              <a:rPr lang="en-US" sz="2516">
                <a:solidFill>
                  <a:srgbClr val="FFFFFF"/>
                </a:solidFill>
                <a:latin typeface="Arial MT Pro"/>
                <a:ea typeface="Arial MT Pro"/>
                <a:cs typeface="Arial MT Pro"/>
                <a:sym typeface="Arial MT Pro"/>
              </a:rPr>
              <a:t>r i</a:t>
            </a:r>
            <a:r>
              <a:rPr lang="en-US" sz="2516">
                <a:solidFill>
                  <a:srgbClr val="FFFFFF"/>
                </a:solidFill>
                <a:latin typeface="Arial MT Pro"/>
                <a:ea typeface="Arial MT Pro"/>
                <a:cs typeface="Arial MT Pro"/>
                <a:sym typeface="Arial MT Pro"/>
              </a:rPr>
              <a:t>s not helping. T</a:t>
            </a:r>
            <a:r>
              <a:rPr lang="en-US" sz="2516">
                <a:solidFill>
                  <a:srgbClr val="FFFFFF"/>
                </a:solidFill>
                <a:latin typeface="Arial MT Pro"/>
                <a:ea typeface="Arial MT Pro"/>
                <a:cs typeface="Arial MT Pro"/>
                <a:sym typeface="Arial MT Pro"/>
              </a:rPr>
              <a:t>his</a:t>
            </a:r>
            <a:r>
              <a:rPr lang="en-US" sz="2516">
                <a:solidFill>
                  <a:srgbClr val="FFFFFF"/>
                </a:solidFill>
                <a:latin typeface="Arial MT Pro"/>
                <a:ea typeface="Arial MT Pro"/>
                <a:cs typeface="Arial MT Pro"/>
                <a:sym typeface="Arial MT Pro"/>
              </a:rPr>
              <a:t> l</a:t>
            </a:r>
            <a:r>
              <a:rPr lang="en-US" sz="2516">
                <a:solidFill>
                  <a:srgbClr val="FFFFFF"/>
                </a:solidFill>
                <a:latin typeface="Arial MT Pro"/>
                <a:ea typeface="Arial MT Pro"/>
                <a:cs typeface="Arial MT Pro"/>
                <a:sym typeface="Arial MT Pro"/>
              </a:rPr>
              <a:t>ev</a:t>
            </a:r>
            <a:r>
              <a:rPr lang="en-US" sz="2516">
                <a:solidFill>
                  <a:srgbClr val="FFFFFF"/>
                </a:solidFill>
                <a:latin typeface="Arial MT Pro"/>
                <a:ea typeface="Arial MT Pro"/>
                <a:cs typeface="Arial MT Pro"/>
                <a:sym typeface="Arial MT Pro"/>
              </a:rPr>
              <a:t>el of aw</a:t>
            </a:r>
            <a:r>
              <a:rPr lang="en-US" sz="2516">
                <a:solidFill>
                  <a:srgbClr val="FFFFFF"/>
                </a:solidFill>
                <a:latin typeface="Arial MT Pro"/>
                <a:ea typeface="Arial MT Pro"/>
                <a:cs typeface="Arial MT Pro"/>
                <a:sym typeface="Arial MT Pro"/>
              </a:rPr>
              <a:t>areness can induce a adrenaline rush, a prayer, and a gasp of air at the</a:t>
            </a:r>
            <a:r>
              <a:rPr lang="en-US" sz="2516">
                <a:solidFill>
                  <a:srgbClr val="FFFFFF"/>
                </a:solidFill>
                <a:latin typeface="Arial MT Pro"/>
                <a:ea typeface="Arial MT Pro"/>
                <a:cs typeface="Arial MT Pro"/>
                <a:sym typeface="Arial MT Pro"/>
              </a:rPr>
              <a:t> same </a:t>
            </a:r>
            <a:r>
              <a:rPr lang="en-US" sz="2516">
                <a:solidFill>
                  <a:srgbClr val="FFFFFF"/>
                </a:solidFill>
                <a:latin typeface="Arial MT Pro"/>
                <a:ea typeface="Arial MT Pro"/>
                <a:cs typeface="Arial MT Pro"/>
                <a:sym typeface="Arial MT Pro"/>
              </a:rPr>
              <a:t>time</a:t>
            </a:r>
            <a:r>
              <a:rPr lang="en-US" sz="2516">
                <a:solidFill>
                  <a:srgbClr val="FFFFFF"/>
                </a:solidFill>
                <a:latin typeface="Arial MT Pro"/>
                <a:ea typeface="Arial MT Pro"/>
                <a:cs typeface="Arial MT Pro"/>
                <a:sym typeface="Arial MT Pro"/>
              </a:rPr>
              <a:t>.</a:t>
            </a:r>
          </a:p>
        </p:txBody>
      </p:sp>
      <p:sp>
        <p:nvSpPr>
          <p:cNvPr name="TextBox 6" id="6"/>
          <p:cNvSpPr txBox="true"/>
          <p:nvPr/>
        </p:nvSpPr>
        <p:spPr>
          <a:xfrm rot="0">
            <a:off x="3441300" y="716926"/>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MAB Levels of Awareness:</a:t>
            </a:r>
          </a:p>
        </p:txBody>
      </p:sp>
      <p:sp>
        <p:nvSpPr>
          <p:cNvPr name="Freeform 7" id="7"/>
          <p:cNvSpPr/>
          <p:nvPr/>
        </p:nvSpPr>
        <p:spPr>
          <a:xfrm flipH="false" flipV="false" rot="1794495">
            <a:off x="-5294636" y="4093170"/>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grpSp>
        <p:nvGrpSpPr>
          <p:cNvPr name="Group 8" id="8"/>
          <p:cNvGrpSpPr/>
          <p:nvPr/>
        </p:nvGrpSpPr>
        <p:grpSpPr>
          <a:xfrm rot="0">
            <a:off x="588696" y="311495"/>
            <a:ext cx="2685210" cy="3235193"/>
            <a:chOff x="0" y="0"/>
            <a:chExt cx="3580280" cy="4313590"/>
          </a:xfrm>
        </p:grpSpPr>
        <p:sp>
          <p:nvSpPr>
            <p:cNvPr name="Freeform 9" id="9"/>
            <p:cNvSpPr/>
            <p:nvPr/>
          </p:nvSpPr>
          <p:spPr>
            <a:xfrm flipH="false" flipV="false" rot="0">
              <a:off x="0" y="0"/>
              <a:ext cx="3580280" cy="4313590"/>
            </a:xfrm>
            <a:custGeom>
              <a:avLst/>
              <a:gdLst/>
              <a:ahLst/>
              <a:cxnLst/>
              <a:rect r="r" b="b" t="t" l="l"/>
              <a:pathLst>
                <a:path h="4313590" w="3580280">
                  <a:moveTo>
                    <a:pt x="0" y="0"/>
                  </a:moveTo>
                  <a:lnTo>
                    <a:pt x="3580280" y="0"/>
                  </a:lnTo>
                  <a:lnTo>
                    <a:pt x="3580280" y="4313590"/>
                  </a:lnTo>
                  <a:lnTo>
                    <a:pt x="0" y="4313590"/>
                  </a:lnTo>
                  <a:lnTo>
                    <a:pt x="0" y="0"/>
                  </a:lnTo>
                  <a:close/>
                </a:path>
              </a:pathLst>
            </a:custGeom>
            <a:blipFill>
              <a:blip r:embed="rId3"/>
              <a:stretch>
                <a:fillRect l="0" t="0" r="0" b="0"/>
              </a:stretch>
            </a:blipFill>
          </p:spPr>
        </p:sp>
        <p:sp>
          <p:nvSpPr>
            <p:cNvPr name="Freeform 10" id="10"/>
            <p:cNvSpPr/>
            <p:nvPr/>
          </p:nvSpPr>
          <p:spPr>
            <a:xfrm flipH="false" flipV="false" rot="0">
              <a:off x="871478" y="809630"/>
              <a:ext cx="1963723" cy="2416214"/>
            </a:xfrm>
            <a:custGeom>
              <a:avLst/>
              <a:gdLst/>
              <a:ahLst/>
              <a:cxnLst/>
              <a:rect r="r" b="b" t="t" l="l"/>
              <a:pathLst>
                <a:path h="2416214" w="1963723">
                  <a:moveTo>
                    <a:pt x="0" y="0"/>
                  </a:moveTo>
                  <a:lnTo>
                    <a:pt x="1963723" y="0"/>
                  </a:lnTo>
                  <a:lnTo>
                    <a:pt x="1963723" y="2416214"/>
                  </a:lnTo>
                  <a:lnTo>
                    <a:pt x="0" y="24162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1" id="11"/>
          <p:cNvSpPr txBox="true"/>
          <p:nvPr/>
        </p:nvSpPr>
        <p:spPr>
          <a:xfrm rot="0">
            <a:off x="3441300" y="1383042"/>
            <a:ext cx="11912418" cy="620611"/>
          </a:xfrm>
          <a:prstGeom prst="rect">
            <a:avLst/>
          </a:prstGeom>
        </p:spPr>
        <p:txBody>
          <a:bodyPr anchor="t" rtlCol="false" tIns="0" lIns="0" bIns="0" rIns="0">
            <a:spAutoFit/>
          </a:bodyPr>
          <a:lstStyle/>
          <a:p>
            <a:pPr algn="l">
              <a:lnSpc>
                <a:spcPts val="4643"/>
              </a:lnSpc>
            </a:pPr>
            <a:r>
              <a:rPr lang="en-US" b="true" sz="3316">
                <a:solidFill>
                  <a:srgbClr val="000000"/>
                </a:solidFill>
                <a:latin typeface="Arial MT Pro Bold"/>
                <a:ea typeface="Arial MT Pro Bold"/>
                <a:cs typeface="Arial MT Pro Bold"/>
                <a:sym typeface="Arial MT Pro Bold"/>
              </a:rPr>
              <a:t>Level Four: High Alert!</a:t>
            </a:r>
          </a:p>
        </p:txBody>
      </p:sp>
      <p:sp>
        <p:nvSpPr>
          <p:cNvPr name="TextBox 12" id="12"/>
          <p:cNvSpPr txBox="true"/>
          <p:nvPr/>
        </p:nvSpPr>
        <p:spPr>
          <a:xfrm rot="0">
            <a:off x="3479400" y="1392567"/>
            <a:ext cx="11912418" cy="620611"/>
          </a:xfrm>
          <a:prstGeom prst="rect">
            <a:avLst/>
          </a:prstGeom>
        </p:spPr>
        <p:txBody>
          <a:bodyPr anchor="t" rtlCol="false" tIns="0" lIns="0" bIns="0" rIns="0">
            <a:spAutoFit/>
          </a:bodyPr>
          <a:lstStyle/>
          <a:p>
            <a:pPr algn="l">
              <a:lnSpc>
                <a:spcPts val="4643"/>
              </a:lnSpc>
            </a:pPr>
            <a:r>
              <a:rPr lang="en-US" sz="3316" b="true">
                <a:solidFill>
                  <a:srgbClr val="FFFFFF"/>
                </a:solidFill>
                <a:latin typeface="Arial MT Pro Bold"/>
                <a:ea typeface="Arial MT Pro Bold"/>
                <a:cs typeface="Arial MT Pro Bold"/>
                <a:sym typeface="Arial MT Pro Bold"/>
              </a:rPr>
              <a:t>Level Four: High Alert!</a:t>
            </a:r>
          </a:p>
        </p:txBody>
      </p:sp>
      <p:sp>
        <p:nvSpPr>
          <p:cNvPr name="Freeform 13" id="13"/>
          <p:cNvSpPr/>
          <p:nvPr/>
        </p:nvSpPr>
        <p:spPr>
          <a:xfrm flipH="false" flipV="false" rot="0">
            <a:off x="10741236" y="3546687"/>
            <a:ext cx="6518064" cy="3924597"/>
          </a:xfrm>
          <a:custGeom>
            <a:avLst/>
            <a:gdLst/>
            <a:ahLst/>
            <a:cxnLst/>
            <a:rect r="r" b="b" t="t" l="l"/>
            <a:pathLst>
              <a:path h="3924597" w="6518064">
                <a:moveTo>
                  <a:pt x="0" y="0"/>
                </a:moveTo>
                <a:lnTo>
                  <a:pt x="6518064" y="0"/>
                </a:lnTo>
                <a:lnTo>
                  <a:pt x="6518064" y="3924598"/>
                </a:lnTo>
                <a:lnTo>
                  <a:pt x="0" y="3924598"/>
                </a:lnTo>
                <a:lnTo>
                  <a:pt x="0" y="0"/>
                </a:lnTo>
                <a:close/>
              </a:path>
            </a:pathLst>
          </a:custGeom>
          <a:blipFill>
            <a:blip r:embed="rId6"/>
            <a:stretch>
              <a:fillRect l="-3402" t="0" r="-3402" b="0"/>
            </a:stretch>
          </a:blipFill>
        </p:spPr>
      </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5" id="15"/>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circle/>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13006" y="-54761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5866481" y="3249739"/>
            <a:ext cx="14695123"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Always at the ready...</a:t>
            </a:r>
          </a:p>
        </p:txBody>
      </p:sp>
      <p:sp>
        <p:nvSpPr>
          <p:cNvPr name="TextBox 5" id="5"/>
          <p:cNvSpPr txBox="true"/>
          <p:nvPr/>
        </p:nvSpPr>
        <p:spPr>
          <a:xfrm rot="0">
            <a:off x="2193625" y="4531794"/>
            <a:ext cx="14640696" cy="2601468"/>
          </a:xfrm>
          <a:prstGeom prst="rect">
            <a:avLst/>
          </a:prstGeom>
        </p:spPr>
        <p:txBody>
          <a:bodyPr anchor="t" rtlCol="false" tIns="0" lIns="0" bIns="0" rIns="0">
            <a:spAutoFit/>
          </a:bodyPr>
          <a:lstStyle/>
          <a:p>
            <a:pPr algn="ctr">
              <a:lnSpc>
                <a:spcPts val="4955"/>
              </a:lnSpc>
              <a:spcBef>
                <a:spcPct val="0"/>
              </a:spcBef>
            </a:pPr>
            <a:r>
              <a:rPr lang="en-US" sz="4199">
                <a:solidFill>
                  <a:srgbClr val="FFFFFF"/>
                </a:solidFill>
                <a:latin typeface="Arial MT Pro"/>
                <a:ea typeface="Arial MT Pro"/>
                <a:cs typeface="Arial MT Pro"/>
                <a:sym typeface="Arial MT Pro"/>
              </a:rPr>
              <a:t>“W</a:t>
            </a:r>
            <a:r>
              <a:rPr lang="en-US" sz="4199">
                <a:solidFill>
                  <a:srgbClr val="FFFFFF"/>
                </a:solidFill>
                <a:latin typeface="Arial MT Pro"/>
                <a:ea typeface="Arial MT Pro"/>
                <a:cs typeface="Arial MT Pro"/>
                <a:sym typeface="Arial MT Pro"/>
              </a:rPr>
              <a:t>e all need down time, a time to replenish and rest. We also have times of the day where we must be highly attentive. Our levels of awareness and how we control them helps us stay balanced and ready for the challenges ahead...”</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866168" y="4716598"/>
            <a:ext cx="14278576" cy="1673861"/>
          </a:xfrm>
          <a:prstGeom prst="rect">
            <a:avLst/>
          </a:prstGeom>
        </p:spPr>
        <p:txBody>
          <a:bodyPr anchor="t" rtlCol="false" tIns="0" lIns="0" bIns="0" rIns="0">
            <a:spAutoFit/>
          </a:bodyPr>
          <a:lstStyle/>
          <a:p>
            <a:pPr algn="l">
              <a:lnSpc>
                <a:spcPts val="10400"/>
              </a:lnSpc>
            </a:pPr>
            <a:r>
              <a:rPr lang="en-US" sz="10400" spc="-416">
                <a:solidFill>
                  <a:srgbClr val="00A3DC"/>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26741" t="0" r="-113719" b="0"/>
              </a:stretch>
            </a:blipFill>
          </p:spPr>
        </p:sp>
      </p:grpSp>
      <p:sp>
        <p:nvSpPr>
          <p:cNvPr name="Freeform 5" id="5"/>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4">
              <a:alphaModFix amt="31999"/>
            </a:blip>
            <a:stretch>
              <a:fillRect l="0" t="0" r="0" b="0"/>
            </a:stretch>
          </a:blipFill>
        </p:spPr>
      </p:sp>
      <p:sp>
        <p:nvSpPr>
          <p:cNvPr name="Freeform 6" id="6"/>
          <p:cNvSpPr/>
          <p:nvPr/>
        </p:nvSpPr>
        <p:spPr>
          <a:xfrm flipH="false" flipV="false" rot="-9088373">
            <a:off x="9222826" y="210092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TextBox 7" id="7"/>
          <p:cNvSpPr txBox="true"/>
          <p:nvPr/>
        </p:nvSpPr>
        <p:spPr>
          <a:xfrm rot="0">
            <a:off x="5691436" y="3606146"/>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Understanding the ACS Process...</a:t>
            </a:r>
          </a:p>
          <a:p>
            <a:pPr algn="l">
              <a:lnSpc>
                <a:spcPts val="8250"/>
              </a:lnSpc>
            </a:pPr>
            <a:r>
              <a:rPr lang="en-US" sz="3300" spc="-132">
                <a:solidFill>
                  <a:srgbClr val="D8D8D8"/>
                </a:solidFill>
                <a:latin typeface="Poppins"/>
                <a:ea typeface="Poppins"/>
                <a:cs typeface="Poppins"/>
                <a:sym typeface="Poppins"/>
              </a:rPr>
              <a:t>Assessment...</a:t>
            </a:r>
          </a:p>
          <a:p>
            <a:pPr algn="l">
              <a:lnSpc>
                <a:spcPts val="8250"/>
              </a:lnSpc>
            </a:pPr>
            <a:r>
              <a:rPr lang="en-US" sz="3300" spc="-132">
                <a:solidFill>
                  <a:srgbClr val="D8D8D8"/>
                </a:solidFill>
                <a:latin typeface="Poppins"/>
                <a:ea typeface="Poppins"/>
                <a:cs typeface="Poppins"/>
                <a:sym typeface="Poppins"/>
              </a:rPr>
              <a:t>Communication...</a:t>
            </a:r>
          </a:p>
          <a:p>
            <a:pPr algn="l">
              <a:lnSpc>
                <a:spcPts val="8250"/>
              </a:lnSpc>
            </a:pPr>
            <a:r>
              <a:rPr lang="en-US" sz="3300" spc="-132">
                <a:solidFill>
                  <a:srgbClr val="D8D8D8"/>
                </a:solidFill>
                <a:latin typeface="Poppins"/>
                <a:ea typeface="Poppins"/>
                <a:cs typeface="Poppins"/>
                <a:sym typeface="Poppins"/>
              </a:rPr>
              <a:t>To Serve &amp; Support...</a:t>
            </a:r>
          </a:p>
          <a:p>
            <a:pPr algn="l">
              <a:lnSpc>
                <a:spcPts val="8250"/>
              </a:lnSpc>
            </a:pPr>
            <a:r>
              <a:rPr lang="en-US" sz="3300" spc="-132">
                <a:solidFill>
                  <a:srgbClr val="D8D8D8"/>
                </a:solidFill>
                <a:latin typeface="Poppins"/>
                <a:ea typeface="Poppins"/>
                <a:cs typeface="Poppins"/>
                <a:sym typeface="Poppins"/>
              </a:rPr>
              <a:t>The MAB Levels of Awareness...</a:t>
            </a: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00A3DC"/>
                </a:solidFill>
                <a:latin typeface="Poppins"/>
                <a:ea typeface="Poppins"/>
                <a:cs typeface="Poppins"/>
                <a:sym typeface="Poppins"/>
              </a:rPr>
              <a:t>1. </a:t>
            </a:r>
          </a:p>
          <a:p>
            <a:pPr algn="l">
              <a:lnSpc>
                <a:spcPts val="8250"/>
              </a:lnSpc>
            </a:pPr>
            <a:r>
              <a:rPr lang="en-US" sz="3300" spc="-132">
                <a:solidFill>
                  <a:srgbClr val="00A3DC"/>
                </a:solidFill>
                <a:latin typeface="Poppins"/>
                <a:ea typeface="Poppins"/>
                <a:cs typeface="Poppins"/>
                <a:sym typeface="Poppins"/>
              </a:rPr>
              <a:t>2.</a:t>
            </a:r>
          </a:p>
          <a:p>
            <a:pPr algn="l">
              <a:lnSpc>
                <a:spcPts val="8250"/>
              </a:lnSpc>
            </a:pPr>
            <a:r>
              <a:rPr lang="en-US" sz="3300" spc="-132">
                <a:solidFill>
                  <a:srgbClr val="00A3DC"/>
                </a:solidFill>
                <a:latin typeface="Poppins"/>
                <a:ea typeface="Poppins"/>
                <a:cs typeface="Poppins"/>
                <a:sym typeface="Poppins"/>
              </a:rPr>
              <a:t>3.</a:t>
            </a:r>
          </a:p>
          <a:p>
            <a:pPr algn="l">
              <a:lnSpc>
                <a:spcPts val="8250"/>
              </a:lnSpc>
            </a:pPr>
            <a:r>
              <a:rPr lang="en-US" sz="3300" spc="-132">
                <a:solidFill>
                  <a:srgbClr val="00A3DC"/>
                </a:solidFill>
                <a:latin typeface="Poppins"/>
                <a:ea typeface="Poppins"/>
                <a:cs typeface="Poppins"/>
                <a:sym typeface="Poppins"/>
              </a:rPr>
              <a:t>4.</a:t>
            </a:r>
          </a:p>
          <a:p>
            <a:pPr algn="l">
              <a:lnSpc>
                <a:spcPts val="8250"/>
              </a:lnSpc>
            </a:pPr>
            <a:r>
              <a:rPr lang="en-US" sz="3300" spc="-132">
                <a:solidFill>
                  <a:srgbClr val="00A3DC"/>
                </a:solidFill>
                <a:latin typeface="Poppins"/>
                <a:ea typeface="Poppins"/>
                <a:cs typeface="Poppins"/>
                <a:sym typeface="Poppins"/>
              </a:rPr>
              <a:t>5.</a:t>
            </a: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4"/>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00A3DC"/>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26741" t="0" r="-113719" b="0"/>
              </a:stretch>
            </a:blipFill>
          </p:spPr>
        </p:sp>
      </p:grpSp>
      <p:sp>
        <p:nvSpPr>
          <p:cNvPr name="Freeform 5" id="5"/>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4">
              <a:alphaModFix amt="31999"/>
            </a:blip>
            <a:stretch>
              <a:fillRect l="0" t="0" r="0" b="0"/>
            </a:stretch>
          </a:blipFill>
        </p:spPr>
      </p:sp>
      <p:sp>
        <p:nvSpPr>
          <p:cNvPr name="Freeform 6" id="6"/>
          <p:cNvSpPr/>
          <p:nvPr/>
        </p:nvSpPr>
        <p:spPr>
          <a:xfrm flipH="false" flipV="false" rot="-9088373">
            <a:off x="8902516" y="2496564"/>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5">
              <a:alphaModFix amt="65999"/>
            </a:blip>
            <a:stretch>
              <a:fillRect l="0" t="0" r="0" b="0"/>
            </a:stretch>
          </a:blipFill>
        </p:spPr>
      </p:sp>
      <p:sp>
        <p:nvSpPr>
          <p:cNvPr name="TextBox 7" id="7"/>
          <p:cNvSpPr txBox="true"/>
          <p:nvPr/>
        </p:nvSpPr>
        <p:spPr>
          <a:xfrm rot="0">
            <a:off x="5565600" y="3569828"/>
            <a:ext cx="10438809" cy="303657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The MAB Levels of Awareness:</a:t>
            </a:r>
          </a:p>
          <a:p>
            <a:pPr algn="l">
              <a:lnSpc>
                <a:spcPts val="8250"/>
              </a:lnSpc>
            </a:pPr>
          </a:p>
          <a:p>
            <a:pPr algn="l">
              <a:lnSpc>
                <a:spcPts val="8250"/>
              </a:lnSpc>
            </a:pPr>
          </a:p>
        </p:txBody>
      </p:sp>
      <p:sp>
        <p:nvSpPr>
          <p:cNvPr name="TextBox 8" id="8"/>
          <p:cNvSpPr txBox="true"/>
          <p:nvPr/>
        </p:nvSpPr>
        <p:spPr>
          <a:xfrm rot="0">
            <a:off x="4929676" y="3569828"/>
            <a:ext cx="635923" cy="1988820"/>
          </a:xfrm>
          <a:prstGeom prst="rect">
            <a:avLst/>
          </a:prstGeom>
        </p:spPr>
        <p:txBody>
          <a:bodyPr anchor="t" rtlCol="false" tIns="0" lIns="0" bIns="0" rIns="0">
            <a:spAutoFit/>
          </a:bodyPr>
          <a:lstStyle/>
          <a:p>
            <a:pPr algn="l">
              <a:lnSpc>
                <a:spcPts val="8250"/>
              </a:lnSpc>
            </a:pPr>
            <a:r>
              <a:rPr lang="en-US" sz="3300" spc="-132">
                <a:solidFill>
                  <a:srgbClr val="00A3DC"/>
                </a:solidFill>
                <a:latin typeface="Poppins"/>
                <a:ea typeface="Poppins"/>
                <a:cs typeface="Poppins"/>
                <a:sym typeface="Poppins"/>
              </a:rPr>
              <a:t>6. </a:t>
            </a:r>
          </a:p>
          <a:p>
            <a:pPr algn="l">
              <a:lnSpc>
                <a:spcPts val="8250"/>
              </a:lnSpc>
            </a:pPr>
          </a:p>
        </p:txBody>
      </p:sp>
      <p:sp>
        <p:nvSpPr>
          <p:cNvPr name="Freeform 9" id="9"/>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4"/>
            <a:stretch>
              <a:fillRect l="0" t="0" r="0" b="0"/>
            </a:stretch>
          </a:blipFill>
        </p:spPr>
      </p:sp>
      <p:sp>
        <p:nvSpPr>
          <p:cNvPr name="TextBox 11" id="11"/>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00A3DC"/>
                </a:solidFill>
                <a:latin typeface="Agrandir"/>
                <a:ea typeface="Agrandir"/>
                <a:cs typeface="Agrandir"/>
                <a:sym typeface="Agrandir"/>
              </a:rPr>
              <a:t>Topics continued...</a:t>
            </a:r>
          </a:p>
        </p:txBody>
      </p:sp>
      <p:sp>
        <p:nvSpPr>
          <p:cNvPr name="AutoShape 12" id="12"/>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TextBox 13" id="13"/>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1232858" y="-561804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sp>
        <p:nvSpPr>
          <p:cNvPr name="Freeform 4" id="4"/>
          <p:cNvSpPr/>
          <p:nvPr/>
        </p:nvSpPr>
        <p:spPr>
          <a:xfrm flipH="false" flipV="false" rot="0">
            <a:off x="2714655" y="0"/>
            <a:ext cx="13073487" cy="10287000"/>
          </a:xfrm>
          <a:custGeom>
            <a:avLst/>
            <a:gdLst/>
            <a:ahLst/>
            <a:cxnLst/>
            <a:rect r="r" b="b" t="t" l="l"/>
            <a:pathLst>
              <a:path h="10287000" w="13073487">
                <a:moveTo>
                  <a:pt x="0" y="0"/>
                </a:moveTo>
                <a:lnTo>
                  <a:pt x="13073487" y="0"/>
                </a:lnTo>
                <a:lnTo>
                  <a:pt x="13073487" y="10287000"/>
                </a:lnTo>
                <a:lnTo>
                  <a:pt x="0" y="10287000"/>
                </a:lnTo>
                <a:lnTo>
                  <a:pt x="0" y="0"/>
                </a:lnTo>
                <a:close/>
              </a:path>
            </a:pathLst>
          </a:custGeom>
          <a:blipFill>
            <a:blip r:embed="rId4"/>
            <a:stretch>
              <a:fillRect l="-1316" t="-163" r="-874" b="-163"/>
            </a:stretch>
          </a:blipFill>
        </p:spPr>
      </p:sp>
      <p:pic>
        <p:nvPicPr>
          <p:cNvPr name="Picture 5" id="5"/>
          <p:cNvPicPr>
            <a:picLocks noChangeAspect="true"/>
          </p:cNvPicPr>
          <p:nvPr/>
        </p:nvPicPr>
        <p:blipFill>
          <a:blip r:embed="rId5"/>
          <a:srcRect l="0" t="0" r="0" b="0"/>
          <a:stretch>
            <a:fillRect/>
          </a:stretch>
        </p:blipFill>
        <p:spPr>
          <a:xfrm flipH="false" flipV="false" rot="0">
            <a:off x="16853809" y="9461239"/>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6318190" y="9461239"/>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7389485" y="9461239"/>
            <a:ext cx="278501" cy="278501"/>
          </a:xfrm>
          <a:prstGeom prst="rect">
            <a:avLst/>
          </a:prstGeom>
        </p:spPr>
      </p:pic>
      <p:pic>
        <p:nvPicPr>
          <p:cNvPr name="Picture 8" id="8"/>
          <p:cNvPicPr>
            <a:picLocks noChangeAspect="true"/>
          </p:cNvPicPr>
          <p:nvPr/>
        </p:nvPicPr>
        <p:blipFill>
          <a:blip r:embed="rId6"/>
          <a:stretch>
            <a:fillRect/>
          </a:stretch>
        </p:blipFill>
        <p:spPr>
          <a:xfrm rot="0">
            <a:off x="1255589" y="9093752"/>
            <a:ext cx="1013474" cy="1013474"/>
          </a:xfrm>
          <a:prstGeom prst="rect">
            <a:avLst/>
          </a:prstGeom>
        </p:spPr>
      </p:pic>
      <p:grpSp>
        <p:nvGrpSpPr>
          <p:cNvPr name="Group 9" id="9"/>
          <p:cNvGrpSpPr/>
          <p:nvPr/>
        </p:nvGrpSpPr>
        <p:grpSpPr>
          <a:xfrm rot="0">
            <a:off x="258024" y="8766639"/>
            <a:ext cx="2634931" cy="1256132"/>
            <a:chOff x="0" y="0"/>
            <a:chExt cx="3513242" cy="1674842"/>
          </a:xfrm>
        </p:grpSpPr>
        <p:sp>
          <p:nvSpPr>
            <p:cNvPr name="Freeform 10" id="10"/>
            <p:cNvSpPr/>
            <p:nvPr/>
          </p:nvSpPr>
          <p:spPr>
            <a:xfrm flipH="false" flipV="false" rot="0">
              <a:off x="0" y="490573"/>
              <a:ext cx="2574500" cy="1184270"/>
            </a:xfrm>
            <a:custGeom>
              <a:avLst/>
              <a:gdLst/>
              <a:ahLst/>
              <a:cxnLst/>
              <a:rect r="r" b="b" t="t" l="l"/>
              <a:pathLst>
                <a:path h="1184270" w="2574500">
                  <a:moveTo>
                    <a:pt x="0" y="0"/>
                  </a:moveTo>
                  <a:lnTo>
                    <a:pt x="2574500" y="0"/>
                  </a:lnTo>
                  <a:lnTo>
                    <a:pt x="2574500" y="1184269"/>
                  </a:lnTo>
                  <a:lnTo>
                    <a:pt x="0" y="118426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0" y="-38100"/>
              <a:ext cx="3513242" cy="340536"/>
            </a:xfrm>
            <a:prstGeom prst="rect">
              <a:avLst/>
            </a:prstGeom>
          </p:spPr>
          <p:txBody>
            <a:bodyPr anchor="t" rtlCol="false" tIns="0" lIns="0" bIns="0" rIns="0">
              <a:spAutoFit/>
            </a:bodyPr>
            <a:lstStyle/>
            <a:p>
              <a:pPr algn="l">
                <a:lnSpc>
                  <a:spcPts val="2087"/>
                </a:lnSpc>
              </a:pPr>
              <a:r>
                <a:rPr lang="en-US" sz="1490" i="true" spc="254">
                  <a:solidFill>
                    <a:srgbClr val="F6F6F6"/>
                  </a:solidFill>
                  <a:latin typeface="Poppins Italics"/>
                  <a:ea typeface="Poppins Italics"/>
                  <a:cs typeface="Poppins Italics"/>
                  <a:sym typeface="Poppins Italics"/>
                </a:rPr>
                <a:t>Topic Handouts</a:t>
              </a:r>
            </a:p>
          </p:txBody>
        </p:sp>
      </p:grpSp>
      <p:sp>
        <p:nvSpPr>
          <p:cNvPr name="Freeform 12" id="12"/>
          <p:cNvSpPr/>
          <p:nvPr/>
        </p:nvSpPr>
        <p:spPr>
          <a:xfrm flipH="false" flipV="false" rot="0">
            <a:off x="2485748" y="0"/>
            <a:ext cx="13164727" cy="10276100"/>
          </a:xfrm>
          <a:custGeom>
            <a:avLst/>
            <a:gdLst/>
            <a:ahLst/>
            <a:cxnLst/>
            <a:rect r="r" b="b" t="t" l="l"/>
            <a:pathLst>
              <a:path h="10276100" w="13164727">
                <a:moveTo>
                  <a:pt x="0" y="0"/>
                </a:moveTo>
                <a:lnTo>
                  <a:pt x="13164726" y="0"/>
                </a:lnTo>
                <a:lnTo>
                  <a:pt x="13164726" y="10276100"/>
                </a:lnTo>
                <a:lnTo>
                  <a:pt x="0" y="10276100"/>
                </a:lnTo>
                <a:lnTo>
                  <a:pt x="0" y="0"/>
                </a:lnTo>
                <a:close/>
              </a:path>
            </a:pathLst>
          </a:custGeom>
          <a:blipFill>
            <a:blip r:embed="rId4"/>
            <a:stretch>
              <a:fillRect l="0" t="0" r="-1045" b="0"/>
            </a:stretch>
          </a:blipFill>
        </p:spPr>
      </p:sp>
      <p:sp>
        <p:nvSpPr>
          <p:cNvPr name="TextBox 13" id="13"/>
          <p:cNvSpPr txBox="true"/>
          <p:nvPr/>
        </p:nvSpPr>
        <p:spPr>
          <a:xfrm rot="0">
            <a:off x="14797871" y="9877042"/>
            <a:ext cx="3319140" cy="253358"/>
          </a:xfrm>
          <a:prstGeom prst="rect">
            <a:avLst/>
          </a:prstGeom>
        </p:spPr>
        <p:txBody>
          <a:bodyPr anchor="t" rtlCol="false" tIns="0" lIns="0" bIns="0" rIns="0">
            <a:spAutoFit/>
          </a:bodyPr>
          <a:lstStyle/>
          <a:p>
            <a:pPr algn="r">
              <a:lnSpc>
                <a:spcPts val="2031"/>
              </a:lnSpc>
            </a:pPr>
            <a:r>
              <a:rPr lang="en-US" sz="1451" i="true" spc="248">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9983973" y="-3271451"/>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616309" y="-40756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TextBox 4" id="4"/>
          <p:cNvSpPr txBox="true"/>
          <p:nvPr/>
        </p:nvSpPr>
        <p:spPr>
          <a:xfrm rot="0">
            <a:off x="693429" y="477153"/>
            <a:ext cx="14695123" cy="1158240"/>
          </a:xfrm>
          <a:prstGeom prst="rect">
            <a:avLst/>
          </a:prstGeom>
        </p:spPr>
        <p:txBody>
          <a:bodyPr anchor="t" rtlCol="false" tIns="0" lIns="0" bIns="0" rIns="0">
            <a:spAutoFit/>
          </a:bodyPr>
          <a:lstStyle/>
          <a:p>
            <a:pPr algn="l">
              <a:lnSpc>
                <a:spcPts val="4409"/>
              </a:lnSpc>
            </a:pPr>
            <a:r>
              <a:rPr lang="en-US" sz="3150" b="true">
                <a:solidFill>
                  <a:srgbClr val="36FF00"/>
                </a:solidFill>
                <a:latin typeface="Arial MT Pro Bold"/>
                <a:ea typeface="Arial MT Pro Bold"/>
                <a:cs typeface="Arial MT Pro Bold"/>
                <a:sym typeface="Arial MT Pro Bold"/>
              </a:rPr>
              <a:t>Under</a:t>
            </a:r>
            <a:r>
              <a:rPr lang="en-US" sz="3150" b="true">
                <a:solidFill>
                  <a:srgbClr val="36FF00"/>
                </a:solidFill>
                <a:latin typeface="Arial MT Pro Bold"/>
                <a:ea typeface="Arial MT Pro Bold"/>
                <a:cs typeface="Arial MT Pro Bold"/>
                <a:sym typeface="Arial MT Pro Bold"/>
              </a:rPr>
              <a:t>standing the ACS Process...</a:t>
            </a:r>
          </a:p>
          <a:p>
            <a:pPr algn="l">
              <a:lnSpc>
                <a:spcPts val="4409"/>
              </a:lnSpc>
            </a:pPr>
          </a:p>
        </p:txBody>
      </p:sp>
      <p:sp>
        <p:nvSpPr>
          <p:cNvPr name="TextBox 5" id="5"/>
          <p:cNvSpPr txBox="true"/>
          <p:nvPr/>
        </p:nvSpPr>
        <p:spPr>
          <a:xfrm rot="0">
            <a:off x="720643" y="1193276"/>
            <a:ext cx="14640696" cy="3102229"/>
          </a:xfrm>
          <a:prstGeom prst="rect">
            <a:avLst/>
          </a:prstGeom>
        </p:spPr>
        <p:txBody>
          <a:bodyPr anchor="t" rtlCol="false" tIns="0" lIns="0" bIns="0" rIns="0">
            <a:spAutoFit/>
          </a:bodyPr>
          <a:lstStyle/>
          <a:p>
            <a:pPr algn="just">
              <a:lnSpc>
                <a:spcPts val="3067"/>
              </a:lnSpc>
              <a:spcBef>
                <a:spcPct val="0"/>
              </a:spcBef>
            </a:pPr>
            <a:r>
              <a:rPr lang="en-US" sz="2599">
                <a:solidFill>
                  <a:srgbClr val="FFFFFF"/>
                </a:solidFill>
                <a:latin typeface="Arial MT Pro"/>
                <a:ea typeface="Arial MT Pro"/>
                <a:cs typeface="Arial MT Pro"/>
                <a:sym typeface="Arial MT Pro"/>
              </a:rPr>
              <a:t>Und</a:t>
            </a:r>
            <a:r>
              <a:rPr lang="en-US" sz="2599">
                <a:solidFill>
                  <a:srgbClr val="FFFFFF"/>
                </a:solidFill>
                <a:latin typeface="Arial MT Pro"/>
                <a:ea typeface="Arial MT Pro"/>
                <a:cs typeface="Arial MT Pro"/>
                <a:sym typeface="Arial MT Pro"/>
              </a:rPr>
              <a:t>erstanding the ACS Process helps us in developing a comprehensive ability to maintain situational and environmental awareness. Today, we’ll explore the ACS Process—Assess, Communicate, and how to Serve and Support. This framework empowers you to assess situations accurately, quickly, communicate effectively, and provide the necessary support to ensure optimal care. Let’s explore how these elements can enhance your response to dynamic and challenging care environments.</a:t>
            </a:r>
          </a:p>
          <a:p>
            <a:pPr algn="just">
              <a:lnSpc>
                <a:spcPts val="3067"/>
              </a:lnSpc>
              <a:spcBef>
                <a:spcPct val="0"/>
              </a:spcBef>
            </a:pPr>
          </a:p>
          <a:p>
            <a:pPr algn="just">
              <a:lnSpc>
                <a:spcPts val="3067"/>
              </a:lnSpc>
              <a:spcBef>
                <a:spcPct val="0"/>
              </a:spcBef>
            </a:pPr>
          </a:p>
        </p:txBody>
      </p:sp>
      <p:grpSp>
        <p:nvGrpSpPr>
          <p:cNvPr name="Group 6" id="6"/>
          <p:cNvGrpSpPr/>
          <p:nvPr/>
        </p:nvGrpSpPr>
        <p:grpSpPr>
          <a:xfrm rot="0">
            <a:off x="1787373" y="4100064"/>
            <a:ext cx="2683250" cy="3232831"/>
            <a:chOff x="0" y="0"/>
            <a:chExt cx="3577666" cy="4310442"/>
          </a:xfrm>
        </p:grpSpPr>
        <p:sp>
          <p:nvSpPr>
            <p:cNvPr name="Freeform 7" id="7"/>
            <p:cNvSpPr/>
            <p:nvPr/>
          </p:nvSpPr>
          <p:spPr>
            <a:xfrm flipH="false" flipV="false" rot="0">
              <a:off x="0" y="0"/>
              <a:ext cx="3577666" cy="4310442"/>
            </a:xfrm>
            <a:custGeom>
              <a:avLst/>
              <a:gdLst/>
              <a:ahLst/>
              <a:cxnLst/>
              <a:rect r="r" b="b" t="t" l="l"/>
              <a:pathLst>
                <a:path h="4310442" w="3577666">
                  <a:moveTo>
                    <a:pt x="0" y="0"/>
                  </a:moveTo>
                  <a:lnTo>
                    <a:pt x="3577666" y="0"/>
                  </a:lnTo>
                  <a:lnTo>
                    <a:pt x="3577666" y="4310442"/>
                  </a:lnTo>
                  <a:lnTo>
                    <a:pt x="0" y="4310442"/>
                  </a:lnTo>
                  <a:lnTo>
                    <a:pt x="0" y="0"/>
                  </a:lnTo>
                  <a:close/>
                </a:path>
              </a:pathLst>
            </a:custGeom>
            <a:blipFill>
              <a:blip r:embed="rId4"/>
              <a:stretch>
                <a:fillRect l="0" t="0" r="0" b="0"/>
              </a:stretch>
            </a:blipFill>
          </p:spPr>
        </p:sp>
        <p:sp>
          <p:nvSpPr>
            <p:cNvPr name="Freeform 8" id="8"/>
            <p:cNvSpPr/>
            <p:nvPr/>
          </p:nvSpPr>
          <p:spPr>
            <a:xfrm flipH="false" flipV="false" rot="0">
              <a:off x="476756" y="1254464"/>
              <a:ext cx="2624154" cy="1502328"/>
            </a:xfrm>
            <a:custGeom>
              <a:avLst/>
              <a:gdLst/>
              <a:ahLst/>
              <a:cxnLst/>
              <a:rect r="r" b="b" t="t" l="l"/>
              <a:pathLst>
                <a:path h="1502328" w="2624154">
                  <a:moveTo>
                    <a:pt x="0" y="0"/>
                  </a:moveTo>
                  <a:lnTo>
                    <a:pt x="2624154" y="0"/>
                  </a:lnTo>
                  <a:lnTo>
                    <a:pt x="2624154" y="1502328"/>
                  </a:lnTo>
                  <a:lnTo>
                    <a:pt x="0" y="15023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9" id="9"/>
          <p:cNvGrpSpPr/>
          <p:nvPr/>
        </p:nvGrpSpPr>
        <p:grpSpPr>
          <a:xfrm rot="0">
            <a:off x="7258086" y="4100064"/>
            <a:ext cx="2708755" cy="3263560"/>
            <a:chOff x="0" y="0"/>
            <a:chExt cx="3611673" cy="4351414"/>
          </a:xfrm>
        </p:grpSpPr>
        <p:sp>
          <p:nvSpPr>
            <p:cNvPr name="Freeform 10" id="10"/>
            <p:cNvSpPr/>
            <p:nvPr/>
          </p:nvSpPr>
          <p:spPr>
            <a:xfrm flipH="false" flipV="false" rot="0">
              <a:off x="0" y="0"/>
              <a:ext cx="3611673" cy="4351414"/>
            </a:xfrm>
            <a:custGeom>
              <a:avLst/>
              <a:gdLst/>
              <a:ahLst/>
              <a:cxnLst/>
              <a:rect r="r" b="b" t="t" l="l"/>
              <a:pathLst>
                <a:path h="4351414" w="3611673">
                  <a:moveTo>
                    <a:pt x="0" y="0"/>
                  </a:moveTo>
                  <a:lnTo>
                    <a:pt x="3611673" y="0"/>
                  </a:lnTo>
                  <a:lnTo>
                    <a:pt x="3611673" y="4351414"/>
                  </a:lnTo>
                  <a:lnTo>
                    <a:pt x="0" y="4351414"/>
                  </a:lnTo>
                  <a:lnTo>
                    <a:pt x="0" y="0"/>
                  </a:lnTo>
                  <a:close/>
                </a:path>
              </a:pathLst>
            </a:custGeom>
            <a:blipFill>
              <a:blip r:embed="rId7"/>
              <a:stretch>
                <a:fillRect l="0" t="0" r="0" b="0"/>
              </a:stretch>
            </a:blipFill>
          </p:spPr>
        </p:sp>
        <p:sp>
          <p:nvSpPr>
            <p:cNvPr name="Freeform 11" id="11"/>
            <p:cNvSpPr/>
            <p:nvPr/>
          </p:nvSpPr>
          <p:spPr>
            <a:xfrm flipH="false" flipV="false" rot="0">
              <a:off x="600661" y="1124264"/>
              <a:ext cx="2379068" cy="1721850"/>
            </a:xfrm>
            <a:custGeom>
              <a:avLst/>
              <a:gdLst/>
              <a:ahLst/>
              <a:cxnLst/>
              <a:rect r="r" b="b" t="t" l="l"/>
              <a:pathLst>
                <a:path h="1721850" w="2379068">
                  <a:moveTo>
                    <a:pt x="0" y="0"/>
                  </a:moveTo>
                  <a:lnTo>
                    <a:pt x="2379068" y="0"/>
                  </a:lnTo>
                  <a:lnTo>
                    <a:pt x="2379068" y="1721851"/>
                  </a:lnTo>
                  <a:lnTo>
                    <a:pt x="0" y="172185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grpSp>
        <p:nvGrpSpPr>
          <p:cNvPr name="Group 12" id="12"/>
          <p:cNvGrpSpPr/>
          <p:nvPr/>
        </p:nvGrpSpPr>
        <p:grpSpPr>
          <a:xfrm rot="0">
            <a:off x="13330219" y="4128432"/>
            <a:ext cx="2685210" cy="3235193"/>
            <a:chOff x="0" y="0"/>
            <a:chExt cx="3580280" cy="4313590"/>
          </a:xfrm>
        </p:grpSpPr>
        <p:sp>
          <p:nvSpPr>
            <p:cNvPr name="Freeform 13" id="13"/>
            <p:cNvSpPr/>
            <p:nvPr/>
          </p:nvSpPr>
          <p:spPr>
            <a:xfrm flipH="false" flipV="false" rot="0">
              <a:off x="0" y="0"/>
              <a:ext cx="3580280" cy="4313590"/>
            </a:xfrm>
            <a:custGeom>
              <a:avLst/>
              <a:gdLst/>
              <a:ahLst/>
              <a:cxnLst/>
              <a:rect r="r" b="b" t="t" l="l"/>
              <a:pathLst>
                <a:path h="4313590" w="3580280">
                  <a:moveTo>
                    <a:pt x="0" y="0"/>
                  </a:moveTo>
                  <a:lnTo>
                    <a:pt x="3580280" y="0"/>
                  </a:lnTo>
                  <a:lnTo>
                    <a:pt x="3580280" y="4313590"/>
                  </a:lnTo>
                  <a:lnTo>
                    <a:pt x="0" y="4313590"/>
                  </a:lnTo>
                  <a:lnTo>
                    <a:pt x="0" y="0"/>
                  </a:lnTo>
                  <a:close/>
                </a:path>
              </a:pathLst>
            </a:custGeom>
            <a:blipFill>
              <a:blip r:embed="rId10"/>
              <a:stretch>
                <a:fillRect l="0" t="0" r="0" b="0"/>
              </a:stretch>
            </a:blipFill>
          </p:spPr>
        </p:sp>
        <p:sp>
          <p:nvSpPr>
            <p:cNvPr name="Freeform 14" id="14"/>
            <p:cNvSpPr/>
            <p:nvPr/>
          </p:nvSpPr>
          <p:spPr>
            <a:xfrm flipH="false" flipV="false" rot="0">
              <a:off x="871478" y="809630"/>
              <a:ext cx="1963723" cy="2416214"/>
            </a:xfrm>
            <a:custGeom>
              <a:avLst/>
              <a:gdLst/>
              <a:ahLst/>
              <a:cxnLst/>
              <a:rect r="r" b="b" t="t" l="l"/>
              <a:pathLst>
                <a:path h="2416214" w="1963723">
                  <a:moveTo>
                    <a:pt x="0" y="0"/>
                  </a:moveTo>
                  <a:lnTo>
                    <a:pt x="1963723" y="0"/>
                  </a:lnTo>
                  <a:lnTo>
                    <a:pt x="1963723" y="2416214"/>
                  </a:lnTo>
                  <a:lnTo>
                    <a:pt x="0" y="24162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15" id="15"/>
          <p:cNvSpPr txBox="true"/>
          <p:nvPr/>
        </p:nvSpPr>
        <p:spPr>
          <a:xfrm rot="0">
            <a:off x="1614483" y="7408141"/>
            <a:ext cx="3954894" cy="733422"/>
          </a:xfrm>
          <a:prstGeom prst="rect">
            <a:avLst/>
          </a:prstGeom>
        </p:spPr>
        <p:txBody>
          <a:bodyPr anchor="t" rtlCol="false" tIns="0" lIns="0" bIns="0" rIns="0">
            <a:spAutoFit/>
          </a:bodyPr>
          <a:lstStyle/>
          <a:p>
            <a:pPr algn="l">
              <a:lnSpc>
                <a:spcPts val="5353"/>
              </a:lnSpc>
            </a:pPr>
            <a:r>
              <a:rPr lang="en-US" sz="3823" b="true">
                <a:solidFill>
                  <a:srgbClr val="FFFFFF"/>
                </a:solidFill>
                <a:latin typeface="Arial MT Pro Bold"/>
                <a:ea typeface="Arial MT Pro Bold"/>
                <a:cs typeface="Arial MT Pro Bold"/>
                <a:sym typeface="Arial MT Pro Bold"/>
              </a:rPr>
              <a:t>Assessment</a:t>
            </a:r>
          </a:p>
        </p:txBody>
      </p:sp>
      <p:sp>
        <p:nvSpPr>
          <p:cNvPr name="TextBox 16" id="16"/>
          <p:cNvSpPr txBox="true"/>
          <p:nvPr/>
        </p:nvSpPr>
        <p:spPr>
          <a:xfrm rot="0">
            <a:off x="6568564" y="7408141"/>
            <a:ext cx="4877352" cy="733422"/>
          </a:xfrm>
          <a:prstGeom prst="rect">
            <a:avLst/>
          </a:prstGeom>
        </p:spPr>
        <p:txBody>
          <a:bodyPr anchor="t" rtlCol="false" tIns="0" lIns="0" bIns="0" rIns="0">
            <a:spAutoFit/>
          </a:bodyPr>
          <a:lstStyle/>
          <a:p>
            <a:pPr algn="l">
              <a:lnSpc>
                <a:spcPts val="5353"/>
              </a:lnSpc>
            </a:pPr>
            <a:r>
              <a:rPr lang="en-US" sz="3823" b="true">
                <a:solidFill>
                  <a:srgbClr val="FFFFFF"/>
                </a:solidFill>
                <a:latin typeface="Arial MT Pro Bold"/>
                <a:ea typeface="Arial MT Pro Bold"/>
                <a:cs typeface="Arial MT Pro Bold"/>
                <a:sym typeface="Arial MT Pro Bold"/>
              </a:rPr>
              <a:t>Communication</a:t>
            </a:r>
          </a:p>
        </p:txBody>
      </p:sp>
      <p:sp>
        <p:nvSpPr>
          <p:cNvPr name="TextBox 17" id="17"/>
          <p:cNvSpPr txBox="true"/>
          <p:nvPr/>
        </p:nvSpPr>
        <p:spPr>
          <a:xfrm rot="0">
            <a:off x="11798543" y="7537821"/>
            <a:ext cx="5748562" cy="603741"/>
          </a:xfrm>
          <a:prstGeom prst="rect">
            <a:avLst/>
          </a:prstGeom>
        </p:spPr>
        <p:txBody>
          <a:bodyPr anchor="t" rtlCol="false" tIns="0" lIns="0" bIns="0" rIns="0">
            <a:spAutoFit/>
          </a:bodyPr>
          <a:lstStyle/>
          <a:p>
            <a:pPr algn="ctr">
              <a:lnSpc>
                <a:spcPts val="4014"/>
              </a:lnSpc>
            </a:pPr>
            <a:r>
              <a:rPr lang="en-US" b="true" sz="3823">
                <a:solidFill>
                  <a:srgbClr val="FFFFFF"/>
                </a:solidFill>
                <a:latin typeface="Arial MT Pro Bold"/>
                <a:ea typeface="Arial MT Pro Bold"/>
                <a:cs typeface="Arial MT Pro Bold"/>
                <a:sym typeface="Arial MT Pro Bold"/>
              </a:rPr>
              <a:t>To Serve &amp; Support</a:t>
            </a:r>
          </a:p>
        </p:txBody>
      </p:sp>
      <p:sp>
        <p:nvSpPr>
          <p:cNvPr name="TextBox 18" id="1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9" id="19"/>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1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346491" y="3156517"/>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150286" y="-396739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693429" y="477153"/>
            <a:ext cx="14695123" cy="1158240"/>
          </a:xfrm>
          <a:prstGeom prst="rect">
            <a:avLst/>
          </a:prstGeom>
        </p:spPr>
        <p:txBody>
          <a:bodyPr anchor="t" rtlCol="false" tIns="0" lIns="0" bIns="0" rIns="0">
            <a:spAutoFit/>
          </a:bodyPr>
          <a:lstStyle/>
          <a:p>
            <a:pPr algn="l">
              <a:lnSpc>
                <a:spcPts val="4409"/>
              </a:lnSpc>
            </a:pPr>
            <a:r>
              <a:rPr lang="en-US" sz="3150" b="true">
                <a:solidFill>
                  <a:srgbClr val="36FF00"/>
                </a:solidFill>
                <a:latin typeface="Arial MT Pro Bold"/>
                <a:ea typeface="Arial MT Pro Bold"/>
                <a:cs typeface="Arial MT Pro Bold"/>
                <a:sym typeface="Arial MT Pro Bold"/>
              </a:rPr>
              <a:t>T</a:t>
            </a:r>
            <a:r>
              <a:rPr lang="en-US" sz="3150" b="true">
                <a:solidFill>
                  <a:srgbClr val="36FF00"/>
                </a:solidFill>
                <a:latin typeface="Arial MT Pro Bold"/>
                <a:ea typeface="Arial MT Pro Bold"/>
                <a:cs typeface="Arial MT Pro Bold"/>
                <a:sym typeface="Arial MT Pro Bold"/>
              </a:rPr>
              <a:t>he ACS Process...</a:t>
            </a:r>
          </a:p>
          <a:p>
            <a:pPr algn="l">
              <a:lnSpc>
                <a:spcPts val="4409"/>
              </a:lnSpc>
            </a:pPr>
          </a:p>
        </p:txBody>
      </p:sp>
      <p:sp>
        <p:nvSpPr>
          <p:cNvPr name="TextBox 5" id="5"/>
          <p:cNvSpPr txBox="true"/>
          <p:nvPr/>
        </p:nvSpPr>
        <p:spPr>
          <a:xfrm rot="0">
            <a:off x="720643" y="1052016"/>
            <a:ext cx="14640696" cy="871601"/>
          </a:xfrm>
          <a:prstGeom prst="rect">
            <a:avLst/>
          </a:prstGeom>
        </p:spPr>
        <p:txBody>
          <a:bodyPr anchor="t" rtlCol="false" tIns="0" lIns="0" bIns="0" rIns="0">
            <a:spAutoFit/>
          </a:bodyPr>
          <a:lstStyle/>
          <a:p>
            <a:pPr algn="just">
              <a:lnSpc>
                <a:spcPts val="2241"/>
              </a:lnSpc>
              <a:spcBef>
                <a:spcPct val="0"/>
              </a:spcBef>
            </a:pPr>
            <a:r>
              <a:rPr lang="en-US" sz="1899">
                <a:solidFill>
                  <a:srgbClr val="FFFFFF"/>
                </a:solidFill>
                <a:latin typeface="Arial MT Pro"/>
                <a:ea typeface="Arial MT Pro"/>
                <a:cs typeface="Arial MT Pro"/>
                <a:sym typeface="Arial MT Pro"/>
              </a:rPr>
              <a:t>To eff</a:t>
            </a:r>
            <a:r>
              <a:rPr lang="en-US" sz="1899">
                <a:solidFill>
                  <a:srgbClr val="FFFFFF"/>
                </a:solidFill>
                <a:latin typeface="Arial MT Pro"/>
                <a:ea typeface="Arial MT Pro"/>
                <a:cs typeface="Arial MT Pro"/>
                <a:sym typeface="Arial MT Pro"/>
              </a:rPr>
              <a:t>ectively manage assaultive behavior in any setting—professionals rely on several types of assessments that help predict, prevent, and respond to aggression. These assessments are designed to identify risk factors, monitor behavior, and guide intervention strategies. </a:t>
            </a:r>
          </a:p>
          <a:p>
            <a:pPr algn="just">
              <a:lnSpc>
                <a:spcPts val="2241"/>
              </a:lnSpc>
              <a:spcBef>
                <a:spcPct val="0"/>
              </a:spcBef>
            </a:pPr>
          </a:p>
        </p:txBody>
      </p:sp>
      <p:sp>
        <p:nvSpPr>
          <p:cNvPr name="TextBox 6" id="6"/>
          <p:cNvSpPr txBox="true"/>
          <p:nvPr/>
        </p:nvSpPr>
        <p:spPr>
          <a:xfrm rot="0">
            <a:off x="3138858" y="2443373"/>
            <a:ext cx="2528811" cy="2061990"/>
          </a:xfrm>
          <a:prstGeom prst="rect">
            <a:avLst/>
          </a:prstGeom>
        </p:spPr>
        <p:txBody>
          <a:bodyPr anchor="t" rtlCol="false" tIns="0" lIns="0" bIns="0" rIns="0">
            <a:spAutoFit/>
          </a:bodyPr>
          <a:lstStyle/>
          <a:p>
            <a:pPr algn="l">
              <a:lnSpc>
                <a:spcPts val="2760"/>
              </a:lnSpc>
            </a:pPr>
            <a:r>
              <a:rPr lang="en-US" b="true" sz="2123">
                <a:solidFill>
                  <a:srgbClr val="FFFFFF"/>
                </a:solidFill>
                <a:latin typeface="Arial MT Pro Bold"/>
                <a:ea typeface="Arial MT Pro Bold"/>
                <a:cs typeface="Arial MT Pro Bold"/>
                <a:sym typeface="Arial MT Pro Bold"/>
              </a:rPr>
              <a:t>Individual trying to cope and communicate needs while dealing with conflict variables... </a:t>
            </a:r>
          </a:p>
        </p:txBody>
      </p:sp>
      <p:sp>
        <p:nvSpPr>
          <p:cNvPr name="Freeform 7" id="7"/>
          <p:cNvSpPr/>
          <p:nvPr/>
        </p:nvSpPr>
        <p:spPr>
          <a:xfrm flipH="false" flipV="false" rot="0">
            <a:off x="5667670" y="3159733"/>
            <a:ext cx="5777330" cy="5777330"/>
          </a:xfrm>
          <a:custGeom>
            <a:avLst/>
            <a:gdLst/>
            <a:ahLst/>
            <a:cxnLst/>
            <a:rect r="r" b="b" t="t" l="l"/>
            <a:pathLst>
              <a:path h="5777330" w="5777330">
                <a:moveTo>
                  <a:pt x="0" y="0"/>
                </a:moveTo>
                <a:lnTo>
                  <a:pt x="5777330" y="0"/>
                </a:lnTo>
                <a:lnTo>
                  <a:pt x="5777330" y="5777331"/>
                </a:lnTo>
                <a:lnTo>
                  <a:pt x="0" y="57773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9612309" y="6724712"/>
            <a:ext cx="1440244" cy="1735234"/>
            <a:chOff x="0" y="0"/>
            <a:chExt cx="1920326" cy="2313645"/>
          </a:xfrm>
        </p:grpSpPr>
        <p:sp>
          <p:nvSpPr>
            <p:cNvPr name="Freeform 9" id="9"/>
            <p:cNvSpPr/>
            <p:nvPr/>
          </p:nvSpPr>
          <p:spPr>
            <a:xfrm flipH="false" flipV="false" rot="0">
              <a:off x="0" y="0"/>
              <a:ext cx="1920326" cy="2313645"/>
            </a:xfrm>
            <a:custGeom>
              <a:avLst/>
              <a:gdLst/>
              <a:ahLst/>
              <a:cxnLst/>
              <a:rect r="r" b="b" t="t" l="l"/>
              <a:pathLst>
                <a:path h="2313645" w="1920326">
                  <a:moveTo>
                    <a:pt x="0" y="0"/>
                  </a:moveTo>
                  <a:lnTo>
                    <a:pt x="1920326" y="0"/>
                  </a:lnTo>
                  <a:lnTo>
                    <a:pt x="1920326" y="2313645"/>
                  </a:lnTo>
                  <a:lnTo>
                    <a:pt x="0" y="2313645"/>
                  </a:lnTo>
                  <a:lnTo>
                    <a:pt x="0" y="0"/>
                  </a:lnTo>
                  <a:close/>
                </a:path>
              </a:pathLst>
            </a:custGeom>
            <a:blipFill>
              <a:blip r:embed="rId5"/>
              <a:stretch>
                <a:fillRect l="0" t="0" r="0" b="0"/>
              </a:stretch>
            </a:blipFill>
          </p:spPr>
        </p:sp>
        <p:sp>
          <p:nvSpPr>
            <p:cNvPr name="Freeform 10" id="10"/>
            <p:cNvSpPr/>
            <p:nvPr/>
          </p:nvSpPr>
          <p:spPr>
            <a:xfrm flipH="false" flipV="false" rot="0">
              <a:off x="319371" y="597771"/>
              <a:ext cx="1264950" cy="915507"/>
            </a:xfrm>
            <a:custGeom>
              <a:avLst/>
              <a:gdLst/>
              <a:ahLst/>
              <a:cxnLst/>
              <a:rect r="r" b="b" t="t" l="l"/>
              <a:pathLst>
                <a:path h="915507" w="1264950">
                  <a:moveTo>
                    <a:pt x="0" y="0"/>
                  </a:moveTo>
                  <a:lnTo>
                    <a:pt x="1264950" y="0"/>
                  </a:lnTo>
                  <a:lnTo>
                    <a:pt x="1264950" y="915507"/>
                  </a:lnTo>
                  <a:lnTo>
                    <a:pt x="0" y="9155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11" id="11"/>
          <p:cNvGrpSpPr/>
          <p:nvPr/>
        </p:nvGrpSpPr>
        <p:grpSpPr>
          <a:xfrm rot="0">
            <a:off x="6124093" y="6798488"/>
            <a:ext cx="1379010" cy="1661458"/>
            <a:chOff x="0" y="0"/>
            <a:chExt cx="1838680" cy="2215277"/>
          </a:xfrm>
        </p:grpSpPr>
        <p:sp>
          <p:nvSpPr>
            <p:cNvPr name="Freeform 12" id="12"/>
            <p:cNvSpPr/>
            <p:nvPr/>
          </p:nvSpPr>
          <p:spPr>
            <a:xfrm flipH="false" flipV="false" rot="0">
              <a:off x="0" y="0"/>
              <a:ext cx="1838680" cy="2215277"/>
            </a:xfrm>
            <a:custGeom>
              <a:avLst/>
              <a:gdLst/>
              <a:ahLst/>
              <a:cxnLst/>
              <a:rect r="r" b="b" t="t" l="l"/>
              <a:pathLst>
                <a:path h="2215277" w="1838680">
                  <a:moveTo>
                    <a:pt x="0" y="0"/>
                  </a:moveTo>
                  <a:lnTo>
                    <a:pt x="1838680" y="0"/>
                  </a:lnTo>
                  <a:lnTo>
                    <a:pt x="1838680" y="2215277"/>
                  </a:lnTo>
                  <a:lnTo>
                    <a:pt x="0" y="2215277"/>
                  </a:lnTo>
                  <a:lnTo>
                    <a:pt x="0" y="0"/>
                  </a:lnTo>
                  <a:close/>
                </a:path>
              </a:pathLst>
            </a:custGeom>
            <a:blipFill>
              <a:blip r:embed="rId8"/>
              <a:stretch>
                <a:fillRect l="0" t="0" r="0" b="0"/>
              </a:stretch>
            </a:blipFill>
          </p:spPr>
        </p:sp>
        <p:sp>
          <p:nvSpPr>
            <p:cNvPr name="Freeform 13" id="13"/>
            <p:cNvSpPr/>
            <p:nvPr/>
          </p:nvSpPr>
          <p:spPr>
            <a:xfrm flipH="false" flipV="false" rot="0">
              <a:off x="447554" y="415792"/>
              <a:ext cx="1008485" cy="1240865"/>
            </a:xfrm>
            <a:custGeom>
              <a:avLst/>
              <a:gdLst/>
              <a:ahLst/>
              <a:cxnLst/>
              <a:rect r="r" b="b" t="t" l="l"/>
              <a:pathLst>
                <a:path h="1240865" w="1008485">
                  <a:moveTo>
                    <a:pt x="0" y="0"/>
                  </a:moveTo>
                  <a:lnTo>
                    <a:pt x="1008485" y="0"/>
                  </a:lnTo>
                  <a:lnTo>
                    <a:pt x="1008485" y="1240865"/>
                  </a:lnTo>
                  <a:lnTo>
                    <a:pt x="0" y="12408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14" id="14"/>
          <p:cNvGrpSpPr/>
          <p:nvPr/>
        </p:nvGrpSpPr>
        <p:grpSpPr>
          <a:xfrm rot="0">
            <a:off x="9657032" y="3613141"/>
            <a:ext cx="1350798" cy="1627468"/>
            <a:chOff x="0" y="0"/>
            <a:chExt cx="1801064" cy="2169957"/>
          </a:xfrm>
        </p:grpSpPr>
        <p:sp>
          <p:nvSpPr>
            <p:cNvPr name="Freeform 15" id="15"/>
            <p:cNvSpPr/>
            <p:nvPr/>
          </p:nvSpPr>
          <p:spPr>
            <a:xfrm flipH="false" flipV="false" rot="0">
              <a:off x="0" y="0"/>
              <a:ext cx="1801064" cy="2169957"/>
            </a:xfrm>
            <a:custGeom>
              <a:avLst/>
              <a:gdLst/>
              <a:ahLst/>
              <a:cxnLst/>
              <a:rect r="r" b="b" t="t" l="l"/>
              <a:pathLst>
                <a:path h="2169957" w="1801064">
                  <a:moveTo>
                    <a:pt x="0" y="0"/>
                  </a:moveTo>
                  <a:lnTo>
                    <a:pt x="1801064" y="0"/>
                  </a:lnTo>
                  <a:lnTo>
                    <a:pt x="1801064" y="2169957"/>
                  </a:lnTo>
                  <a:lnTo>
                    <a:pt x="0" y="2169957"/>
                  </a:lnTo>
                  <a:lnTo>
                    <a:pt x="0" y="0"/>
                  </a:lnTo>
                  <a:close/>
                </a:path>
              </a:pathLst>
            </a:custGeom>
            <a:blipFill>
              <a:blip r:embed="rId11"/>
              <a:stretch>
                <a:fillRect l="0" t="0" r="0" b="0"/>
              </a:stretch>
            </a:blipFill>
          </p:spPr>
        </p:sp>
        <p:sp>
          <p:nvSpPr>
            <p:cNvPr name="Freeform 16" id="16"/>
            <p:cNvSpPr/>
            <p:nvPr/>
          </p:nvSpPr>
          <p:spPr>
            <a:xfrm flipH="false" flipV="false" rot="0">
              <a:off x="240008" y="631520"/>
              <a:ext cx="1321048" cy="756300"/>
            </a:xfrm>
            <a:custGeom>
              <a:avLst/>
              <a:gdLst/>
              <a:ahLst/>
              <a:cxnLst/>
              <a:rect r="r" b="b" t="t" l="l"/>
              <a:pathLst>
                <a:path h="756300" w="1321048">
                  <a:moveTo>
                    <a:pt x="0" y="0"/>
                  </a:moveTo>
                  <a:lnTo>
                    <a:pt x="1321048" y="0"/>
                  </a:lnTo>
                  <a:lnTo>
                    <a:pt x="1321048" y="756301"/>
                  </a:lnTo>
                  <a:lnTo>
                    <a:pt x="0" y="75630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Freeform 17" id="17"/>
          <p:cNvSpPr/>
          <p:nvPr/>
        </p:nvSpPr>
        <p:spPr>
          <a:xfrm flipH="false" flipV="false" rot="0">
            <a:off x="6051764" y="3553809"/>
            <a:ext cx="1451340" cy="1642252"/>
          </a:xfrm>
          <a:custGeom>
            <a:avLst/>
            <a:gdLst/>
            <a:ahLst/>
            <a:cxnLst/>
            <a:rect r="r" b="b" t="t" l="l"/>
            <a:pathLst>
              <a:path h="1642252" w="1451340">
                <a:moveTo>
                  <a:pt x="0" y="0"/>
                </a:moveTo>
                <a:lnTo>
                  <a:pt x="1451339" y="0"/>
                </a:lnTo>
                <a:lnTo>
                  <a:pt x="1451339" y="1642252"/>
                </a:lnTo>
                <a:lnTo>
                  <a:pt x="0" y="164225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7346148" y="4780294"/>
            <a:ext cx="2420373" cy="2423402"/>
          </a:xfrm>
          <a:custGeom>
            <a:avLst/>
            <a:gdLst/>
            <a:ahLst/>
            <a:cxnLst/>
            <a:rect r="r" b="b" t="t" l="l"/>
            <a:pathLst>
              <a:path h="2423402" w="2420373">
                <a:moveTo>
                  <a:pt x="0" y="0"/>
                </a:moveTo>
                <a:lnTo>
                  <a:pt x="2420373" y="0"/>
                </a:lnTo>
                <a:lnTo>
                  <a:pt x="2420373" y="2423403"/>
                </a:lnTo>
                <a:lnTo>
                  <a:pt x="0" y="242340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9" id="19"/>
          <p:cNvSpPr txBox="true"/>
          <p:nvPr/>
        </p:nvSpPr>
        <p:spPr>
          <a:xfrm rot="0">
            <a:off x="11445000" y="2948943"/>
            <a:ext cx="3515466" cy="713804"/>
          </a:xfrm>
          <a:prstGeom prst="rect">
            <a:avLst/>
          </a:prstGeom>
        </p:spPr>
        <p:txBody>
          <a:bodyPr anchor="t" rtlCol="false" tIns="0" lIns="0" bIns="0" rIns="0">
            <a:spAutoFit/>
          </a:bodyPr>
          <a:lstStyle/>
          <a:p>
            <a:pPr algn="l">
              <a:lnSpc>
                <a:spcPts val="2760"/>
              </a:lnSpc>
            </a:pPr>
            <a:r>
              <a:rPr lang="en-US" b="true" sz="2123">
                <a:solidFill>
                  <a:srgbClr val="FFFFFF"/>
                </a:solidFill>
                <a:latin typeface="Arial MT Pro Bold"/>
                <a:ea typeface="Arial MT Pro Bold"/>
                <a:cs typeface="Arial MT Pro Bold"/>
                <a:sym typeface="Arial MT Pro Bold"/>
              </a:rPr>
              <a:t>The Response Team is Assessing the Situation</a:t>
            </a:r>
          </a:p>
        </p:txBody>
      </p:sp>
      <p:sp>
        <p:nvSpPr>
          <p:cNvPr name="TextBox 20" id="20"/>
          <p:cNvSpPr txBox="true"/>
          <p:nvPr/>
        </p:nvSpPr>
        <p:spPr>
          <a:xfrm rot="0">
            <a:off x="11445000" y="8224748"/>
            <a:ext cx="3515466" cy="1724944"/>
          </a:xfrm>
          <a:prstGeom prst="rect">
            <a:avLst/>
          </a:prstGeom>
        </p:spPr>
        <p:txBody>
          <a:bodyPr anchor="t" rtlCol="false" tIns="0" lIns="0" bIns="0" rIns="0">
            <a:spAutoFit/>
          </a:bodyPr>
          <a:lstStyle/>
          <a:p>
            <a:pPr algn="l">
              <a:lnSpc>
                <a:spcPts val="2760"/>
              </a:lnSpc>
            </a:pPr>
            <a:r>
              <a:rPr lang="en-US" b="true" sz="2123">
                <a:solidFill>
                  <a:srgbClr val="FFFFFF"/>
                </a:solidFill>
                <a:latin typeface="Arial MT Pro Bold"/>
                <a:ea typeface="Arial MT Pro Bold"/>
                <a:cs typeface="Arial MT Pro Bold"/>
                <a:sym typeface="Arial MT Pro Bold"/>
              </a:rPr>
              <a:t>The Response Team is engaging in Communication/ gathering and confirming information</a:t>
            </a:r>
          </a:p>
        </p:txBody>
      </p:sp>
      <p:sp>
        <p:nvSpPr>
          <p:cNvPr name="TextBox 21" id="21"/>
          <p:cNvSpPr txBox="true"/>
          <p:nvPr/>
        </p:nvSpPr>
        <p:spPr>
          <a:xfrm rot="0">
            <a:off x="3298132" y="8502899"/>
            <a:ext cx="2761893" cy="1387897"/>
          </a:xfrm>
          <a:prstGeom prst="rect">
            <a:avLst/>
          </a:prstGeom>
        </p:spPr>
        <p:txBody>
          <a:bodyPr anchor="t" rtlCol="false" tIns="0" lIns="0" bIns="0" rIns="0">
            <a:spAutoFit/>
          </a:bodyPr>
          <a:lstStyle/>
          <a:p>
            <a:pPr algn="l">
              <a:lnSpc>
                <a:spcPts val="2760"/>
              </a:lnSpc>
            </a:pPr>
            <a:r>
              <a:rPr lang="en-US" b="true" sz="2123">
                <a:solidFill>
                  <a:srgbClr val="FFFFFF"/>
                </a:solidFill>
                <a:latin typeface="Arial MT Pro Bold"/>
                <a:ea typeface="Arial MT Pro Bold"/>
                <a:cs typeface="Arial MT Pro Bold"/>
                <a:sym typeface="Arial MT Pro Bold"/>
              </a:rPr>
              <a:t>The Response Team Create a plan of response and then implements it...</a:t>
            </a:r>
          </a:p>
        </p:txBody>
      </p:sp>
      <p:sp>
        <p:nvSpPr>
          <p:cNvPr name="TextBox 22" id="2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2254078" y="2407955"/>
            <a:ext cx="14695123"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Assess + Communicate = To Serve and Support</a:t>
            </a:r>
          </a:p>
        </p:txBody>
      </p:sp>
      <p:sp>
        <p:nvSpPr>
          <p:cNvPr name="TextBox 5" id="5"/>
          <p:cNvSpPr txBox="true"/>
          <p:nvPr/>
        </p:nvSpPr>
        <p:spPr>
          <a:xfrm rot="0">
            <a:off x="2254078" y="3730353"/>
            <a:ext cx="14640696" cy="3572256"/>
          </a:xfrm>
          <a:prstGeom prst="rect">
            <a:avLst/>
          </a:prstGeom>
        </p:spPr>
        <p:txBody>
          <a:bodyPr anchor="t" rtlCol="false" tIns="0" lIns="0" bIns="0" rIns="0">
            <a:spAutoFit/>
          </a:bodyPr>
          <a:lstStyle/>
          <a:p>
            <a:pPr algn="ctr">
              <a:lnSpc>
                <a:spcPts val="4601"/>
              </a:lnSpc>
              <a:spcBef>
                <a:spcPct val="0"/>
              </a:spcBef>
            </a:pPr>
            <a:r>
              <a:rPr lang="en-US" sz="3899">
                <a:solidFill>
                  <a:srgbClr val="FFFFFF"/>
                </a:solidFill>
                <a:latin typeface="Arial MT Pro"/>
                <a:ea typeface="Arial MT Pro"/>
                <a:cs typeface="Arial MT Pro"/>
                <a:sym typeface="Arial MT Pro"/>
              </a:rPr>
              <a:t>“T</a:t>
            </a:r>
            <a:r>
              <a:rPr lang="en-US" sz="3899">
                <a:solidFill>
                  <a:srgbClr val="FFFFFF"/>
                </a:solidFill>
                <a:latin typeface="Arial MT Pro"/>
                <a:ea typeface="Arial MT Pro"/>
                <a:cs typeface="Arial MT Pro"/>
                <a:sym typeface="Arial MT Pro"/>
              </a:rPr>
              <a:t>he </a:t>
            </a:r>
            <a:r>
              <a:rPr lang="en-US" sz="3899">
                <a:solidFill>
                  <a:srgbClr val="FFFFFF"/>
                </a:solidFill>
                <a:latin typeface="Arial MT Pro"/>
                <a:ea typeface="Arial MT Pro"/>
                <a:cs typeface="Arial MT Pro"/>
                <a:sym typeface="Arial MT Pro"/>
              </a:rPr>
              <a:t>A</a:t>
            </a:r>
            <a:r>
              <a:rPr lang="en-US" sz="3899">
                <a:solidFill>
                  <a:srgbClr val="FFFFFF"/>
                </a:solidFill>
                <a:latin typeface="Arial MT Pro"/>
                <a:ea typeface="Arial MT Pro"/>
                <a:cs typeface="Arial MT Pro"/>
                <a:sym typeface="Arial MT Pro"/>
              </a:rPr>
              <a:t>CS</a:t>
            </a:r>
            <a:r>
              <a:rPr lang="en-US" sz="3899">
                <a:solidFill>
                  <a:srgbClr val="FFFFFF"/>
                </a:solidFill>
                <a:latin typeface="Arial MT Pro"/>
                <a:ea typeface="Arial MT Pro"/>
                <a:cs typeface="Arial MT Pro"/>
                <a:sym typeface="Arial MT Pro"/>
              </a:rPr>
              <a:t> Process continues until the Response Team can discover and deliver the resources needed to meet the needs of the Individual and de-escalation occurs. If the Responders cannot meet the needs of the individual, then there is little hope for the process of negotiation to succeed.” </a:t>
            </a:r>
          </a:p>
          <a:p>
            <a:pPr algn="ctr">
              <a:lnSpc>
                <a:spcPts val="4601"/>
              </a:lnSpc>
              <a:spcBef>
                <a:spcPct val="0"/>
              </a:spcBef>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821653"/>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082564" y="-6394301"/>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828399" y="426783"/>
            <a:ext cx="14695123" cy="789941"/>
          </a:xfrm>
          <a:prstGeom prst="rect">
            <a:avLst/>
          </a:prstGeom>
        </p:spPr>
        <p:txBody>
          <a:bodyPr anchor="t" rtlCol="false" tIns="0" lIns="0" bIns="0" rIns="0">
            <a:spAutoFit/>
          </a:bodyPr>
          <a:lstStyle/>
          <a:p>
            <a:pPr algn="l">
              <a:lnSpc>
                <a:spcPts val="5809"/>
              </a:lnSpc>
            </a:pPr>
            <a:r>
              <a:rPr lang="en-US" sz="4149" b="true">
                <a:solidFill>
                  <a:srgbClr val="000000"/>
                </a:solidFill>
                <a:latin typeface="Arial MT Pro Bold"/>
                <a:ea typeface="Arial MT Pro Bold"/>
                <a:cs typeface="Arial MT Pro Bold"/>
                <a:sym typeface="Arial MT Pro Bold"/>
              </a:rPr>
              <a:t>Assessment...</a:t>
            </a:r>
          </a:p>
        </p:txBody>
      </p:sp>
      <p:sp>
        <p:nvSpPr>
          <p:cNvPr name="TextBox 5" id="5"/>
          <p:cNvSpPr txBox="true"/>
          <p:nvPr/>
        </p:nvSpPr>
        <p:spPr>
          <a:xfrm rot="0">
            <a:off x="3666762" y="2453337"/>
            <a:ext cx="13947365" cy="34061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 </a:t>
            </a:r>
            <a:r>
              <a:rPr lang="en-US" sz="2548">
                <a:solidFill>
                  <a:srgbClr val="FFFFFF"/>
                </a:solidFill>
                <a:latin typeface="Arial MT Pro"/>
                <a:ea typeface="Arial MT Pro"/>
                <a:cs typeface="Arial MT Pro"/>
                <a:sym typeface="Arial MT Pro"/>
              </a:rPr>
              <a:t>These t</a:t>
            </a:r>
            <a:r>
              <a:rPr lang="en-US" sz="2548">
                <a:solidFill>
                  <a:srgbClr val="FFFFFF"/>
                </a:solidFill>
                <a:latin typeface="Arial MT Pro"/>
                <a:ea typeface="Arial MT Pro"/>
                <a:cs typeface="Arial MT Pro"/>
                <a:sym typeface="Arial MT Pro"/>
              </a:rPr>
              <a:t>ools help</a:t>
            </a:r>
            <a:r>
              <a:rPr lang="en-US" sz="2548">
                <a:solidFill>
                  <a:srgbClr val="FFFFFF"/>
                </a:solidFill>
                <a:latin typeface="Arial MT Pro"/>
                <a:ea typeface="Arial MT Pro"/>
                <a:cs typeface="Arial MT Pro"/>
                <a:sym typeface="Arial MT Pro"/>
              </a:rPr>
              <a:t> evaluate an individual's potential for violent behavior.</a:t>
            </a:r>
          </a:p>
          <a:p>
            <a:pPr algn="l" marL="1100313" indent="-366771" lvl="2">
              <a:lnSpc>
                <a:spcPts val="3312"/>
              </a:lnSpc>
              <a:buFont typeface="Arial"/>
              <a:buChar char="⚬"/>
            </a:pPr>
            <a:r>
              <a:rPr lang="en-US" sz="2548">
                <a:solidFill>
                  <a:srgbClr val="FFFFFF"/>
                </a:solidFill>
                <a:latin typeface="Arial MT Pro"/>
                <a:ea typeface="Arial MT Pro"/>
                <a:cs typeface="Arial MT Pro"/>
                <a:sym typeface="Arial MT Pro"/>
              </a:rPr>
              <a:t>Triage Tool: Assesses immediate risk to self or others, often used in emergency or psychiatric settings.</a:t>
            </a:r>
          </a:p>
          <a:p>
            <a:pPr algn="l" marL="1100313" indent="-366771" lvl="2">
              <a:lnSpc>
                <a:spcPts val="3312"/>
              </a:lnSpc>
              <a:buFont typeface="Arial"/>
              <a:buChar char="⚬"/>
            </a:pPr>
            <a:r>
              <a:rPr lang="en-US" sz="2548">
                <a:solidFill>
                  <a:srgbClr val="FFFFFF"/>
                </a:solidFill>
                <a:latin typeface="Arial MT Pro"/>
                <a:ea typeface="Arial MT Pro"/>
                <a:cs typeface="Arial MT Pro"/>
                <a:sym typeface="Arial MT Pro"/>
              </a:rPr>
              <a:t>Danger Assessment Scale: Rates risk levels (e.g., low, medium, high) based on history and current behavior.</a:t>
            </a:r>
          </a:p>
          <a:p>
            <a:pPr algn="l" marL="1100313" indent="-366771" lvl="2">
              <a:lnSpc>
                <a:spcPts val="3312"/>
              </a:lnSpc>
              <a:buFont typeface="Arial"/>
              <a:buChar char="⚬"/>
            </a:pPr>
            <a:r>
              <a:rPr lang="en-US" sz="2548">
                <a:solidFill>
                  <a:srgbClr val="FFFFFF"/>
                </a:solidFill>
                <a:latin typeface="Arial MT Pro"/>
                <a:ea typeface="Arial MT Pro"/>
                <a:cs typeface="Arial MT Pro"/>
                <a:sym typeface="Arial MT Pro"/>
              </a:rPr>
              <a:t>Indicators for Violent Behavior: Quick checklist of observable behaviors like agitation, clenched fists, or pacing.</a:t>
            </a:r>
          </a:p>
          <a:p>
            <a:pPr algn="l">
              <a:lnSpc>
                <a:spcPts val="3312"/>
              </a:lnSpc>
            </a:pPr>
          </a:p>
        </p:txBody>
      </p:sp>
      <p:sp>
        <p:nvSpPr>
          <p:cNvPr name="TextBox 6" id="6"/>
          <p:cNvSpPr txBox="true"/>
          <p:nvPr/>
        </p:nvSpPr>
        <p:spPr>
          <a:xfrm rot="0">
            <a:off x="3666762" y="6908678"/>
            <a:ext cx="13947365" cy="2349622"/>
          </a:xfrm>
          <a:prstGeom prst="rect">
            <a:avLst/>
          </a:prstGeom>
        </p:spPr>
        <p:txBody>
          <a:bodyPr anchor="t" rtlCol="false" tIns="0" lIns="0" bIns="0" rIns="0">
            <a:spAutoFit/>
          </a:bodyPr>
          <a:lstStyle/>
          <a:p>
            <a:pPr algn="l" marL="550156" indent="-275078" lvl="1">
              <a:lnSpc>
                <a:spcPts val="3006"/>
              </a:lnSpc>
              <a:buFont typeface="Arial"/>
              <a:buChar char="•"/>
            </a:pPr>
            <a:r>
              <a:rPr lang="en-US" sz="2548">
                <a:solidFill>
                  <a:srgbClr val="FFFFFF"/>
                </a:solidFill>
                <a:latin typeface="Arial MT Pro"/>
                <a:ea typeface="Arial MT Pro"/>
                <a:cs typeface="Arial MT Pro"/>
                <a:sym typeface="Arial MT Pro"/>
              </a:rPr>
              <a:t>These focus on patterns of behavior and triggers.</a:t>
            </a:r>
          </a:p>
          <a:p>
            <a:pPr algn="l" marL="1100313" indent="-366771" lvl="2">
              <a:lnSpc>
                <a:spcPts val="3006"/>
              </a:lnSpc>
              <a:spcBef>
                <a:spcPct val="0"/>
              </a:spcBef>
              <a:buFont typeface="Arial"/>
              <a:buChar char="⚬"/>
            </a:pPr>
            <a:r>
              <a:rPr lang="en-US" sz="2548">
                <a:solidFill>
                  <a:srgbClr val="FFFFFF"/>
                </a:solidFill>
                <a:latin typeface="Arial MT Pro"/>
                <a:ea typeface="Arial MT Pro"/>
                <a:cs typeface="Arial MT Pro"/>
                <a:sym typeface="Arial MT Pro"/>
              </a:rPr>
              <a:t>Funct</a:t>
            </a:r>
            <a:r>
              <a:rPr lang="en-US" sz="2548">
                <a:solidFill>
                  <a:srgbClr val="FFFFFF"/>
                </a:solidFill>
                <a:latin typeface="Arial MT Pro"/>
                <a:ea typeface="Arial MT Pro"/>
                <a:cs typeface="Arial MT Pro"/>
                <a:sym typeface="Arial MT Pro"/>
              </a:rPr>
              <a:t>ional Behavior Assessment (FBA): Identifies the purpose behind aggressive behavior (e.g., attention-seeking, escape, sensory needs).</a:t>
            </a:r>
          </a:p>
          <a:p>
            <a:pPr algn="l" marL="1100313" indent="-366771" lvl="2">
              <a:lnSpc>
                <a:spcPts val="3006"/>
              </a:lnSpc>
              <a:spcBef>
                <a:spcPct val="0"/>
              </a:spcBef>
              <a:buFont typeface="Arial"/>
              <a:buChar char="⚬"/>
            </a:pPr>
            <a:r>
              <a:rPr lang="en-US" sz="2548">
                <a:solidFill>
                  <a:srgbClr val="FFFFFF"/>
                </a:solidFill>
                <a:latin typeface="Arial MT Pro"/>
                <a:ea typeface="Arial MT Pro"/>
                <a:cs typeface="Arial MT Pro"/>
                <a:sym typeface="Arial MT Pro"/>
              </a:rPr>
              <a:t>Behavioral Observation Tools: Track frequency, intensity, and duration of assaultive incidents to spot trends.</a:t>
            </a:r>
          </a:p>
          <a:p>
            <a:pPr algn="l">
              <a:lnSpc>
                <a:spcPts val="3006"/>
              </a:lnSpc>
              <a:spcBef>
                <a:spcPct val="0"/>
              </a:spcBef>
            </a:pPr>
          </a:p>
        </p:txBody>
      </p:sp>
      <p:sp>
        <p:nvSpPr>
          <p:cNvPr name="TextBox 7" id="7"/>
          <p:cNvSpPr txBox="true"/>
          <p:nvPr/>
        </p:nvSpPr>
        <p:spPr>
          <a:xfrm rot="0">
            <a:off x="828399" y="1111949"/>
            <a:ext cx="11912418" cy="906834"/>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Here's a</a:t>
            </a:r>
            <a:r>
              <a:rPr lang="en-US" b="true" sz="2516">
                <a:solidFill>
                  <a:srgbClr val="FFFFFF"/>
                </a:solidFill>
                <a:latin typeface="Arial MT Pro Bold"/>
                <a:ea typeface="Arial MT Pro Bold"/>
                <a:cs typeface="Arial MT Pro Bold"/>
                <a:sym typeface="Arial MT Pro Bold"/>
              </a:rPr>
              <a:t> breakdown of the key types:</a:t>
            </a:r>
          </a:p>
          <a:p>
            <a:pPr algn="l">
              <a:lnSpc>
                <a:spcPts val="3523"/>
              </a:lnSpc>
            </a:pPr>
          </a:p>
        </p:txBody>
      </p:sp>
      <p:sp>
        <p:nvSpPr>
          <p:cNvPr name="TextBox 8" id="8"/>
          <p:cNvSpPr txBox="true"/>
          <p:nvPr/>
        </p:nvSpPr>
        <p:spPr>
          <a:xfrm rot="0">
            <a:off x="3890734" y="6278600"/>
            <a:ext cx="11912418" cy="479006"/>
          </a:xfrm>
          <a:prstGeom prst="rect">
            <a:avLst/>
          </a:prstGeom>
        </p:spPr>
        <p:txBody>
          <a:bodyPr anchor="t" rtlCol="false" tIns="0" lIns="0" bIns="0" rIns="0">
            <a:spAutoFit/>
          </a:bodyPr>
          <a:lstStyle/>
          <a:p>
            <a:pPr algn="l">
              <a:lnSpc>
                <a:spcPts val="3523"/>
              </a:lnSpc>
            </a:pPr>
            <a:r>
              <a:rPr lang="en-US" sz="2516" b="true">
                <a:solidFill>
                  <a:srgbClr val="000000"/>
                </a:solidFill>
                <a:latin typeface="Arial MT Pro Bold"/>
                <a:ea typeface="Arial MT Pro Bold"/>
                <a:cs typeface="Arial MT Pro Bold"/>
                <a:sym typeface="Arial MT Pro Bold"/>
              </a:rPr>
              <a:t>Behavioral Assessments:</a:t>
            </a:r>
          </a:p>
        </p:txBody>
      </p:sp>
      <p:sp>
        <p:nvSpPr>
          <p:cNvPr name="TextBox 9" id="9"/>
          <p:cNvSpPr txBox="true"/>
          <p:nvPr/>
        </p:nvSpPr>
        <p:spPr>
          <a:xfrm rot="0">
            <a:off x="3890734" y="1914008"/>
            <a:ext cx="11912418" cy="473845"/>
          </a:xfrm>
          <a:prstGeom prst="rect">
            <a:avLst/>
          </a:prstGeom>
        </p:spPr>
        <p:txBody>
          <a:bodyPr anchor="t" rtlCol="false" tIns="0" lIns="0" bIns="0" rIns="0">
            <a:spAutoFit/>
          </a:bodyPr>
          <a:lstStyle/>
          <a:p>
            <a:pPr algn="l">
              <a:lnSpc>
                <a:spcPts val="3523"/>
              </a:lnSpc>
            </a:pPr>
            <a:r>
              <a:rPr lang="en-US" b="true" sz="2516">
                <a:solidFill>
                  <a:srgbClr val="000000"/>
                </a:solidFill>
                <a:latin typeface="Arial MT Pro Bold"/>
                <a:ea typeface="Arial MT Pro Bold"/>
                <a:cs typeface="Arial MT Pro Bold"/>
                <a:sym typeface="Arial MT Pro Bold"/>
              </a:rPr>
              <a:t>Violence Risk Assessments:</a:t>
            </a:r>
          </a:p>
        </p:txBody>
      </p:sp>
      <p:grpSp>
        <p:nvGrpSpPr>
          <p:cNvPr name="Group 10" id="10"/>
          <p:cNvGrpSpPr/>
          <p:nvPr/>
        </p:nvGrpSpPr>
        <p:grpSpPr>
          <a:xfrm rot="0">
            <a:off x="695513" y="1910669"/>
            <a:ext cx="2683250" cy="3232831"/>
            <a:chOff x="0" y="0"/>
            <a:chExt cx="3577666" cy="4310442"/>
          </a:xfrm>
        </p:grpSpPr>
        <p:sp>
          <p:nvSpPr>
            <p:cNvPr name="Freeform 11" id="11"/>
            <p:cNvSpPr/>
            <p:nvPr/>
          </p:nvSpPr>
          <p:spPr>
            <a:xfrm flipH="false" flipV="false" rot="0">
              <a:off x="0" y="0"/>
              <a:ext cx="3577666" cy="4310442"/>
            </a:xfrm>
            <a:custGeom>
              <a:avLst/>
              <a:gdLst/>
              <a:ahLst/>
              <a:cxnLst/>
              <a:rect r="r" b="b" t="t" l="l"/>
              <a:pathLst>
                <a:path h="4310442" w="3577666">
                  <a:moveTo>
                    <a:pt x="0" y="0"/>
                  </a:moveTo>
                  <a:lnTo>
                    <a:pt x="3577666" y="0"/>
                  </a:lnTo>
                  <a:lnTo>
                    <a:pt x="3577666" y="4310442"/>
                  </a:lnTo>
                  <a:lnTo>
                    <a:pt x="0" y="4310442"/>
                  </a:lnTo>
                  <a:lnTo>
                    <a:pt x="0" y="0"/>
                  </a:lnTo>
                  <a:close/>
                </a:path>
              </a:pathLst>
            </a:custGeom>
            <a:blipFill>
              <a:blip r:embed="rId3"/>
              <a:stretch>
                <a:fillRect l="0" t="0" r="0" b="0"/>
              </a:stretch>
            </a:blipFill>
          </p:spPr>
        </p:sp>
        <p:sp>
          <p:nvSpPr>
            <p:cNvPr name="Freeform 12" id="12"/>
            <p:cNvSpPr/>
            <p:nvPr/>
          </p:nvSpPr>
          <p:spPr>
            <a:xfrm flipH="false" flipV="false" rot="0">
              <a:off x="476756" y="1254464"/>
              <a:ext cx="2624154" cy="1502328"/>
            </a:xfrm>
            <a:custGeom>
              <a:avLst/>
              <a:gdLst/>
              <a:ahLst/>
              <a:cxnLst/>
              <a:rect r="r" b="b" t="t" l="l"/>
              <a:pathLst>
                <a:path h="1502328" w="2624154">
                  <a:moveTo>
                    <a:pt x="0" y="0"/>
                  </a:moveTo>
                  <a:lnTo>
                    <a:pt x="2624154" y="0"/>
                  </a:lnTo>
                  <a:lnTo>
                    <a:pt x="2624154" y="1502328"/>
                  </a:lnTo>
                  <a:lnTo>
                    <a:pt x="0" y="15023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868404" y="426783"/>
            <a:ext cx="14695123" cy="789941"/>
          </a:xfrm>
          <a:prstGeom prst="rect">
            <a:avLst/>
          </a:prstGeom>
        </p:spPr>
        <p:txBody>
          <a:bodyPr anchor="t" rtlCol="false" tIns="0" lIns="0" bIns="0" rIns="0">
            <a:spAutoFit/>
          </a:bodyPr>
          <a:lstStyle/>
          <a:p>
            <a:pPr algn="l">
              <a:lnSpc>
                <a:spcPts val="5809"/>
              </a:lnSpc>
            </a:pPr>
            <a:r>
              <a:rPr lang="en-US" sz="4149" b="true">
                <a:solidFill>
                  <a:srgbClr val="0CC0DF"/>
                </a:solidFill>
                <a:latin typeface="Arial MT Pro Bold"/>
                <a:ea typeface="Arial MT Pro Bold"/>
                <a:cs typeface="Arial MT Pro Bold"/>
                <a:sym typeface="Arial MT Pro Bold"/>
              </a:rPr>
              <a:t>Assessment...</a:t>
            </a:r>
          </a:p>
        </p:txBody>
      </p:sp>
      <p:sp>
        <p:nvSpPr>
          <p:cNvPr name="TextBox 14" id="14"/>
          <p:cNvSpPr txBox="true"/>
          <p:nvPr/>
        </p:nvSpPr>
        <p:spPr>
          <a:xfrm rot="0">
            <a:off x="3928834" y="1934912"/>
            <a:ext cx="11912418" cy="473845"/>
          </a:xfrm>
          <a:prstGeom prst="rect">
            <a:avLst/>
          </a:prstGeom>
        </p:spPr>
        <p:txBody>
          <a:bodyPr anchor="t" rtlCol="false" tIns="0" lIns="0" bIns="0" rIns="0">
            <a:spAutoFit/>
          </a:bodyPr>
          <a:lstStyle/>
          <a:p>
            <a:pPr algn="l">
              <a:lnSpc>
                <a:spcPts val="3523"/>
              </a:lnSpc>
            </a:pPr>
            <a:r>
              <a:rPr lang="en-US" b="true" sz="2516">
                <a:solidFill>
                  <a:srgbClr val="0CC0DF"/>
                </a:solidFill>
                <a:latin typeface="Arial MT Pro Bold"/>
                <a:ea typeface="Arial MT Pro Bold"/>
                <a:cs typeface="Arial MT Pro Bold"/>
                <a:sym typeface="Arial MT Pro Bold"/>
              </a:rPr>
              <a:t>Violence Risk Assessments:</a:t>
            </a:r>
          </a:p>
        </p:txBody>
      </p:sp>
      <p:sp>
        <p:nvSpPr>
          <p:cNvPr name="TextBox 15" id="15"/>
          <p:cNvSpPr txBox="true"/>
          <p:nvPr/>
        </p:nvSpPr>
        <p:spPr>
          <a:xfrm rot="0">
            <a:off x="3919309" y="6316700"/>
            <a:ext cx="11912418" cy="479006"/>
          </a:xfrm>
          <a:prstGeom prst="rect">
            <a:avLst/>
          </a:prstGeom>
        </p:spPr>
        <p:txBody>
          <a:bodyPr anchor="t" rtlCol="false" tIns="0" lIns="0" bIns="0" rIns="0">
            <a:spAutoFit/>
          </a:bodyPr>
          <a:lstStyle/>
          <a:p>
            <a:pPr algn="l">
              <a:lnSpc>
                <a:spcPts val="3523"/>
              </a:lnSpc>
            </a:pPr>
            <a:r>
              <a:rPr lang="en-US" sz="2516" b="true">
                <a:solidFill>
                  <a:srgbClr val="0CC0DF"/>
                </a:solidFill>
                <a:latin typeface="Arial MT Pro Bold"/>
                <a:ea typeface="Arial MT Pro Bold"/>
                <a:cs typeface="Arial MT Pro Bold"/>
                <a:sym typeface="Arial MT Pro Bold"/>
              </a:rPr>
              <a:t>Behavioral Assessments:</a:t>
            </a:r>
          </a:p>
        </p:txBody>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7" id="1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6"/>
            <a:stretch>
              <a:fillRect l="0" t="0" r="0" b="0"/>
            </a:stretch>
          </a:blipFill>
        </p:spPr>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DAG2i_EZZxo</dc:identifier>
  <dcterms:modified xsi:type="dcterms:W3CDTF">2011-08-01T06:04:30Z</dcterms:modified>
  <cp:revision>1</cp:revision>
  <dc:title>M1 Basic MAB - PPT - Slides - Book 1 - Lesson 2 - Understanding the ACS Process</dc:title>
</cp:coreProperties>
</file>