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Agrandir" charset="1" panose="00000500000000000000"/>
      <p:regular r:id="rId19"/>
    </p:embeddedFont>
    <p:embeddedFont>
      <p:font typeface="Poppins" charset="1" panose="00000500000000000000"/>
      <p:regular r:id="rId20"/>
    </p:embeddedFont>
    <p:embeddedFont>
      <p:font typeface="Poppins Bold" charset="1" panose="00000800000000000000"/>
      <p:regular r:id="rId21"/>
    </p:embeddedFont>
    <p:embeddedFont>
      <p:font typeface="Poppins Italics" charset="1" panose="00000500000000000000"/>
      <p:regular r:id="rId22"/>
    </p:embeddedFont>
    <p:embeddedFont>
      <p:font typeface="Arial MT Pro" charset="1" panose="020B0502020202020204"/>
      <p:regular r:id="rId23"/>
    </p:embeddedFont>
    <p:embeddedFont>
      <p:font typeface="Arial MT Pro Bold" charset="1" panose="020B0802020202020204"/>
      <p:regular r:id="rId24"/>
    </p:embeddedFont>
    <p:embeddedFont>
      <p:font typeface="Canva Sans Bold" charset="1" panose="020B0803030501040103"/>
      <p:regular r:id="rId25"/>
    </p:embeddedFont>
    <p:embeddedFont>
      <p:font typeface="Canva Sans" charset="1" panose="020B0503030501040103"/>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19.png" Type="http://schemas.openxmlformats.org/officeDocument/2006/relationships/image"/><Relationship Id="rId4" Target="../media/image28.png" Type="http://schemas.openxmlformats.org/officeDocument/2006/relationships/image"/><Relationship Id="rId5" Target="../media/image29.jpeg" Type="http://schemas.openxmlformats.org/officeDocument/2006/relationships/image"/><Relationship Id="rId6"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jpeg" Type="http://schemas.openxmlformats.org/officeDocument/2006/relationships/image"/><Relationship Id="rId2" Target="../media/image25.png" Type="http://schemas.openxmlformats.org/officeDocument/2006/relationships/image"/><Relationship Id="rId3" Target="../media/image19.png" Type="http://schemas.openxmlformats.org/officeDocument/2006/relationships/image"/><Relationship Id="rId4" Target="../media/image30.jpeg" Type="http://schemas.openxmlformats.org/officeDocument/2006/relationships/image"/><Relationship Id="rId5" Target="../media/image31.jpeg" Type="http://schemas.openxmlformats.org/officeDocument/2006/relationships/image"/><Relationship Id="rId6" Target="../media/image32.jpeg" Type="http://schemas.openxmlformats.org/officeDocument/2006/relationships/image"/><Relationship Id="rId7" Target="../media/image33.jpeg" Type="http://schemas.openxmlformats.org/officeDocument/2006/relationships/image"/><Relationship Id="rId8" Target="../media/image34.jpeg" Type="http://schemas.openxmlformats.org/officeDocument/2006/relationships/image"/><Relationship Id="rId9" Target="../media/image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36.png" Type="http://schemas.openxmlformats.org/officeDocument/2006/relationships/image"/><Relationship Id="rId4"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6" Target="../media/image4.gif" Type="http://schemas.openxmlformats.org/officeDocument/2006/relationships/image"/><Relationship Id="rId7" Target="../media/image21.pn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2.png" Type="http://schemas.openxmlformats.org/officeDocument/2006/relationships/image"/><Relationship Id="rId4" Target="../media/image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3.png" Type="http://schemas.openxmlformats.org/officeDocument/2006/relationships/image"/><Relationship Id="rId4" Target="../media/image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4.jpeg" Type="http://schemas.openxmlformats.org/officeDocument/2006/relationships/image"/><Relationship Id="rId4" Target="../media/image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19.png"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3833473" y="4266610"/>
            <a:ext cx="14278576" cy="2411947"/>
          </a:xfrm>
          <a:prstGeom prst="rect">
            <a:avLst/>
          </a:prstGeom>
        </p:spPr>
        <p:txBody>
          <a:bodyPr anchor="t" rtlCol="false" tIns="0" lIns="0" bIns="0" rIns="0">
            <a:spAutoFit/>
          </a:bodyPr>
          <a:lstStyle/>
          <a:p>
            <a:pPr algn="l">
              <a:lnSpc>
                <a:spcPts val="8333"/>
              </a:lnSpc>
            </a:pPr>
            <a:r>
              <a:rPr lang="en-US" sz="8333" spc="-333">
                <a:solidFill>
                  <a:srgbClr val="00A3DC"/>
                </a:solidFill>
                <a:latin typeface="Agrandir"/>
                <a:ea typeface="Agrandir"/>
                <a:cs typeface="Agrandir"/>
                <a:sym typeface="Agrandir"/>
              </a:rPr>
              <a:t>M1 Basic MAB - Book One: Lesson One: Why MAB?</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11" id="11"/>
          <p:cNvGrpSpPr/>
          <p:nvPr/>
        </p:nvGrpSpPr>
        <p:grpSpPr>
          <a:xfrm rot="0">
            <a:off x="7432657" y="8248561"/>
            <a:ext cx="3086100" cy="720832"/>
            <a:chOff x="0" y="0"/>
            <a:chExt cx="4114800" cy="961110"/>
          </a:xfrm>
        </p:grpSpPr>
        <p:grpSp>
          <p:nvGrpSpPr>
            <p:cNvPr name="Group 12" id="12"/>
            <p:cNvGrpSpPr/>
            <p:nvPr/>
          </p:nvGrpSpPr>
          <p:grpSpPr>
            <a:xfrm rot="0">
              <a:off x="0" y="0"/>
              <a:ext cx="4114800" cy="961110"/>
              <a:chOff x="0" y="0"/>
              <a:chExt cx="812800" cy="189849"/>
            </a:xfrm>
          </p:grpSpPr>
          <p:sp>
            <p:nvSpPr>
              <p:cNvPr name="Freeform 13" id="13"/>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00A3DC"/>
                </a:solidFill>
                <a:prstDash val="solid"/>
                <a:round/>
              </a:ln>
            </p:spPr>
          </p:sp>
          <p:sp>
            <p:nvSpPr>
              <p:cNvPr name="TextBox 14" id="14"/>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00A3DC"/>
                  </a:solidFill>
                  <a:latin typeface="Poppins Bold"/>
                  <a:ea typeface="Poppins Bold"/>
                  <a:cs typeface="Poppins Bold"/>
                  <a:sym typeface="Poppins Bold"/>
                </a:rPr>
                <a:t>GET STARTED</a:t>
              </a:r>
            </a:p>
          </p:txBody>
        </p:sp>
      </p:grpSp>
      <p:grpSp>
        <p:nvGrpSpPr>
          <p:cNvPr name="Group 17" id="17"/>
          <p:cNvGrpSpPr/>
          <p:nvPr/>
        </p:nvGrpSpPr>
        <p:grpSpPr>
          <a:xfrm rot="0">
            <a:off x="1837143" y="4162850"/>
            <a:ext cx="1807770" cy="2178036"/>
            <a:chOff x="0" y="0"/>
            <a:chExt cx="2410360" cy="2904048"/>
          </a:xfrm>
        </p:grpSpPr>
        <p:sp>
          <p:nvSpPr>
            <p:cNvPr name="Freeform 18" id="18"/>
            <p:cNvSpPr/>
            <p:nvPr/>
          </p:nvSpPr>
          <p:spPr>
            <a:xfrm flipH="false" flipV="false" rot="0">
              <a:off x="0" y="0"/>
              <a:ext cx="2410360" cy="2904048"/>
            </a:xfrm>
            <a:custGeom>
              <a:avLst/>
              <a:gdLst/>
              <a:ahLst/>
              <a:cxnLst/>
              <a:rect r="r" b="b" t="t" l="l"/>
              <a:pathLst>
                <a:path h="2904048" w="2410360">
                  <a:moveTo>
                    <a:pt x="0" y="0"/>
                  </a:moveTo>
                  <a:lnTo>
                    <a:pt x="2410360" y="0"/>
                  </a:lnTo>
                  <a:lnTo>
                    <a:pt x="2410360" y="2904048"/>
                  </a:lnTo>
                  <a:lnTo>
                    <a:pt x="0" y="2904048"/>
                  </a:lnTo>
                  <a:lnTo>
                    <a:pt x="0" y="0"/>
                  </a:lnTo>
                  <a:close/>
                </a:path>
              </a:pathLst>
            </a:custGeom>
            <a:blipFill>
              <a:blip r:embed="rId10"/>
              <a:stretch>
                <a:fillRect l="0" t="0" r="0" b="0"/>
              </a:stretch>
            </a:blipFill>
          </p:spPr>
        </p:sp>
        <p:sp>
          <p:nvSpPr>
            <p:cNvPr name="Freeform 19" id="19"/>
            <p:cNvSpPr/>
            <p:nvPr/>
          </p:nvSpPr>
          <p:spPr>
            <a:xfrm flipH="false" flipV="false" rot="0">
              <a:off x="321202" y="845162"/>
              <a:ext cx="1767955" cy="1012155"/>
            </a:xfrm>
            <a:custGeom>
              <a:avLst/>
              <a:gdLst/>
              <a:ahLst/>
              <a:cxnLst/>
              <a:rect r="r" b="b" t="t" l="l"/>
              <a:pathLst>
                <a:path h="1012155" w="1767955">
                  <a:moveTo>
                    <a:pt x="0" y="0"/>
                  </a:moveTo>
                  <a:lnTo>
                    <a:pt x="1767956" y="0"/>
                  </a:lnTo>
                  <a:lnTo>
                    <a:pt x="1767956" y="1012155"/>
                  </a:lnTo>
                  <a:lnTo>
                    <a:pt x="0" y="101215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
        <p:nvSpPr>
          <p:cNvPr name="TextBox 20" id="20"/>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280827">
            <a:off x="-5151699" y="-2141897"/>
            <a:ext cx="14220834" cy="14203058"/>
          </a:xfrm>
          <a:custGeom>
            <a:avLst/>
            <a:gdLst/>
            <a:ahLst/>
            <a:cxnLst/>
            <a:rect r="r" b="b" t="t" l="l"/>
            <a:pathLst>
              <a:path h="14203058" w="14220834">
                <a:moveTo>
                  <a:pt x="0" y="0"/>
                </a:moveTo>
                <a:lnTo>
                  <a:pt x="14220833" y="0"/>
                </a:lnTo>
                <a:lnTo>
                  <a:pt x="14220833" y="14203057"/>
                </a:lnTo>
                <a:lnTo>
                  <a:pt x="0" y="14203057"/>
                </a:lnTo>
                <a:lnTo>
                  <a:pt x="0" y="0"/>
                </a:lnTo>
                <a:close/>
              </a:path>
            </a:pathLst>
          </a:custGeom>
          <a:blipFill>
            <a:blip r:embed="rId2"/>
            <a:stretch>
              <a:fillRect l="0" t="0" r="0" b="0"/>
            </a:stretch>
          </a:blipFill>
        </p:spPr>
      </p:sp>
      <p:sp>
        <p:nvSpPr>
          <p:cNvPr name="Freeform 3" id="3"/>
          <p:cNvSpPr/>
          <p:nvPr/>
        </p:nvSpPr>
        <p:spPr>
          <a:xfrm flipH="false" flipV="false" rot="1794495">
            <a:off x="-5801085" y="4773396"/>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sp>
        <p:nvSpPr>
          <p:cNvPr name="Freeform 4" id="4"/>
          <p:cNvSpPr/>
          <p:nvPr/>
        </p:nvSpPr>
        <p:spPr>
          <a:xfrm flipH="false" flipV="false" rot="-9088373">
            <a:off x="13050350" y="-4099465"/>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TextBox 5" id="5"/>
          <p:cNvSpPr txBox="true"/>
          <p:nvPr/>
        </p:nvSpPr>
        <p:spPr>
          <a:xfrm rot="0">
            <a:off x="2564177" y="552767"/>
            <a:ext cx="14695123"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F</a:t>
            </a:r>
            <a:r>
              <a:rPr lang="en-US" sz="4149" b="true">
                <a:solidFill>
                  <a:srgbClr val="FDFF0E"/>
                </a:solidFill>
                <a:latin typeface="Arial MT Pro Bold"/>
                <a:ea typeface="Arial MT Pro Bold"/>
                <a:cs typeface="Arial MT Pro Bold"/>
                <a:sym typeface="Arial MT Pro Bold"/>
              </a:rPr>
              <a:t>actors that Contribute to Workplace Violence Risk...</a:t>
            </a:r>
          </a:p>
          <a:p>
            <a:pPr algn="l">
              <a:lnSpc>
                <a:spcPts val="5809"/>
              </a:lnSpc>
            </a:pPr>
          </a:p>
        </p:txBody>
      </p:sp>
      <p:sp>
        <p:nvSpPr>
          <p:cNvPr name="TextBox 6" id="6"/>
          <p:cNvSpPr txBox="true"/>
          <p:nvPr/>
        </p:nvSpPr>
        <p:spPr>
          <a:xfrm rot="0">
            <a:off x="7245431" y="2567122"/>
            <a:ext cx="10013869" cy="13106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Wo</a:t>
            </a:r>
            <a:r>
              <a:rPr lang="en-US" sz="2548">
                <a:solidFill>
                  <a:srgbClr val="FFFFFF"/>
                </a:solidFill>
                <a:latin typeface="Arial MT Pro"/>
                <a:ea typeface="Arial MT Pro"/>
                <a:cs typeface="Arial MT Pro"/>
                <a:sym typeface="Arial MT Pro"/>
              </a:rPr>
              <a:t>rking at night, or in areas with high crime rates puts employees at risk.</a:t>
            </a:r>
          </a:p>
          <a:p>
            <a:pPr algn="l">
              <a:lnSpc>
                <a:spcPts val="3312"/>
              </a:lnSpc>
            </a:pPr>
          </a:p>
        </p:txBody>
      </p:sp>
      <p:sp>
        <p:nvSpPr>
          <p:cNvPr name="TextBox 7" id="7"/>
          <p:cNvSpPr txBox="true"/>
          <p:nvPr/>
        </p:nvSpPr>
        <p:spPr>
          <a:xfrm rot="0">
            <a:off x="7398003" y="6010370"/>
            <a:ext cx="10013869" cy="1587622"/>
          </a:xfrm>
          <a:prstGeom prst="rect">
            <a:avLst/>
          </a:prstGeom>
        </p:spPr>
        <p:txBody>
          <a:bodyPr anchor="t" rtlCol="false" tIns="0" lIns="0" bIns="0" rIns="0">
            <a:spAutoFit/>
          </a:bodyPr>
          <a:lstStyle/>
          <a:p>
            <a:pPr algn="l">
              <a:lnSpc>
                <a:spcPts val="3006"/>
              </a:lnSpc>
              <a:spcBef>
                <a:spcPct val="0"/>
              </a:spcBef>
            </a:pPr>
            <a:r>
              <a:rPr lang="en-US" sz="2548">
                <a:solidFill>
                  <a:srgbClr val="FFFFFF"/>
                </a:solidFill>
                <a:latin typeface="Arial MT Pro"/>
                <a:ea typeface="Arial MT Pro"/>
                <a:cs typeface="Arial MT Pro"/>
                <a:sym typeface="Arial MT Pro"/>
              </a:rPr>
              <a:t>Working</a:t>
            </a:r>
            <a:r>
              <a:rPr lang="en-US" sz="2548">
                <a:solidFill>
                  <a:srgbClr val="FFFFFF"/>
                </a:solidFill>
                <a:latin typeface="Arial MT Pro"/>
                <a:ea typeface="Arial MT Pro"/>
                <a:cs typeface="Arial MT Pro"/>
                <a:sym typeface="Arial MT Pro"/>
              </a:rPr>
              <a:t> in environments where the acuity of the people is inherently high due to the nature of services provided.</a:t>
            </a:r>
          </a:p>
          <a:p>
            <a:pPr algn="l">
              <a:lnSpc>
                <a:spcPts val="3006"/>
              </a:lnSpc>
              <a:spcBef>
                <a:spcPct val="0"/>
              </a:spcBef>
            </a:pPr>
          </a:p>
          <a:p>
            <a:pPr algn="l">
              <a:lnSpc>
                <a:spcPts val="3006"/>
              </a:lnSpc>
              <a:spcBef>
                <a:spcPct val="0"/>
              </a:spcBef>
            </a:pPr>
          </a:p>
        </p:txBody>
      </p:sp>
      <p:sp>
        <p:nvSpPr>
          <p:cNvPr name="TextBox 8" id="8"/>
          <p:cNvSpPr txBox="true"/>
          <p:nvPr/>
        </p:nvSpPr>
        <p:spPr>
          <a:xfrm rot="0">
            <a:off x="6771140" y="1647652"/>
            <a:ext cx="11912418" cy="906834"/>
          </a:xfrm>
          <a:prstGeom prst="rect">
            <a:avLst/>
          </a:prstGeom>
        </p:spPr>
        <p:txBody>
          <a:bodyPr anchor="t" rtlCol="false" tIns="0" lIns="0" bIns="0" rIns="0">
            <a:spAutoFit/>
          </a:bodyPr>
          <a:lstStyle/>
          <a:p>
            <a:pPr algn="l">
              <a:lnSpc>
                <a:spcPts val="3523"/>
              </a:lnSpc>
            </a:pPr>
            <a:r>
              <a:rPr lang="en-US" sz="2516" b="true">
                <a:solidFill>
                  <a:srgbClr val="FFFFFF"/>
                </a:solidFill>
                <a:latin typeface="Arial MT Pro Bold"/>
                <a:ea typeface="Arial MT Pro Bold"/>
                <a:cs typeface="Arial MT Pro Bold"/>
                <a:sym typeface="Arial MT Pro Bold"/>
              </a:rPr>
              <a:t>3</a:t>
            </a:r>
            <a:r>
              <a:rPr lang="en-US" b="true" sz="2516">
                <a:solidFill>
                  <a:srgbClr val="FFFFFF"/>
                </a:solidFill>
                <a:latin typeface="Arial MT Pro Bold"/>
                <a:ea typeface="Arial MT Pro Bold"/>
                <a:cs typeface="Arial MT Pro Bold"/>
                <a:sym typeface="Arial MT Pro Bold"/>
              </a:rPr>
              <a:t>. Working at Night...</a:t>
            </a:r>
          </a:p>
          <a:p>
            <a:pPr algn="l">
              <a:lnSpc>
                <a:spcPts val="3523"/>
              </a:lnSpc>
            </a:pPr>
          </a:p>
        </p:txBody>
      </p:sp>
      <p:sp>
        <p:nvSpPr>
          <p:cNvPr name="TextBox 9" id="9"/>
          <p:cNvSpPr txBox="true"/>
          <p:nvPr/>
        </p:nvSpPr>
        <p:spPr>
          <a:xfrm rot="0">
            <a:off x="6891554" y="5349120"/>
            <a:ext cx="11912418" cy="906834"/>
          </a:xfrm>
          <a:prstGeom prst="rect">
            <a:avLst/>
          </a:prstGeom>
        </p:spPr>
        <p:txBody>
          <a:bodyPr anchor="t" rtlCol="false" tIns="0" lIns="0" bIns="0" rIns="0">
            <a:spAutoFit/>
          </a:bodyPr>
          <a:lstStyle/>
          <a:p>
            <a:pPr algn="l">
              <a:lnSpc>
                <a:spcPts val="3523"/>
              </a:lnSpc>
            </a:pPr>
            <a:r>
              <a:rPr lang="en-US" sz="2516" b="true">
                <a:solidFill>
                  <a:srgbClr val="FFFFFF"/>
                </a:solidFill>
                <a:latin typeface="Arial MT Pro Bold"/>
                <a:ea typeface="Arial MT Pro Bold"/>
                <a:cs typeface="Arial MT Pro Bold"/>
                <a:sym typeface="Arial MT Pro Bold"/>
              </a:rPr>
              <a:t>4</a:t>
            </a:r>
            <a:r>
              <a:rPr lang="en-US" sz="2516" b="true">
                <a:solidFill>
                  <a:srgbClr val="FFFFFF"/>
                </a:solidFill>
                <a:latin typeface="Arial MT Pro Bold"/>
                <a:ea typeface="Arial MT Pro Bold"/>
                <a:cs typeface="Arial MT Pro Bold"/>
                <a:sym typeface="Arial MT Pro Bold"/>
              </a:rPr>
              <a:t>. High Acuity Work Environments....</a:t>
            </a:r>
          </a:p>
          <a:p>
            <a:pPr algn="l">
              <a:lnSpc>
                <a:spcPts val="3523"/>
              </a:lnSpc>
            </a:pPr>
          </a:p>
        </p:txBody>
      </p:sp>
      <p:sp>
        <p:nvSpPr>
          <p:cNvPr name="Freeform 10" id="10"/>
          <p:cNvSpPr/>
          <p:nvPr/>
        </p:nvSpPr>
        <p:spPr>
          <a:xfrm flipH="false" flipV="false" rot="0">
            <a:off x="1028700" y="1653939"/>
            <a:ext cx="5438070" cy="3305693"/>
          </a:xfrm>
          <a:custGeom>
            <a:avLst/>
            <a:gdLst/>
            <a:ahLst/>
            <a:cxnLst/>
            <a:rect r="r" b="b" t="t" l="l"/>
            <a:pathLst>
              <a:path h="3305693" w="5438070">
                <a:moveTo>
                  <a:pt x="0" y="0"/>
                </a:moveTo>
                <a:lnTo>
                  <a:pt x="5438070" y="0"/>
                </a:lnTo>
                <a:lnTo>
                  <a:pt x="5438070" y="3305693"/>
                </a:lnTo>
                <a:lnTo>
                  <a:pt x="0" y="3305693"/>
                </a:lnTo>
                <a:lnTo>
                  <a:pt x="0" y="0"/>
                </a:lnTo>
                <a:close/>
              </a:path>
            </a:pathLst>
          </a:custGeom>
          <a:blipFill>
            <a:blip r:embed="rId4"/>
            <a:stretch>
              <a:fillRect l="0" t="0" r="-7827" b="0"/>
            </a:stretch>
          </a:blipFill>
        </p:spPr>
      </p:sp>
      <p:sp>
        <p:nvSpPr>
          <p:cNvPr name="Freeform 11" id="11"/>
          <p:cNvSpPr/>
          <p:nvPr/>
        </p:nvSpPr>
        <p:spPr>
          <a:xfrm flipH="false" flipV="false" rot="0">
            <a:off x="1028700" y="5453895"/>
            <a:ext cx="5438070" cy="3201227"/>
          </a:xfrm>
          <a:custGeom>
            <a:avLst/>
            <a:gdLst/>
            <a:ahLst/>
            <a:cxnLst/>
            <a:rect r="r" b="b" t="t" l="l"/>
            <a:pathLst>
              <a:path h="3201227" w="5438070">
                <a:moveTo>
                  <a:pt x="0" y="0"/>
                </a:moveTo>
                <a:lnTo>
                  <a:pt x="5438070" y="0"/>
                </a:lnTo>
                <a:lnTo>
                  <a:pt x="5438070" y="3201227"/>
                </a:lnTo>
                <a:lnTo>
                  <a:pt x="0" y="3201227"/>
                </a:lnTo>
                <a:lnTo>
                  <a:pt x="0" y="0"/>
                </a:lnTo>
                <a:close/>
              </a:path>
            </a:pathLst>
          </a:custGeom>
          <a:blipFill>
            <a:blip r:embed="rId5"/>
            <a:stretch>
              <a:fillRect l="0" t="-5028" r="-9859" b="-34938"/>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3" id="13"/>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6"/>
            <a:stretch>
              <a:fillRect l="0" t="0" r="0" b="0"/>
            </a:stretch>
          </a:blipFill>
        </p:spPr>
      </p:sp>
    </p:spTree>
  </p:cSld>
  <p:clrMapOvr>
    <a:masterClrMapping/>
  </p:clrMapOvr>
  <p:transition spd="fast">
    <p:circl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280827">
            <a:off x="-10841044" y="-2141897"/>
            <a:ext cx="14220834" cy="14203058"/>
          </a:xfrm>
          <a:custGeom>
            <a:avLst/>
            <a:gdLst/>
            <a:ahLst/>
            <a:cxnLst/>
            <a:rect r="r" b="b" t="t" l="l"/>
            <a:pathLst>
              <a:path h="14203058" w="14220834">
                <a:moveTo>
                  <a:pt x="0" y="0"/>
                </a:moveTo>
                <a:lnTo>
                  <a:pt x="14220834" y="0"/>
                </a:lnTo>
                <a:lnTo>
                  <a:pt x="14220834" y="14203057"/>
                </a:lnTo>
                <a:lnTo>
                  <a:pt x="0" y="14203057"/>
                </a:lnTo>
                <a:lnTo>
                  <a:pt x="0" y="0"/>
                </a:lnTo>
                <a:close/>
              </a:path>
            </a:pathLst>
          </a:custGeom>
          <a:blipFill>
            <a:blip r:embed="rId2"/>
            <a:stretch>
              <a:fillRect l="0" t="0" r="0" b="0"/>
            </a:stretch>
          </a:blipFill>
        </p:spPr>
      </p:sp>
      <p:sp>
        <p:nvSpPr>
          <p:cNvPr name="Freeform 3" id="3"/>
          <p:cNvSpPr/>
          <p:nvPr/>
        </p:nvSpPr>
        <p:spPr>
          <a:xfrm flipH="false" flipV="false" rot="1794495">
            <a:off x="-10939877" y="4151105"/>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4" id="4"/>
          <p:cNvSpPr/>
          <p:nvPr/>
        </p:nvSpPr>
        <p:spPr>
          <a:xfrm flipH="false" flipV="false" rot="-9088373">
            <a:off x="11681977" y="-634325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grpSp>
        <p:nvGrpSpPr>
          <p:cNvPr name="Group 5" id="5"/>
          <p:cNvGrpSpPr/>
          <p:nvPr/>
        </p:nvGrpSpPr>
        <p:grpSpPr>
          <a:xfrm rot="5400000">
            <a:off x="5337033" y="-1630854"/>
            <a:ext cx="1627431" cy="6999971"/>
            <a:chOff x="0" y="0"/>
            <a:chExt cx="963472" cy="4144122"/>
          </a:xfrm>
        </p:grpSpPr>
        <p:sp>
          <p:nvSpPr>
            <p:cNvPr name="Freeform 6" id="6"/>
            <p:cNvSpPr/>
            <p:nvPr/>
          </p:nvSpPr>
          <p:spPr>
            <a:xfrm flipH="false" flipV="false" rot="0">
              <a:off x="0" y="0"/>
              <a:ext cx="963472" cy="4144122"/>
            </a:xfrm>
            <a:custGeom>
              <a:avLst/>
              <a:gdLst/>
              <a:ahLst/>
              <a:cxnLst/>
              <a:rect r="r" b="b" t="t" l="l"/>
              <a:pathLst>
                <a:path h="4144122" w="963472">
                  <a:moveTo>
                    <a:pt x="321331" y="19070"/>
                  </a:moveTo>
                  <a:cubicBezTo>
                    <a:pt x="370566" y="7556"/>
                    <a:pt x="426881" y="0"/>
                    <a:pt x="481995" y="0"/>
                  </a:cubicBezTo>
                  <a:cubicBezTo>
                    <a:pt x="537111" y="0"/>
                    <a:pt x="590147" y="6476"/>
                    <a:pt x="639021" y="17990"/>
                  </a:cubicBezTo>
                  <a:cubicBezTo>
                    <a:pt x="640062" y="18350"/>
                    <a:pt x="641102" y="18350"/>
                    <a:pt x="642141" y="18710"/>
                  </a:cubicBezTo>
                  <a:cubicBezTo>
                    <a:pt x="825684" y="64765"/>
                    <a:pt x="960872" y="186379"/>
                    <a:pt x="963472" y="402500"/>
                  </a:cubicBezTo>
                  <a:lnTo>
                    <a:pt x="963472" y="4144122"/>
                  </a:lnTo>
                  <a:lnTo>
                    <a:pt x="0" y="4144122"/>
                  </a:lnTo>
                  <a:lnTo>
                    <a:pt x="0" y="405277"/>
                  </a:lnTo>
                  <a:cubicBezTo>
                    <a:pt x="2600" y="185660"/>
                    <a:pt x="135708" y="64045"/>
                    <a:pt x="321331" y="19070"/>
                  </a:cubicBezTo>
                  <a:close/>
                </a:path>
              </a:pathLst>
            </a:custGeom>
            <a:solidFill>
              <a:srgbClr val="C1FF72">
                <a:alpha val="62745"/>
              </a:srgbClr>
            </a:solidFill>
          </p:spPr>
        </p:sp>
        <p:sp>
          <p:nvSpPr>
            <p:cNvPr name="TextBox 7" id="7"/>
            <p:cNvSpPr txBox="true"/>
            <p:nvPr/>
          </p:nvSpPr>
          <p:spPr>
            <a:xfrm>
              <a:off x="0" y="98425"/>
              <a:ext cx="963472" cy="4045697"/>
            </a:xfrm>
            <a:prstGeom prst="rect">
              <a:avLst/>
            </a:prstGeom>
          </p:spPr>
          <p:txBody>
            <a:bodyPr anchor="ctr" rtlCol="false" tIns="34294" lIns="34294" bIns="34294" rIns="34294"/>
            <a:lstStyle/>
            <a:p>
              <a:pPr algn="ctr">
                <a:lnSpc>
                  <a:spcPts val="2079"/>
                </a:lnSpc>
              </a:pPr>
            </a:p>
          </p:txBody>
        </p:sp>
      </p:grpSp>
      <p:grpSp>
        <p:nvGrpSpPr>
          <p:cNvPr name="Group 8" id="8"/>
          <p:cNvGrpSpPr/>
          <p:nvPr/>
        </p:nvGrpSpPr>
        <p:grpSpPr>
          <a:xfrm rot="5400000">
            <a:off x="5346378" y="169807"/>
            <a:ext cx="1627431" cy="6999971"/>
            <a:chOff x="0" y="0"/>
            <a:chExt cx="963472" cy="4144122"/>
          </a:xfrm>
        </p:grpSpPr>
        <p:sp>
          <p:nvSpPr>
            <p:cNvPr name="Freeform 9" id="9"/>
            <p:cNvSpPr/>
            <p:nvPr/>
          </p:nvSpPr>
          <p:spPr>
            <a:xfrm flipH="false" flipV="false" rot="0">
              <a:off x="0" y="0"/>
              <a:ext cx="963472" cy="4144122"/>
            </a:xfrm>
            <a:custGeom>
              <a:avLst/>
              <a:gdLst/>
              <a:ahLst/>
              <a:cxnLst/>
              <a:rect r="r" b="b" t="t" l="l"/>
              <a:pathLst>
                <a:path h="4144122" w="963472">
                  <a:moveTo>
                    <a:pt x="321331" y="19070"/>
                  </a:moveTo>
                  <a:cubicBezTo>
                    <a:pt x="370566" y="7556"/>
                    <a:pt x="426881" y="0"/>
                    <a:pt x="481995" y="0"/>
                  </a:cubicBezTo>
                  <a:cubicBezTo>
                    <a:pt x="537111" y="0"/>
                    <a:pt x="590147" y="6476"/>
                    <a:pt x="639021" y="17990"/>
                  </a:cubicBezTo>
                  <a:cubicBezTo>
                    <a:pt x="640062" y="18350"/>
                    <a:pt x="641102" y="18350"/>
                    <a:pt x="642141" y="18710"/>
                  </a:cubicBezTo>
                  <a:cubicBezTo>
                    <a:pt x="825684" y="64765"/>
                    <a:pt x="960872" y="186379"/>
                    <a:pt x="963472" y="402500"/>
                  </a:cubicBezTo>
                  <a:lnTo>
                    <a:pt x="963472" y="4144122"/>
                  </a:lnTo>
                  <a:lnTo>
                    <a:pt x="0" y="4144122"/>
                  </a:lnTo>
                  <a:lnTo>
                    <a:pt x="0" y="405277"/>
                  </a:lnTo>
                  <a:cubicBezTo>
                    <a:pt x="2600" y="185660"/>
                    <a:pt x="135708" y="64045"/>
                    <a:pt x="321331" y="19070"/>
                  </a:cubicBezTo>
                  <a:close/>
                </a:path>
              </a:pathLst>
            </a:custGeom>
            <a:solidFill>
              <a:srgbClr val="5CE1E6">
                <a:alpha val="81961"/>
              </a:srgbClr>
            </a:solidFill>
          </p:spPr>
        </p:sp>
        <p:sp>
          <p:nvSpPr>
            <p:cNvPr name="TextBox 10" id="10"/>
            <p:cNvSpPr txBox="true"/>
            <p:nvPr/>
          </p:nvSpPr>
          <p:spPr>
            <a:xfrm>
              <a:off x="0" y="98425"/>
              <a:ext cx="963472" cy="4045697"/>
            </a:xfrm>
            <a:prstGeom prst="rect">
              <a:avLst/>
            </a:prstGeom>
          </p:spPr>
          <p:txBody>
            <a:bodyPr anchor="ctr" rtlCol="false" tIns="34294" lIns="34294" bIns="34294" rIns="34294"/>
            <a:lstStyle/>
            <a:p>
              <a:pPr algn="ctr">
                <a:lnSpc>
                  <a:spcPts val="2079"/>
                </a:lnSpc>
              </a:pPr>
            </a:p>
          </p:txBody>
        </p:sp>
      </p:grpSp>
      <p:grpSp>
        <p:nvGrpSpPr>
          <p:cNvPr name="Group 11" id="11"/>
          <p:cNvGrpSpPr/>
          <p:nvPr/>
        </p:nvGrpSpPr>
        <p:grpSpPr>
          <a:xfrm rot="5400000">
            <a:off x="5337033" y="1971812"/>
            <a:ext cx="1627431" cy="6999971"/>
            <a:chOff x="0" y="0"/>
            <a:chExt cx="963472" cy="4144122"/>
          </a:xfrm>
        </p:grpSpPr>
        <p:sp>
          <p:nvSpPr>
            <p:cNvPr name="Freeform 12" id="12"/>
            <p:cNvSpPr/>
            <p:nvPr/>
          </p:nvSpPr>
          <p:spPr>
            <a:xfrm flipH="false" flipV="false" rot="0">
              <a:off x="0" y="0"/>
              <a:ext cx="963472" cy="4144122"/>
            </a:xfrm>
            <a:custGeom>
              <a:avLst/>
              <a:gdLst/>
              <a:ahLst/>
              <a:cxnLst/>
              <a:rect r="r" b="b" t="t" l="l"/>
              <a:pathLst>
                <a:path h="4144122" w="963472">
                  <a:moveTo>
                    <a:pt x="321331" y="19070"/>
                  </a:moveTo>
                  <a:cubicBezTo>
                    <a:pt x="370566" y="7556"/>
                    <a:pt x="426881" y="0"/>
                    <a:pt x="481995" y="0"/>
                  </a:cubicBezTo>
                  <a:cubicBezTo>
                    <a:pt x="537111" y="0"/>
                    <a:pt x="590147" y="6476"/>
                    <a:pt x="639021" y="17990"/>
                  </a:cubicBezTo>
                  <a:cubicBezTo>
                    <a:pt x="640062" y="18350"/>
                    <a:pt x="641102" y="18350"/>
                    <a:pt x="642141" y="18710"/>
                  </a:cubicBezTo>
                  <a:cubicBezTo>
                    <a:pt x="825684" y="64765"/>
                    <a:pt x="960872" y="186379"/>
                    <a:pt x="963472" y="402500"/>
                  </a:cubicBezTo>
                  <a:lnTo>
                    <a:pt x="963472" y="4144122"/>
                  </a:lnTo>
                  <a:lnTo>
                    <a:pt x="0" y="4144122"/>
                  </a:lnTo>
                  <a:lnTo>
                    <a:pt x="0" y="405277"/>
                  </a:lnTo>
                  <a:cubicBezTo>
                    <a:pt x="2600" y="185660"/>
                    <a:pt x="135708" y="64045"/>
                    <a:pt x="321331" y="19070"/>
                  </a:cubicBezTo>
                  <a:close/>
                </a:path>
              </a:pathLst>
            </a:custGeom>
            <a:solidFill>
              <a:srgbClr val="F8E16C">
                <a:alpha val="90980"/>
              </a:srgbClr>
            </a:solidFill>
          </p:spPr>
        </p:sp>
        <p:sp>
          <p:nvSpPr>
            <p:cNvPr name="TextBox 13" id="13"/>
            <p:cNvSpPr txBox="true"/>
            <p:nvPr/>
          </p:nvSpPr>
          <p:spPr>
            <a:xfrm>
              <a:off x="0" y="98425"/>
              <a:ext cx="963472" cy="4045697"/>
            </a:xfrm>
            <a:prstGeom prst="rect">
              <a:avLst/>
            </a:prstGeom>
          </p:spPr>
          <p:txBody>
            <a:bodyPr anchor="ctr" rtlCol="false" tIns="34294" lIns="34294" bIns="34294" rIns="34294"/>
            <a:lstStyle/>
            <a:p>
              <a:pPr algn="ctr">
                <a:lnSpc>
                  <a:spcPts val="2079"/>
                </a:lnSpc>
              </a:pPr>
            </a:p>
          </p:txBody>
        </p:sp>
      </p:grpSp>
      <p:grpSp>
        <p:nvGrpSpPr>
          <p:cNvPr name="Group 14" id="14"/>
          <p:cNvGrpSpPr/>
          <p:nvPr/>
        </p:nvGrpSpPr>
        <p:grpSpPr>
          <a:xfrm rot="5400000">
            <a:off x="5327687" y="3773818"/>
            <a:ext cx="1627431" cy="6999971"/>
            <a:chOff x="0" y="0"/>
            <a:chExt cx="963472" cy="4144122"/>
          </a:xfrm>
        </p:grpSpPr>
        <p:sp>
          <p:nvSpPr>
            <p:cNvPr name="Freeform 15" id="15"/>
            <p:cNvSpPr/>
            <p:nvPr/>
          </p:nvSpPr>
          <p:spPr>
            <a:xfrm flipH="false" flipV="false" rot="0">
              <a:off x="0" y="0"/>
              <a:ext cx="963472" cy="4144122"/>
            </a:xfrm>
            <a:custGeom>
              <a:avLst/>
              <a:gdLst/>
              <a:ahLst/>
              <a:cxnLst/>
              <a:rect r="r" b="b" t="t" l="l"/>
              <a:pathLst>
                <a:path h="4144122" w="963472">
                  <a:moveTo>
                    <a:pt x="321331" y="19070"/>
                  </a:moveTo>
                  <a:cubicBezTo>
                    <a:pt x="370566" y="7556"/>
                    <a:pt x="426881" y="0"/>
                    <a:pt x="481995" y="0"/>
                  </a:cubicBezTo>
                  <a:cubicBezTo>
                    <a:pt x="537111" y="0"/>
                    <a:pt x="590147" y="6476"/>
                    <a:pt x="639021" y="17990"/>
                  </a:cubicBezTo>
                  <a:cubicBezTo>
                    <a:pt x="640062" y="18350"/>
                    <a:pt x="641102" y="18350"/>
                    <a:pt x="642141" y="18710"/>
                  </a:cubicBezTo>
                  <a:cubicBezTo>
                    <a:pt x="825684" y="64765"/>
                    <a:pt x="960872" y="186379"/>
                    <a:pt x="963472" y="402500"/>
                  </a:cubicBezTo>
                  <a:lnTo>
                    <a:pt x="963472" y="4144122"/>
                  </a:lnTo>
                  <a:lnTo>
                    <a:pt x="0" y="4144122"/>
                  </a:lnTo>
                  <a:lnTo>
                    <a:pt x="0" y="405277"/>
                  </a:lnTo>
                  <a:cubicBezTo>
                    <a:pt x="2600" y="185660"/>
                    <a:pt x="135708" y="64045"/>
                    <a:pt x="321331" y="19070"/>
                  </a:cubicBezTo>
                  <a:close/>
                </a:path>
              </a:pathLst>
            </a:custGeom>
            <a:solidFill>
              <a:srgbClr val="E2A9F1">
                <a:alpha val="90980"/>
              </a:srgbClr>
            </a:solidFill>
          </p:spPr>
        </p:sp>
        <p:sp>
          <p:nvSpPr>
            <p:cNvPr name="TextBox 16" id="16"/>
            <p:cNvSpPr txBox="true"/>
            <p:nvPr/>
          </p:nvSpPr>
          <p:spPr>
            <a:xfrm>
              <a:off x="0" y="98425"/>
              <a:ext cx="963472" cy="4045697"/>
            </a:xfrm>
            <a:prstGeom prst="rect">
              <a:avLst/>
            </a:prstGeom>
          </p:spPr>
          <p:txBody>
            <a:bodyPr anchor="ctr" rtlCol="false" tIns="34294" lIns="34294" bIns="34294" rIns="34294"/>
            <a:lstStyle/>
            <a:p>
              <a:pPr algn="ctr">
                <a:lnSpc>
                  <a:spcPts val="2079"/>
                </a:lnSpc>
              </a:pPr>
            </a:p>
          </p:txBody>
        </p:sp>
      </p:grpSp>
      <p:sp>
        <p:nvSpPr>
          <p:cNvPr name="Freeform 17" id="17"/>
          <p:cNvSpPr/>
          <p:nvPr/>
        </p:nvSpPr>
        <p:spPr>
          <a:xfrm flipH="false" flipV="false" rot="0">
            <a:off x="447672" y="1055416"/>
            <a:ext cx="2203091" cy="1627431"/>
          </a:xfrm>
          <a:custGeom>
            <a:avLst/>
            <a:gdLst/>
            <a:ahLst/>
            <a:cxnLst/>
            <a:rect r="r" b="b" t="t" l="l"/>
            <a:pathLst>
              <a:path h="1627431" w="2203091">
                <a:moveTo>
                  <a:pt x="0" y="0"/>
                </a:moveTo>
                <a:lnTo>
                  <a:pt x="2203091" y="0"/>
                </a:lnTo>
                <a:lnTo>
                  <a:pt x="2203091" y="1627431"/>
                </a:lnTo>
                <a:lnTo>
                  <a:pt x="0" y="1627431"/>
                </a:lnTo>
                <a:lnTo>
                  <a:pt x="0" y="0"/>
                </a:lnTo>
                <a:close/>
              </a:path>
            </a:pathLst>
          </a:custGeom>
          <a:blipFill>
            <a:blip r:embed="rId4"/>
            <a:stretch>
              <a:fillRect l="0" t="-1310" r="-13994" b="-1310"/>
            </a:stretch>
          </a:blipFill>
        </p:spPr>
      </p:sp>
      <p:sp>
        <p:nvSpPr>
          <p:cNvPr name="Freeform 18" id="18"/>
          <p:cNvSpPr/>
          <p:nvPr/>
        </p:nvSpPr>
        <p:spPr>
          <a:xfrm flipH="false" flipV="false" rot="0">
            <a:off x="447672" y="2856077"/>
            <a:ext cx="2203091" cy="1627431"/>
          </a:xfrm>
          <a:custGeom>
            <a:avLst/>
            <a:gdLst/>
            <a:ahLst/>
            <a:cxnLst/>
            <a:rect r="r" b="b" t="t" l="l"/>
            <a:pathLst>
              <a:path h="1627431" w="2203091">
                <a:moveTo>
                  <a:pt x="0" y="0"/>
                </a:moveTo>
                <a:lnTo>
                  <a:pt x="2203091" y="0"/>
                </a:lnTo>
                <a:lnTo>
                  <a:pt x="2203091" y="1627431"/>
                </a:lnTo>
                <a:lnTo>
                  <a:pt x="0" y="1627431"/>
                </a:lnTo>
                <a:lnTo>
                  <a:pt x="0" y="0"/>
                </a:lnTo>
                <a:close/>
              </a:path>
            </a:pathLst>
          </a:custGeom>
          <a:blipFill>
            <a:blip r:embed="rId4"/>
            <a:stretch>
              <a:fillRect l="0" t="-1310" r="-13994" b="-1310"/>
            </a:stretch>
          </a:blipFill>
        </p:spPr>
      </p:sp>
      <p:sp>
        <p:nvSpPr>
          <p:cNvPr name="Freeform 19" id="19"/>
          <p:cNvSpPr/>
          <p:nvPr/>
        </p:nvSpPr>
        <p:spPr>
          <a:xfrm flipH="false" flipV="false" rot="0">
            <a:off x="447672" y="8262093"/>
            <a:ext cx="2203091" cy="1627431"/>
          </a:xfrm>
          <a:custGeom>
            <a:avLst/>
            <a:gdLst/>
            <a:ahLst/>
            <a:cxnLst/>
            <a:rect r="r" b="b" t="t" l="l"/>
            <a:pathLst>
              <a:path h="1627431" w="2203091">
                <a:moveTo>
                  <a:pt x="0" y="0"/>
                </a:moveTo>
                <a:lnTo>
                  <a:pt x="2203091" y="0"/>
                </a:lnTo>
                <a:lnTo>
                  <a:pt x="2203091" y="1627431"/>
                </a:lnTo>
                <a:lnTo>
                  <a:pt x="0" y="1627431"/>
                </a:lnTo>
                <a:lnTo>
                  <a:pt x="0" y="0"/>
                </a:lnTo>
                <a:close/>
              </a:path>
            </a:pathLst>
          </a:custGeom>
          <a:blipFill>
            <a:blip r:embed="rId4"/>
            <a:stretch>
              <a:fillRect l="0" t="-1310" r="-13994" b="-1310"/>
            </a:stretch>
          </a:blipFill>
        </p:spPr>
      </p:sp>
      <p:sp>
        <p:nvSpPr>
          <p:cNvPr name="Freeform 20" id="20"/>
          <p:cNvSpPr/>
          <p:nvPr/>
        </p:nvSpPr>
        <p:spPr>
          <a:xfrm flipH="false" flipV="false" rot="0">
            <a:off x="447672" y="8233633"/>
            <a:ext cx="2184399" cy="1649474"/>
          </a:xfrm>
          <a:custGeom>
            <a:avLst/>
            <a:gdLst/>
            <a:ahLst/>
            <a:cxnLst/>
            <a:rect r="r" b="b" t="t" l="l"/>
            <a:pathLst>
              <a:path h="1649474" w="2184399">
                <a:moveTo>
                  <a:pt x="0" y="0"/>
                </a:moveTo>
                <a:lnTo>
                  <a:pt x="2184399" y="0"/>
                </a:lnTo>
                <a:lnTo>
                  <a:pt x="2184399" y="1649473"/>
                </a:lnTo>
                <a:lnTo>
                  <a:pt x="0" y="1649473"/>
                </a:lnTo>
                <a:lnTo>
                  <a:pt x="0" y="0"/>
                </a:lnTo>
                <a:close/>
              </a:path>
            </a:pathLst>
          </a:custGeom>
          <a:blipFill>
            <a:blip r:embed="rId5"/>
            <a:stretch>
              <a:fillRect l="-7472" t="0" r="-5653" b="0"/>
            </a:stretch>
          </a:blipFill>
        </p:spPr>
      </p:sp>
      <p:sp>
        <p:nvSpPr>
          <p:cNvPr name="Freeform 21" id="21"/>
          <p:cNvSpPr/>
          <p:nvPr/>
        </p:nvSpPr>
        <p:spPr>
          <a:xfrm flipH="false" flipV="false" rot="0">
            <a:off x="447672" y="6444911"/>
            <a:ext cx="2212437" cy="1676494"/>
          </a:xfrm>
          <a:custGeom>
            <a:avLst/>
            <a:gdLst/>
            <a:ahLst/>
            <a:cxnLst/>
            <a:rect r="r" b="b" t="t" l="l"/>
            <a:pathLst>
              <a:path h="1676494" w="2212437">
                <a:moveTo>
                  <a:pt x="0" y="0"/>
                </a:moveTo>
                <a:lnTo>
                  <a:pt x="2212436" y="0"/>
                </a:lnTo>
                <a:lnTo>
                  <a:pt x="2212436" y="1676494"/>
                </a:lnTo>
                <a:lnTo>
                  <a:pt x="0" y="1676494"/>
                </a:lnTo>
                <a:lnTo>
                  <a:pt x="0" y="0"/>
                </a:lnTo>
                <a:close/>
              </a:path>
            </a:pathLst>
          </a:custGeom>
          <a:blipFill>
            <a:blip r:embed="rId6"/>
            <a:stretch>
              <a:fillRect l="-15194" t="-641" r="0" b="-641"/>
            </a:stretch>
          </a:blipFill>
        </p:spPr>
      </p:sp>
      <p:sp>
        <p:nvSpPr>
          <p:cNvPr name="Freeform 22" id="22"/>
          <p:cNvSpPr/>
          <p:nvPr/>
        </p:nvSpPr>
        <p:spPr>
          <a:xfrm flipH="false" flipV="false" rot="0">
            <a:off x="419634" y="4669471"/>
            <a:ext cx="2240474" cy="1627431"/>
          </a:xfrm>
          <a:custGeom>
            <a:avLst/>
            <a:gdLst/>
            <a:ahLst/>
            <a:cxnLst/>
            <a:rect r="r" b="b" t="t" l="l"/>
            <a:pathLst>
              <a:path h="1627431" w="2240474">
                <a:moveTo>
                  <a:pt x="0" y="0"/>
                </a:moveTo>
                <a:lnTo>
                  <a:pt x="2240474" y="0"/>
                </a:lnTo>
                <a:lnTo>
                  <a:pt x="2240474" y="1627432"/>
                </a:lnTo>
                <a:lnTo>
                  <a:pt x="0" y="1627432"/>
                </a:lnTo>
                <a:lnTo>
                  <a:pt x="0" y="0"/>
                </a:lnTo>
                <a:close/>
              </a:path>
            </a:pathLst>
          </a:custGeom>
          <a:blipFill>
            <a:blip r:embed="rId7"/>
            <a:stretch>
              <a:fillRect l="-5138" t="0" r="-3886" b="0"/>
            </a:stretch>
          </a:blipFill>
        </p:spPr>
      </p:sp>
      <p:grpSp>
        <p:nvGrpSpPr>
          <p:cNvPr name="Group 23" id="23"/>
          <p:cNvGrpSpPr/>
          <p:nvPr/>
        </p:nvGrpSpPr>
        <p:grpSpPr>
          <a:xfrm rot="5400000">
            <a:off x="5303758" y="5571292"/>
            <a:ext cx="1675289" cy="6999971"/>
            <a:chOff x="0" y="0"/>
            <a:chExt cx="991804" cy="4144122"/>
          </a:xfrm>
        </p:grpSpPr>
        <p:sp>
          <p:nvSpPr>
            <p:cNvPr name="Freeform 24" id="24"/>
            <p:cNvSpPr/>
            <p:nvPr/>
          </p:nvSpPr>
          <p:spPr>
            <a:xfrm flipH="false" flipV="false" rot="0">
              <a:off x="0" y="0"/>
              <a:ext cx="991804" cy="4144122"/>
            </a:xfrm>
            <a:custGeom>
              <a:avLst/>
              <a:gdLst/>
              <a:ahLst/>
              <a:cxnLst/>
              <a:rect r="r" b="b" t="t" l="l"/>
              <a:pathLst>
                <a:path h="4144122" w="991804">
                  <a:moveTo>
                    <a:pt x="330780" y="19070"/>
                  </a:moveTo>
                  <a:cubicBezTo>
                    <a:pt x="381463" y="7556"/>
                    <a:pt x="439434" y="0"/>
                    <a:pt x="496169" y="0"/>
                  </a:cubicBezTo>
                  <a:cubicBezTo>
                    <a:pt x="552906" y="0"/>
                    <a:pt x="607501" y="6476"/>
                    <a:pt x="657812" y="17990"/>
                  </a:cubicBezTo>
                  <a:cubicBezTo>
                    <a:pt x="658884" y="18350"/>
                    <a:pt x="659954" y="18350"/>
                    <a:pt x="661024" y="18710"/>
                  </a:cubicBezTo>
                  <a:cubicBezTo>
                    <a:pt x="849965" y="64765"/>
                    <a:pt x="989128" y="186379"/>
                    <a:pt x="991804" y="402500"/>
                  </a:cubicBezTo>
                  <a:lnTo>
                    <a:pt x="991804" y="4144122"/>
                  </a:lnTo>
                  <a:lnTo>
                    <a:pt x="0" y="4144122"/>
                  </a:lnTo>
                  <a:lnTo>
                    <a:pt x="0" y="405277"/>
                  </a:lnTo>
                  <a:cubicBezTo>
                    <a:pt x="2676" y="185660"/>
                    <a:pt x="139698" y="64045"/>
                    <a:pt x="330780" y="19070"/>
                  </a:cubicBezTo>
                  <a:close/>
                </a:path>
              </a:pathLst>
            </a:custGeom>
            <a:solidFill>
              <a:srgbClr val="FF1F00">
                <a:alpha val="81961"/>
              </a:srgbClr>
            </a:solidFill>
          </p:spPr>
        </p:sp>
        <p:sp>
          <p:nvSpPr>
            <p:cNvPr name="TextBox 25" id="25"/>
            <p:cNvSpPr txBox="true"/>
            <p:nvPr/>
          </p:nvSpPr>
          <p:spPr>
            <a:xfrm>
              <a:off x="0" y="98425"/>
              <a:ext cx="991804" cy="4045697"/>
            </a:xfrm>
            <a:prstGeom prst="rect">
              <a:avLst/>
            </a:prstGeom>
          </p:spPr>
          <p:txBody>
            <a:bodyPr anchor="ctr" rtlCol="false" tIns="34294" lIns="34294" bIns="34294" rIns="34294"/>
            <a:lstStyle/>
            <a:p>
              <a:pPr algn="ctr">
                <a:lnSpc>
                  <a:spcPts val="2079"/>
                </a:lnSpc>
              </a:pPr>
            </a:p>
          </p:txBody>
        </p:sp>
      </p:grpSp>
      <p:sp>
        <p:nvSpPr>
          <p:cNvPr name="Freeform 26" id="26"/>
          <p:cNvSpPr/>
          <p:nvPr/>
        </p:nvSpPr>
        <p:spPr>
          <a:xfrm flipH="false" flipV="false" rot="0">
            <a:off x="419634" y="2840291"/>
            <a:ext cx="2240474" cy="1605261"/>
          </a:xfrm>
          <a:custGeom>
            <a:avLst/>
            <a:gdLst/>
            <a:ahLst/>
            <a:cxnLst/>
            <a:rect r="r" b="b" t="t" l="l"/>
            <a:pathLst>
              <a:path h="1605261" w="2240474">
                <a:moveTo>
                  <a:pt x="0" y="0"/>
                </a:moveTo>
                <a:lnTo>
                  <a:pt x="2240474" y="0"/>
                </a:lnTo>
                <a:lnTo>
                  <a:pt x="2240474" y="1605262"/>
                </a:lnTo>
                <a:lnTo>
                  <a:pt x="0" y="1605262"/>
                </a:lnTo>
                <a:lnTo>
                  <a:pt x="0" y="0"/>
                </a:lnTo>
                <a:close/>
              </a:path>
            </a:pathLst>
          </a:custGeom>
          <a:blipFill>
            <a:blip r:embed="rId8"/>
            <a:stretch>
              <a:fillRect l="0" t="-1444" r="-10439" b="-1444"/>
            </a:stretch>
          </a:blipFill>
        </p:spPr>
      </p:sp>
      <p:sp>
        <p:nvSpPr>
          <p:cNvPr name="Freeform 27" id="2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9"/>
            <a:stretch>
              <a:fillRect l="0" t="0" r="0" b="0"/>
            </a:stretch>
          </a:blipFill>
        </p:spPr>
      </p:sp>
      <p:sp>
        <p:nvSpPr>
          <p:cNvPr name="Freeform 28" id="28"/>
          <p:cNvSpPr/>
          <p:nvPr/>
        </p:nvSpPr>
        <p:spPr>
          <a:xfrm flipH="false" flipV="false" rot="0">
            <a:off x="10408631" y="1178226"/>
            <a:ext cx="6940188" cy="4623900"/>
          </a:xfrm>
          <a:custGeom>
            <a:avLst/>
            <a:gdLst/>
            <a:ahLst/>
            <a:cxnLst/>
            <a:rect r="r" b="b" t="t" l="l"/>
            <a:pathLst>
              <a:path h="4623900" w="6940188">
                <a:moveTo>
                  <a:pt x="0" y="0"/>
                </a:moveTo>
                <a:lnTo>
                  <a:pt x="6940188" y="0"/>
                </a:lnTo>
                <a:lnTo>
                  <a:pt x="6940188" y="4623901"/>
                </a:lnTo>
                <a:lnTo>
                  <a:pt x="0" y="4623901"/>
                </a:lnTo>
                <a:lnTo>
                  <a:pt x="0" y="0"/>
                </a:lnTo>
                <a:close/>
              </a:path>
            </a:pathLst>
          </a:custGeom>
          <a:blipFill>
            <a:blip r:embed="rId10"/>
            <a:stretch>
              <a:fillRect l="0" t="0" r="0" b="0"/>
            </a:stretch>
          </a:blipFill>
        </p:spPr>
      </p:sp>
      <p:sp>
        <p:nvSpPr>
          <p:cNvPr name="TextBox 29" id="29"/>
          <p:cNvSpPr txBox="true"/>
          <p:nvPr/>
        </p:nvSpPr>
        <p:spPr>
          <a:xfrm rot="0">
            <a:off x="757955" y="212770"/>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a:t>
            </a:r>
            <a:r>
              <a:rPr lang="en-US" sz="4149" b="true">
                <a:solidFill>
                  <a:srgbClr val="FDFF0E"/>
                </a:solidFill>
                <a:latin typeface="Arial MT Pro Bold"/>
                <a:ea typeface="Arial MT Pro Bold"/>
                <a:cs typeface="Arial MT Pro Bold"/>
                <a:sym typeface="Arial MT Pro Bold"/>
              </a:rPr>
              <a:t>he 5 Categories of Workplace Violence </a:t>
            </a:r>
          </a:p>
        </p:txBody>
      </p:sp>
      <p:sp>
        <p:nvSpPr>
          <p:cNvPr name="TextBox 30" id="30"/>
          <p:cNvSpPr txBox="true"/>
          <p:nvPr/>
        </p:nvSpPr>
        <p:spPr>
          <a:xfrm rot="0">
            <a:off x="3196734" y="1130601"/>
            <a:ext cx="5689040" cy="388368"/>
          </a:xfrm>
          <a:prstGeom prst="rect">
            <a:avLst/>
          </a:prstGeom>
        </p:spPr>
        <p:txBody>
          <a:bodyPr anchor="t" rtlCol="false" tIns="0" lIns="0" bIns="0" rIns="0">
            <a:spAutoFit/>
          </a:bodyPr>
          <a:lstStyle/>
          <a:p>
            <a:pPr algn="l">
              <a:lnSpc>
                <a:spcPts val="3136"/>
              </a:lnSpc>
              <a:spcBef>
                <a:spcPct val="0"/>
              </a:spcBef>
            </a:pPr>
            <a:r>
              <a:rPr lang="en-US" b="true" sz="2240" spc="-44">
                <a:solidFill>
                  <a:srgbClr val="000000"/>
                </a:solidFill>
                <a:latin typeface="Canva Sans Bold"/>
                <a:ea typeface="Canva Sans Bold"/>
                <a:cs typeface="Canva Sans Bold"/>
                <a:sym typeface="Canva Sans Bold"/>
              </a:rPr>
              <a:t>1.</a:t>
            </a:r>
            <a:r>
              <a:rPr lang="en-US" b="true" sz="2240" spc="-44">
                <a:solidFill>
                  <a:srgbClr val="000000"/>
                </a:solidFill>
                <a:latin typeface="Canva Sans Bold"/>
                <a:ea typeface="Canva Sans Bold"/>
                <a:cs typeface="Canva Sans Bold"/>
                <a:sym typeface="Canva Sans Bold"/>
              </a:rPr>
              <a:t> Cr</a:t>
            </a:r>
            <a:r>
              <a:rPr lang="en-US" b="true" sz="2240" spc="-44">
                <a:solidFill>
                  <a:srgbClr val="000000"/>
                </a:solidFill>
                <a:latin typeface="Canva Sans Bold"/>
                <a:ea typeface="Canva Sans Bold"/>
                <a:cs typeface="Canva Sans Bold"/>
                <a:sym typeface="Canva Sans Bold"/>
              </a:rPr>
              <a:t>iminal Intent (Category I)</a:t>
            </a:r>
          </a:p>
        </p:txBody>
      </p:sp>
      <p:sp>
        <p:nvSpPr>
          <p:cNvPr name="TextBox 31" id="31"/>
          <p:cNvSpPr txBox="true"/>
          <p:nvPr/>
        </p:nvSpPr>
        <p:spPr>
          <a:xfrm rot="0">
            <a:off x="2887427" y="1605484"/>
            <a:ext cx="6644169" cy="1076019"/>
          </a:xfrm>
          <a:prstGeom prst="rect">
            <a:avLst/>
          </a:prstGeom>
        </p:spPr>
        <p:txBody>
          <a:bodyPr anchor="t" rtlCol="false" tIns="0" lIns="0" bIns="0" rIns="0">
            <a:spAutoFit/>
          </a:bodyPr>
          <a:lstStyle/>
          <a:p>
            <a:pPr algn="l" marL="659508" indent="-219836" lvl="2">
              <a:lnSpc>
                <a:spcPts val="2138"/>
              </a:lnSpc>
              <a:buFont typeface="Arial"/>
              <a:buChar char="⚬"/>
            </a:pPr>
            <a:r>
              <a:rPr lang="en-US" sz="1527" spc="-30">
                <a:solidFill>
                  <a:srgbClr val="000000"/>
                </a:solidFill>
                <a:latin typeface="Canva Sans"/>
                <a:ea typeface="Canva Sans"/>
                <a:cs typeface="Canva Sans"/>
                <a:sym typeface="Canva Sans"/>
              </a:rPr>
              <a:t>Perpetrator: Has no legitimate relationship with the workplace.</a:t>
            </a:r>
          </a:p>
          <a:p>
            <a:pPr algn="l" marL="659508" indent="-219836" lvl="2">
              <a:lnSpc>
                <a:spcPts val="2138"/>
              </a:lnSpc>
              <a:buFont typeface="Arial"/>
              <a:buChar char="⚬"/>
            </a:pPr>
            <a:r>
              <a:rPr lang="en-US" sz="1527" spc="-30">
                <a:solidFill>
                  <a:srgbClr val="000000"/>
                </a:solidFill>
                <a:latin typeface="Canva Sans"/>
                <a:ea typeface="Canva Sans"/>
                <a:cs typeface="Canva Sans"/>
                <a:sym typeface="Canva Sans"/>
              </a:rPr>
              <a:t>Motivation: Usually, theft or other criminal activity.</a:t>
            </a:r>
          </a:p>
          <a:p>
            <a:pPr algn="l" marL="659508" indent="-219836" lvl="2">
              <a:lnSpc>
                <a:spcPts val="2138"/>
              </a:lnSpc>
              <a:buFont typeface="Arial"/>
              <a:buChar char="⚬"/>
            </a:pPr>
            <a:r>
              <a:rPr lang="en-US" sz="1527" spc="-30">
                <a:solidFill>
                  <a:srgbClr val="000000"/>
                </a:solidFill>
                <a:latin typeface="Canva Sans"/>
                <a:ea typeface="Canva Sans"/>
                <a:cs typeface="Canva Sans"/>
                <a:sym typeface="Canva Sans"/>
              </a:rPr>
              <a:t>High-risk roles: Cash handlers, late-night workers, isolated staff.</a:t>
            </a:r>
          </a:p>
          <a:p>
            <a:pPr algn="l">
              <a:lnSpc>
                <a:spcPts val="2138"/>
              </a:lnSpc>
              <a:spcBef>
                <a:spcPct val="0"/>
              </a:spcBef>
            </a:pPr>
          </a:p>
        </p:txBody>
      </p:sp>
      <p:sp>
        <p:nvSpPr>
          <p:cNvPr name="TextBox 32" id="32"/>
          <p:cNvSpPr txBox="true"/>
          <p:nvPr/>
        </p:nvSpPr>
        <p:spPr>
          <a:xfrm rot="0">
            <a:off x="2838010" y="3394654"/>
            <a:ext cx="6644169" cy="1076019"/>
          </a:xfrm>
          <a:prstGeom prst="rect">
            <a:avLst/>
          </a:prstGeom>
        </p:spPr>
        <p:txBody>
          <a:bodyPr anchor="t" rtlCol="false" tIns="0" lIns="0" bIns="0" rIns="0">
            <a:spAutoFit/>
          </a:bodyPr>
          <a:lstStyle/>
          <a:p>
            <a:pPr algn="l" marL="659508" indent="-219836" lvl="2">
              <a:lnSpc>
                <a:spcPts val="2138"/>
              </a:lnSpc>
              <a:buFont typeface="Arial"/>
              <a:buChar char="⚬"/>
            </a:pPr>
            <a:r>
              <a:rPr lang="en-US" sz="1527" spc="-30">
                <a:solidFill>
                  <a:srgbClr val="000000"/>
                </a:solidFill>
                <a:latin typeface="Canva Sans"/>
                <a:ea typeface="Canva Sans"/>
                <a:cs typeface="Canva Sans"/>
                <a:sym typeface="Canva Sans"/>
              </a:rPr>
              <a:t>Perpetrator: A client, patient, or customer of the organization.</a:t>
            </a:r>
          </a:p>
          <a:p>
            <a:pPr algn="l" marL="659508" indent="-219836" lvl="2">
              <a:lnSpc>
                <a:spcPts val="2138"/>
              </a:lnSpc>
              <a:buFont typeface="Arial"/>
              <a:buChar char="⚬"/>
            </a:pPr>
            <a:r>
              <a:rPr lang="en-US" sz="1527" spc="-30">
                <a:solidFill>
                  <a:srgbClr val="000000"/>
                </a:solidFill>
                <a:latin typeface="Canva Sans"/>
                <a:ea typeface="Canva Sans"/>
                <a:cs typeface="Canva Sans"/>
                <a:sym typeface="Canva Sans"/>
              </a:rPr>
              <a:t>Motivation: Frustration, unmet expectations, emotional distress.</a:t>
            </a:r>
          </a:p>
          <a:p>
            <a:pPr algn="l" marL="659508" indent="-219836" lvl="2">
              <a:lnSpc>
                <a:spcPts val="2138"/>
              </a:lnSpc>
              <a:buFont typeface="Arial"/>
              <a:buChar char="⚬"/>
            </a:pPr>
            <a:r>
              <a:rPr lang="en-US" sz="1527" spc="-30">
                <a:solidFill>
                  <a:srgbClr val="000000"/>
                </a:solidFill>
                <a:latin typeface="Canva Sans"/>
                <a:ea typeface="Canva Sans"/>
                <a:cs typeface="Canva Sans"/>
                <a:sym typeface="Canva Sans"/>
              </a:rPr>
              <a:t>High-risk sectors: Healthcare, social services, retail.</a:t>
            </a:r>
          </a:p>
          <a:p>
            <a:pPr algn="l">
              <a:lnSpc>
                <a:spcPts val="2138"/>
              </a:lnSpc>
              <a:spcBef>
                <a:spcPct val="0"/>
              </a:spcBef>
            </a:pPr>
          </a:p>
        </p:txBody>
      </p:sp>
      <p:sp>
        <p:nvSpPr>
          <p:cNvPr name="TextBox 33" id="33"/>
          <p:cNvSpPr txBox="true"/>
          <p:nvPr/>
        </p:nvSpPr>
        <p:spPr>
          <a:xfrm rot="0">
            <a:off x="2838010" y="5192023"/>
            <a:ext cx="6644169" cy="1076019"/>
          </a:xfrm>
          <a:prstGeom prst="rect">
            <a:avLst/>
          </a:prstGeom>
        </p:spPr>
        <p:txBody>
          <a:bodyPr anchor="t" rtlCol="false" tIns="0" lIns="0" bIns="0" rIns="0">
            <a:spAutoFit/>
          </a:bodyPr>
          <a:lstStyle/>
          <a:p>
            <a:pPr algn="l" marL="659508" indent="-219836" lvl="2">
              <a:lnSpc>
                <a:spcPts val="2138"/>
              </a:lnSpc>
              <a:buFont typeface="Arial"/>
              <a:buChar char="⚬"/>
            </a:pPr>
            <a:r>
              <a:rPr lang="en-US" sz="1527" spc="-30">
                <a:solidFill>
                  <a:srgbClr val="000000"/>
                </a:solidFill>
                <a:latin typeface="Canva Sans"/>
                <a:ea typeface="Canva Sans"/>
                <a:cs typeface="Canva Sans"/>
                <a:sym typeface="Canva Sans"/>
              </a:rPr>
              <a:t>Perpetrator: A current or former employee.</a:t>
            </a:r>
          </a:p>
          <a:p>
            <a:pPr algn="l" marL="659508" indent="-219836" lvl="2">
              <a:lnSpc>
                <a:spcPts val="2138"/>
              </a:lnSpc>
              <a:buFont typeface="Arial"/>
              <a:buChar char="⚬"/>
            </a:pPr>
            <a:r>
              <a:rPr lang="en-US" sz="1527" spc="-30">
                <a:solidFill>
                  <a:srgbClr val="000000"/>
                </a:solidFill>
                <a:latin typeface="Canva Sans"/>
                <a:ea typeface="Canva Sans"/>
                <a:cs typeface="Canva Sans"/>
                <a:sym typeface="Canva Sans"/>
              </a:rPr>
              <a:t>Motivation: Interpersonal conflict, bullying, retaliation.</a:t>
            </a:r>
          </a:p>
          <a:p>
            <a:pPr algn="l" marL="659508" indent="-219836" lvl="2">
              <a:lnSpc>
                <a:spcPts val="2138"/>
              </a:lnSpc>
              <a:buFont typeface="Arial"/>
              <a:buChar char="⚬"/>
            </a:pPr>
            <a:r>
              <a:rPr lang="en-US" sz="1527" spc="-30">
                <a:solidFill>
                  <a:srgbClr val="000000"/>
                </a:solidFill>
                <a:latin typeface="Canva Sans"/>
                <a:ea typeface="Canva Sans"/>
                <a:cs typeface="Canva Sans"/>
                <a:sym typeface="Canva Sans"/>
              </a:rPr>
              <a:t>Common targets: Supervisors, peers, subordinate.</a:t>
            </a:r>
          </a:p>
          <a:p>
            <a:pPr algn="l">
              <a:lnSpc>
                <a:spcPts val="2138"/>
              </a:lnSpc>
              <a:spcBef>
                <a:spcPct val="0"/>
              </a:spcBef>
            </a:pPr>
          </a:p>
        </p:txBody>
      </p:sp>
      <p:sp>
        <p:nvSpPr>
          <p:cNvPr name="TextBox 34" id="34"/>
          <p:cNvSpPr txBox="true"/>
          <p:nvPr/>
        </p:nvSpPr>
        <p:spPr>
          <a:xfrm rot="0">
            <a:off x="2809972" y="6994029"/>
            <a:ext cx="6644169" cy="1076019"/>
          </a:xfrm>
          <a:prstGeom prst="rect">
            <a:avLst/>
          </a:prstGeom>
        </p:spPr>
        <p:txBody>
          <a:bodyPr anchor="t" rtlCol="false" tIns="0" lIns="0" bIns="0" rIns="0">
            <a:spAutoFit/>
          </a:bodyPr>
          <a:lstStyle/>
          <a:p>
            <a:pPr algn="l" marL="659508" indent="-219836" lvl="2">
              <a:lnSpc>
                <a:spcPts val="2138"/>
              </a:lnSpc>
              <a:buFont typeface="Arial"/>
              <a:buChar char="⚬"/>
            </a:pPr>
            <a:r>
              <a:rPr lang="en-US" sz="1527" spc="-30">
                <a:solidFill>
                  <a:srgbClr val="000000"/>
                </a:solidFill>
                <a:latin typeface="Canva Sans"/>
                <a:ea typeface="Canva Sans"/>
                <a:cs typeface="Canva Sans"/>
                <a:sym typeface="Canva Sans"/>
              </a:rPr>
              <a:t>Perpetrator: A partner or family member of an employee.</a:t>
            </a:r>
          </a:p>
          <a:p>
            <a:pPr algn="l" marL="659508" indent="-219836" lvl="2">
              <a:lnSpc>
                <a:spcPts val="2138"/>
              </a:lnSpc>
              <a:buFont typeface="Arial"/>
              <a:buChar char="⚬"/>
            </a:pPr>
            <a:r>
              <a:rPr lang="en-US" sz="1527" spc="-30">
                <a:solidFill>
                  <a:srgbClr val="000000"/>
                </a:solidFill>
                <a:latin typeface="Canva Sans"/>
                <a:ea typeface="Canva Sans"/>
                <a:cs typeface="Canva Sans"/>
                <a:sym typeface="Canva Sans"/>
              </a:rPr>
              <a:t>Motivation: Personal relationship issues spilling into the workplace.</a:t>
            </a:r>
          </a:p>
          <a:p>
            <a:pPr algn="l">
              <a:lnSpc>
                <a:spcPts val="2138"/>
              </a:lnSpc>
              <a:spcBef>
                <a:spcPct val="0"/>
              </a:spcBef>
            </a:pPr>
          </a:p>
        </p:txBody>
      </p:sp>
      <p:sp>
        <p:nvSpPr>
          <p:cNvPr name="TextBox 35" id="35"/>
          <p:cNvSpPr txBox="true"/>
          <p:nvPr/>
        </p:nvSpPr>
        <p:spPr>
          <a:xfrm rot="0">
            <a:off x="3196734" y="2544335"/>
            <a:ext cx="5689040" cy="1183649"/>
          </a:xfrm>
          <a:prstGeom prst="rect">
            <a:avLst/>
          </a:prstGeom>
        </p:spPr>
        <p:txBody>
          <a:bodyPr anchor="t" rtlCol="false" tIns="0" lIns="0" bIns="0" rIns="0">
            <a:spAutoFit/>
          </a:bodyPr>
          <a:lstStyle/>
          <a:p>
            <a:pPr algn="l">
              <a:lnSpc>
                <a:spcPts val="3136"/>
              </a:lnSpc>
            </a:pPr>
          </a:p>
          <a:p>
            <a:pPr algn="l">
              <a:lnSpc>
                <a:spcPts val="3136"/>
              </a:lnSpc>
              <a:spcBef>
                <a:spcPct val="0"/>
              </a:spcBef>
            </a:pPr>
            <a:r>
              <a:rPr lang="en-US" b="true" sz="2240" spc="-44">
                <a:solidFill>
                  <a:srgbClr val="000000"/>
                </a:solidFill>
                <a:latin typeface="Canva Sans Bold"/>
                <a:ea typeface="Canva Sans Bold"/>
                <a:cs typeface="Canva Sans Bold"/>
                <a:sym typeface="Canva Sans Bold"/>
              </a:rPr>
              <a:t>2</a:t>
            </a:r>
            <a:r>
              <a:rPr lang="en-US" b="true" sz="2240" spc="-44">
                <a:solidFill>
                  <a:srgbClr val="000000"/>
                </a:solidFill>
                <a:latin typeface="Canva Sans Bold"/>
                <a:ea typeface="Canva Sans Bold"/>
                <a:cs typeface="Canva Sans Bold"/>
                <a:sym typeface="Canva Sans Bold"/>
              </a:rPr>
              <a:t>.</a:t>
            </a:r>
            <a:r>
              <a:rPr lang="en-US" b="true" sz="2240" spc="-44">
                <a:solidFill>
                  <a:srgbClr val="000000"/>
                </a:solidFill>
                <a:latin typeface="Canva Sans Bold"/>
                <a:ea typeface="Canva Sans Bold"/>
                <a:cs typeface="Canva Sans Bold"/>
                <a:sym typeface="Canva Sans Bold"/>
              </a:rPr>
              <a:t> Customer/Cl</a:t>
            </a:r>
            <a:r>
              <a:rPr lang="en-US" b="true" sz="2240" spc="-44">
                <a:solidFill>
                  <a:srgbClr val="000000"/>
                </a:solidFill>
                <a:latin typeface="Canva Sans Bold"/>
                <a:ea typeface="Canva Sans Bold"/>
                <a:cs typeface="Canva Sans Bold"/>
                <a:sym typeface="Canva Sans Bold"/>
              </a:rPr>
              <a:t>ient (Category II)</a:t>
            </a:r>
          </a:p>
          <a:p>
            <a:pPr algn="l">
              <a:lnSpc>
                <a:spcPts val="3136"/>
              </a:lnSpc>
              <a:spcBef>
                <a:spcPct val="0"/>
              </a:spcBef>
            </a:pPr>
          </a:p>
        </p:txBody>
      </p:sp>
      <p:sp>
        <p:nvSpPr>
          <p:cNvPr name="TextBox 36" id="36"/>
          <p:cNvSpPr txBox="true"/>
          <p:nvPr/>
        </p:nvSpPr>
        <p:spPr>
          <a:xfrm rot="0">
            <a:off x="3196734" y="4707443"/>
            <a:ext cx="5689040" cy="388368"/>
          </a:xfrm>
          <a:prstGeom prst="rect">
            <a:avLst/>
          </a:prstGeom>
        </p:spPr>
        <p:txBody>
          <a:bodyPr anchor="t" rtlCol="false" tIns="0" lIns="0" bIns="0" rIns="0">
            <a:spAutoFit/>
          </a:bodyPr>
          <a:lstStyle/>
          <a:p>
            <a:pPr algn="l">
              <a:lnSpc>
                <a:spcPts val="3136"/>
              </a:lnSpc>
              <a:spcBef>
                <a:spcPct val="0"/>
              </a:spcBef>
            </a:pPr>
            <a:r>
              <a:rPr lang="en-US" b="true" sz="2240" spc="-44">
                <a:solidFill>
                  <a:srgbClr val="000000"/>
                </a:solidFill>
                <a:latin typeface="Canva Sans Bold"/>
                <a:ea typeface="Canva Sans Bold"/>
                <a:cs typeface="Canva Sans Bold"/>
                <a:sym typeface="Canva Sans Bold"/>
              </a:rPr>
              <a:t>3.</a:t>
            </a:r>
            <a:r>
              <a:rPr lang="en-US" b="true" sz="2240" spc="-44">
                <a:solidFill>
                  <a:srgbClr val="000000"/>
                </a:solidFill>
                <a:latin typeface="Canva Sans Bold"/>
                <a:ea typeface="Canva Sans Bold"/>
                <a:cs typeface="Canva Sans Bold"/>
                <a:sym typeface="Canva Sans Bold"/>
              </a:rPr>
              <a:t> Worker-</a:t>
            </a:r>
            <a:r>
              <a:rPr lang="en-US" b="true" sz="2240" spc="-44">
                <a:solidFill>
                  <a:srgbClr val="000000"/>
                </a:solidFill>
                <a:latin typeface="Canva Sans Bold"/>
                <a:ea typeface="Canva Sans Bold"/>
                <a:cs typeface="Canva Sans Bold"/>
                <a:sym typeface="Canva Sans Bold"/>
              </a:rPr>
              <a:t>to-Worker (Category III)</a:t>
            </a:r>
          </a:p>
        </p:txBody>
      </p:sp>
      <p:sp>
        <p:nvSpPr>
          <p:cNvPr name="TextBox 37" id="37"/>
          <p:cNvSpPr txBox="true"/>
          <p:nvPr/>
        </p:nvSpPr>
        <p:spPr>
          <a:xfrm rot="0">
            <a:off x="2002185" y="6527552"/>
            <a:ext cx="6999971" cy="388368"/>
          </a:xfrm>
          <a:prstGeom prst="rect">
            <a:avLst/>
          </a:prstGeom>
        </p:spPr>
        <p:txBody>
          <a:bodyPr anchor="t" rtlCol="false" tIns="0" lIns="0" bIns="0" rIns="0">
            <a:spAutoFit/>
          </a:bodyPr>
          <a:lstStyle/>
          <a:p>
            <a:pPr algn="ctr">
              <a:lnSpc>
                <a:spcPts val="3136"/>
              </a:lnSpc>
              <a:spcBef>
                <a:spcPct val="0"/>
              </a:spcBef>
            </a:pPr>
            <a:r>
              <a:rPr lang="en-US" b="true" sz="2240" spc="-44">
                <a:solidFill>
                  <a:srgbClr val="000000"/>
                </a:solidFill>
                <a:latin typeface="Canva Sans Bold"/>
                <a:ea typeface="Canva Sans Bold"/>
                <a:cs typeface="Canva Sans Bold"/>
                <a:sym typeface="Canva Sans Bold"/>
              </a:rPr>
              <a:t>4</a:t>
            </a:r>
            <a:r>
              <a:rPr lang="en-US" b="true" sz="2240" spc="-44">
                <a:solidFill>
                  <a:srgbClr val="000000"/>
                </a:solidFill>
                <a:latin typeface="Canva Sans Bold"/>
                <a:ea typeface="Canva Sans Bold"/>
                <a:cs typeface="Canva Sans Bold"/>
                <a:sym typeface="Canva Sans Bold"/>
              </a:rPr>
              <a:t>. Domestic Violence (Category IV)</a:t>
            </a:r>
          </a:p>
        </p:txBody>
      </p:sp>
      <p:sp>
        <p:nvSpPr>
          <p:cNvPr name="TextBox 38" id="38"/>
          <p:cNvSpPr txBox="true"/>
          <p:nvPr/>
        </p:nvSpPr>
        <p:spPr>
          <a:xfrm rot="0">
            <a:off x="2809972" y="8815431"/>
            <a:ext cx="6644169" cy="1076019"/>
          </a:xfrm>
          <a:prstGeom prst="rect">
            <a:avLst/>
          </a:prstGeom>
        </p:spPr>
        <p:txBody>
          <a:bodyPr anchor="t" rtlCol="false" tIns="0" lIns="0" bIns="0" rIns="0">
            <a:spAutoFit/>
          </a:bodyPr>
          <a:lstStyle/>
          <a:p>
            <a:pPr algn="l" marL="659508" indent="-219836" lvl="2">
              <a:lnSpc>
                <a:spcPts val="2138"/>
              </a:lnSpc>
              <a:buFont typeface="Arial"/>
              <a:buChar char="⚬"/>
            </a:pPr>
            <a:r>
              <a:rPr lang="en-US" sz="1527" spc="-30">
                <a:solidFill>
                  <a:srgbClr val="000000"/>
                </a:solidFill>
                <a:latin typeface="Canva Sans"/>
                <a:ea typeface="Canva Sans"/>
                <a:cs typeface="Canva Sans"/>
                <a:sym typeface="Canva Sans"/>
              </a:rPr>
              <a:t> </a:t>
            </a:r>
            <a:r>
              <a:rPr lang="en-US" sz="1527" spc="-30">
                <a:solidFill>
                  <a:srgbClr val="000000"/>
                </a:solidFill>
                <a:latin typeface="Canva Sans"/>
                <a:ea typeface="Canva Sans"/>
                <a:cs typeface="Canva Sans"/>
                <a:sym typeface="Canva Sans"/>
              </a:rPr>
              <a:t>a. </a:t>
            </a:r>
            <a:r>
              <a:rPr lang="en-US" sz="1527" spc="-30">
                <a:solidFill>
                  <a:srgbClr val="000000"/>
                </a:solidFill>
                <a:latin typeface="Canva Sans"/>
                <a:ea typeface="Canva Sans"/>
                <a:cs typeface="Canva Sans"/>
                <a:sym typeface="Canva Sans"/>
              </a:rPr>
              <a:t>Perpetrator: Driven by political, religious, or social ideology.</a:t>
            </a:r>
          </a:p>
          <a:p>
            <a:pPr algn="l" marL="659508" indent="-219836" lvl="2">
              <a:lnSpc>
                <a:spcPts val="2138"/>
              </a:lnSpc>
              <a:buFont typeface="Arial"/>
              <a:buChar char="⚬"/>
            </a:pPr>
            <a:r>
              <a:rPr lang="en-US" sz="1527" spc="-30">
                <a:solidFill>
                  <a:srgbClr val="000000"/>
                </a:solidFill>
                <a:latin typeface="Canva Sans"/>
                <a:ea typeface="Canva Sans"/>
                <a:cs typeface="Canva Sans"/>
                <a:sym typeface="Canva Sans"/>
              </a:rPr>
              <a:t> b. </a:t>
            </a:r>
            <a:r>
              <a:rPr lang="en-US" sz="1527" spc="-30">
                <a:solidFill>
                  <a:srgbClr val="000000"/>
                </a:solidFill>
                <a:latin typeface="Canva Sans"/>
                <a:ea typeface="Canva Sans"/>
                <a:cs typeface="Canva Sans"/>
                <a:sym typeface="Canva Sans"/>
              </a:rPr>
              <a:t>Motivation: Belief-based grievance against the organization or its people.</a:t>
            </a:r>
          </a:p>
          <a:p>
            <a:pPr algn="l">
              <a:lnSpc>
                <a:spcPts val="2138"/>
              </a:lnSpc>
              <a:spcBef>
                <a:spcPct val="0"/>
              </a:spcBef>
            </a:pPr>
          </a:p>
        </p:txBody>
      </p:sp>
      <p:sp>
        <p:nvSpPr>
          <p:cNvPr name="TextBox 39" id="39"/>
          <p:cNvSpPr txBox="true"/>
          <p:nvPr/>
        </p:nvSpPr>
        <p:spPr>
          <a:xfrm rot="0">
            <a:off x="2002185" y="8348955"/>
            <a:ext cx="6999971" cy="388368"/>
          </a:xfrm>
          <a:prstGeom prst="rect">
            <a:avLst/>
          </a:prstGeom>
        </p:spPr>
        <p:txBody>
          <a:bodyPr anchor="t" rtlCol="false" tIns="0" lIns="0" bIns="0" rIns="0">
            <a:spAutoFit/>
          </a:bodyPr>
          <a:lstStyle/>
          <a:p>
            <a:pPr algn="ctr">
              <a:lnSpc>
                <a:spcPts val="3136"/>
              </a:lnSpc>
              <a:spcBef>
                <a:spcPct val="0"/>
              </a:spcBef>
            </a:pPr>
            <a:r>
              <a:rPr lang="en-US" b="true" sz="2240" spc="-44">
                <a:solidFill>
                  <a:srgbClr val="000000"/>
                </a:solidFill>
                <a:latin typeface="Canva Sans Bold"/>
                <a:ea typeface="Canva Sans Bold"/>
                <a:cs typeface="Canva Sans Bold"/>
                <a:sym typeface="Canva Sans Bold"/>
              </a:rPr>
              <a:t>5</a:t>
            </a:r>
            <a:r>
              <a:rPr lang="en-US" b="true" sz="2240" spc="-44">
                <a:solidFill>
                  <a:srgbClr val="000000"/>
                </a:solidFill>
                <a:latin typeface="Canva Sans Bold"/>
                <a:ea typeface="Canva Sans Bold"/>
                <a:cs typeface="Canva Sans Bold"/>
                <a:sym typeface="Canva Sans Bold"/>
              </a:rPr>
              <a:t>. Ideological Violence (Category V)</a:t>
            </a:r>
          </a:p>
        </p:txBody>
      </p:sp>
      <p:sp>
        <p:nvSpPr>
          <p:cNvPr name="TextBox 40" id="40"/>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764771" y="1165261"/>
            <a:ext cx="14695123"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The Imp</a:t>
            </a:r>
            <a:r>
              <a:rPr lang="en-US" sz="4149" b="true">
                <a:solidFill>
                  <a:srgbClr val="FDFF0E"/>
                </a:solidFill>
                <a:latin typeface="Arial MT Pro Bold"/>
                <a:ea typeface="Arial MT Pro Bold"/>
                <a:cs typeface="Arial MT Pro Bold"/>
                <a:sym typeface="Arial MT Pro Bold"/>
              </a:rPr>
              <a:t>ortance of Taking Action...</a:t>
            </a:r>
          </a:p>
          <a:p>
            <a:pPr algn="l">
              <a:lnSpc>
                <a:spcPts val="5809"/>
              </a:lnSpc>
            </a:pPr>
          </a:p>
        </p:txBody>
      </p:sp>
      <p:sp>
        <p:nvSpPr>
          <p:cNvPr name="TextBox 5" id="5"/>
          <p:cNvSpPr txBox="true"/>
          <p:nvPr/>
        </p:nvSpPr>
        <p:spPr>
          <a:xfrm rot="0">
            <a:off x="8469281" y="2080237"/>
            <a:ext cx="9140862" cy="71780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Wo</a:t>
            </a:r>
            <a:r>
              <a:rPr lang="en-US" sz="2548">
                <a:solidFill>
                  <a:srgbClr val="FFFFFF"/>
                </a:solidFill>
                <a:latin typeface="Arial MT Pro"/>
                <a:ea typeface="Arial MT Pro"/>
                <a:cs typeface="Arial MT Pro"/>
                <a:sym typeface="Arial MT Pro"/>
              </a:rPr>
              <a:t>rkplace violence has become a pressing issue that today’s workforce faces all too often. The heightened levels of anxiety and fear prevalent in society have significantly affected individuals’ ability to exercise patience and manage stress effectively. These challenges have, in turn, contributed to strained interactions and, at times, dangerous situations within professional settings.</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As we move forward, it becomes increasingly important to take collective action to address these concerns. By fostering a deeper understanding of the underlying causes and effects of workplace violence, we can work together to implement proactive measures. This involves not only identifying potential risks but also creating initiatives focused on prevention, conflict resolution, and fostering environments where employees feel safe, respected, and supported.</a:t>
            </a:r>
          </a:p>
          <a:p>
            <a:pPr algn="l">
              <a:lnSpc>
                <a:spcPts val="3312"/>
              </a:lnSpc>
            </a:pPr>
          </a:p>
        </p:txBody>
      </p:sp>
      <p:sp>
        <p:nvSpPr>
          <p:cNvPr name="Freeform 6" id="6"/>
          <p:cNvSpPr/>
          <p:nvPr/>
        </p:nvSpPr>
        <p:spPr>
          <a:xfrm flipH="false" flipV="false" rot="0">
            <a:off x="601883" y="2765306"/>
            <a:ext cx="7293466" cy="4138731"/>
          </a:xfrm>
          <a:custGeom>
            <a:avLst/>
            <a:gdLst/>
            <a:ahLst/>
            <a:cxnLst/>
            <a:rect r="r" b="b" t="t" l="l"/>
            <a:pathLst>
              <a:path h="4138731" w="7293466">
                <a:moveTo>
                  <a:pt x="0" y="0"/>
                </a:moveTo>
                <a:lnTo>
                  <a:pt x="7293465" y="0"/>
                </a:lnTo>
                <a:lnTo>
                  <a:pt x="7293465" y="4138731"/>
                </a:lnTo>
                <a:lnTo>
                  <a:pt x="0" y="4138731"/>
                </a:lnTo>
                <a:lnTo>
                  <a:pt x="0" y="0"/>
                </a:lnTo>
                <a:close/>
              </a:path>
            </a:pathLst>
          </a:custGeom>
          <a:blipFill>
            <a:blip r:embed="rId3"/>
            <a:stretch>
              <a:fillRect l="-2620" t="-659" r="-5442" b="-6697"/>
            </a:stretch>
          </a:blipFill>
        </p:spPr>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8" id="8"/>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4"/>
            <a:stretch>
              <a:fillRect l="0" t="0" r="0" b="0"/>
            </a:stretch>
          </a:blipFill>
        </p:spPr>
      </p:sp>
    </p:spTree>
  </p:cSld>
  <p:clrMapOvr>
    <a:masterClrMapping/>
  </p:clrMapOvr>
  <p:transition spd="fast">
    <p:circl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866168" y="4716598"/>
            <a:ext cx="14278576" cy="1673861"/>
          </a:xfrm>
          <a:prstGeom prst="rect">
            <a:avLst/>
          </a:prstGeom>
        </p:spPr>
        <p:txBody>
          <a:bodyPr anchor="t" rtlCol="false" tIns="0" lIns="0" bIns="0" rIns="0">
            <a:spAutoFit/>
          </a:bodyPr>
          <a:lstStyle/>
          <a:p>
            <a:pPr algn="l">
              <a:lnSpc>
                <a:spcPts val="10400"/>
              </a:lnSpc>
            </a:pPr>
            <a:r>
              <a:rPr lang="en-US" sz="10400" spc="-416">
                <a:solidFill>
                  <a:srgbClr val="00A3DC"/>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374433" y="128922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2841350" y="-27827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58718" y="9371458"/>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37244" y="9371458"/>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78882" y="9371458"/>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7588305" y="4200267"/>
            <a:ext cx="5662273" cy="2604646"/>
          </a:xfrm>
          <a:custGeom>
            <a:avLst/>
            <a:gdLst/>
            <a:ahLst/>
            <a:cxnLst/>
            <a:rect r="r" b="b" t="t" l="l"/>
            <a:pathLst>
              <a:path h="2604646" w="5662273">
                <a:moveTo>
                  <a:pt x="0" y="0"/>
                </a:moveTo>
                <a:lnTo>
                  <a:pt x="5662273" y="0"/>
                </a:lnTo>
                <a:lnTo>
                  <a:pt x="5662273" y="2604645"/>
                </a:lnTo>
                <a:lnTo>
                  <a:pt x="0" y="26046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0" id="10"/>
          <p:cNvPicPr>
            <a:picLocks noChangeAspect="true"/>
          </p:cNvPicPr>
          <p:nvPr/>
        </p:nvPicPr>
        <p:blipFill>
          <a:blip r:embed="rId10"/>
          <a:stretch>
            <a:fillRect/>
          </a:stretch>
        </p:blipFill>
        <p:spPr>
          <a:xfrm rot="0">
            <a:off x="10717089" y="4210247"/>
            <a:ext cx="2527781" cy="2527781"/>
          </a:xfrm>
          <a:prstGeom prst="rect">
            <a:avLst/>
          </a:prstGeom>
        </p:spPr>
      </p:pic>
      <p:grpSp>
        <p:nvGrpSpPr>
          <p:cNvPr name="Group 11" id="11"/>
          <p:cNvGrpSpPr/>
          <p:nvPr/>
        </p:nvGrpSpPr>
        <p:grpSpPr>
          <a:xfrm rot="0">
            <a:off x="4976010" y="4200267"/>
            <a:ext cx="2161856" cy="2604646"/>
            <a:chOff x="0" y="0"/>
            <a:chExt cx="2882474" cy="3472861"/>
          </a:xfrm>
        </p:grpSpPr>
        <p:sp>
          <p:nvSpPr>
            <p:cNvPr name="Freeform 12" id="12"/>
            <p:cNvSpPr/>
            <p:nvPr/>
          </p:nvSpPr>
          <p:spPr>
            <a:xfrm flipH="false" flipV="false" rot="0">
              <a:off x="0" y="0"/>
              <a:ext cx="2882474" cy="3472861"/>
            </a:xfrm>
            <a:custGeom>
              <a:avLst/>
              <a:gdLst/>
              <a:ahLst/>
              <a:cxnLst/>
              <a:rect r="r" b="b" t="t" l="l"/>
              <a:pathLst>
                <a:path h="3472861" w="2882474">
                  <a:moveTo>
                    <a:pt x="0" y="0"/>
                  </a:moveTo>
                  <a:lnTo>
                    <a:pt x="2882474" y="0"/>
                  </a:lnTo>
                  <a:lnTo>
                    <a:pt x="2882474" y="3472861"/>
                  </a:lnTo>
                  <a:lnTo>
                    <a:pt x="0" y="3472861"/>
                  </a:lnTo>
                  <a:lnTo>
                    <a:pt x="0" y="0"/>
                  </a:lnTo>
                  <a:close/>
                </a:path>
              </a:pathLst>
            </a:custGeom>
            <a:blipFill>
              <a:blip r:embed="rId11"/>
              <a:stretch>
                <a:fillRect l="0" t="0" r="0" b="0"/>
              </a:stretch>
            </a:blipFill>
          </p:spPr>
        </p:sp>
        <p:sp>
          <p:nvSpPr>
            <p:cNvPr name="Freeform 13" id="13"/>
            <p:cNvSpPr/>
            <p:nvPr/>
          </p:nvSpPr>
          <p:spPr>
            <a:xfrm flipH="false" flipV="false" rot="0">
              <a:off x="384116" y="1010703"/>
              <a:ext cx="2114243" cy="1210404"/>
            </a:xfrm>
            <a:custGeom>
              <a:avLst/>
              <a:gdLst/>
              <a:ahLst/>
              <a:cxnLst/>
              <a:rect r="r" b="b" t="t" l="l"/>
              <a:pathLst>
                <a:path h="1210404" w="2114243">
                  <a:moveTo>
                    <a:pt x="0" y="0"/>
                  </a:moveTo>
                  <a:lnTo>
                    <a:pt x="2114243" y="0"/>
                  </a:lnTo>
                  <a:lnTo>
                    <a:pt x="2114243" y="1210404"/>
                  </a:lnTo>
                  <a:lnTo>
                    <a:pt x="0" y="121040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5" id="15"/>
          <p:cNvSpPr txBox="true"/>
          <p:nvPr/>
        </p:nvSpPr>
        <p:spPr>
          <a:xfrm rot="0">
            <a:off x="3097704" y="6770765"/>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One - Student Guide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26741" t="0" r="-113719" b="0"/>
              </a:stretch>
            </a:blipFill>
          </p:spPr>
        </p:sp>
      </p:grpSp>
      <p:sp>
        <p:nvSpPr>
          <p:cNvPr name="Freeform 5" id="5"/>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4">
              <a:alphaModFix amt="31999"/>
            </a:blip>
            <a:stretch>
              <a:fillRect l="0" t="0" r="0" b="0"/>
            </a:stretch>
          </a:blipFill>
        </p:spPr>
      </p:sp>
      <p:sp>
        <p:nvSpPr>
          <p:cNvPr name="Freeform 6" id="6"/>
          <p:cNvSpPr/>
          <p:nvPr/>
        </p:nvSpPr>
        <p:spPr>
          <a:xfrm flipH="false" flipV="false" rot="-9088373">
            <a:off x="9222826" y="210092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5">
              <a:alphaModFix amt="65999"/>
            </a:blip>
            <a:stretch>
              <a:fillRect l="0" t="0" r="0" b="0"/>
            </a:stretch>
          </a:blipFill>
        </p:spPr>
      </p:sp>
      <p:sp>
        <p:nvSpPr>
          <p:cNvPr name="TextBox 7" id="7"/>
          <p:cNvSpPr txBox="true"/>
          <p:nvPr/>
        </p:nvSpPr>
        <p:spPr>
          <a:xfrm rot="0">
            <a:off x="5691436" y="3606146"/>
            <a:ext cx="10438809" cy="617982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Defining Workplace Violence</a:t>
            </a:r>
          </a:p>
          <a:p>
            <a:pPr algn="l">
              <a:lnSpc>
                <a:spcPts val="8250"/>
              </a:lnSpc>
            </a:pPr>
            <a:r>
              <a:rPr lang="en-US" sz="3300" spc="-132">
                <a:solidFill>
                  <a:srgbClr val="D8D8D8"/>
                </a:solidFill>
                <a:latin typeface="Poppins"/>
                <a:ea typeface="Poppins"/>
                <a:cs typeface="Poppins"/>
                <a:sym typeface="Poppins"/>
              </a:rPr>
              <a:t>What can be done to prevent Workplace Violence?</a:t>
            </a:r>
          </a:p>
          <a:p>
            <a:pPr algn="l">
              <a:lnSpc>
                <a:spcPts val="8250"/>
              </a:lnSpc>
            </a:pPr>
            <a:r>
              <a:rPr lang="en-US" sz="3300" spc="-132">
                <a:solidFill>
                  <a:srgbClr val="D8D8D8"/>
                </a:solidFill>
                <a:latin typeface="Poppins"/>
                <a:ea typeface="Poppins"/>
                <a:cs typeface="Poppins"/>
                <a:sym typeface="Poppins"/>
              </a:rPr>
              <a:t>Factors that Contribute to Workplace Violence Risk...</a:t>
            </a:r>
          </a:p>
          <a:p>
            <a:pPr algn="l">
              <a:lnSpc>
                <a:spcPts val="8250"/>
              </a:lnSpc>
            </a:pPr>
            <a:r>
              <a:rPr lang="en-US" sz="3300" spc="-132">
                <a:solidFill>
                  <a:srgbClr val="D8D8D8"/>
                </a:solidFill>
                <a:latin typeface="Poppins"/>
                <a:ea typeface="Poppins"/>
                <a:cs typeface="Poppins"/>
                <a:sym typeface="Poppins"/>
              </a:rPr>
              <a:t>The 5 Categories of Workplace Violence </a:t>
            </a:r>
          </a:p>
          <a:p>
            <a:pPr algn="l">
              <a:lnSpc>
                <a:spcPts val="8250"/>
              </a:lnSpc>
            </a:pPr>
            <a:r>
              <a:rPr lang="en-US" sz="3300" spc="-132">
                <a:solidFill>
                  <a:srgbClr val="D8D8D8"/>
                </a:solidFill>
                <a:latin typeface="Poppins"/>
                <a:ea typeface="Poppins"/>
                <a:cs typeface="Poppins"/>
                <a:sym typeface="Poppins"/>
              </a:rPr>
              <a:t>The Importance of Taking Action...</a:t>
            </a: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00A3DC"/>
                </a:solidFill>
                <a:latin typeface="Poppins"/>
                <a:ea typeface="Poppins"/>
                <a:cs typeface="Poppins"/>
                <a:sym typeface="Poppins"/>
              </a:rPr>
              <a:t>1. </a:t>
            </a:r>
          </a:p>
          <a:p>
            <a:pPr algn="l">
              <a:lnSpc>
                <a:spcPts val="8250"/>
              </a:lnSpc>
            </a:pPr>
            <a:r>
              <a:rPr lang="en-US" sz="3300" spc="-132">
                <a:solidFill>
                  <a:srgbClr val="00A3DC"/>
                </a:solidFill>
                <a:latin typeface="Poppins"/>
                <a:ea typeface="Poppins"/>
                <a:cs typeface="Poppins"/>
                <a:sym typeface="Poppins"/>
              </a:rPr>
              <a:t>2.</a:t>
            </a:r>
          </a:p>
          <a:p>
            <a:pPr algn="l">
              <a:lnSpc>
                <a:spcPts val="8250"/>
              </a:lnSpc>
            </a:pPr>
            <a:r>
              <a:rPr lang="en-US" sz="3300" spc="-132">
                <a:solidFill>
                  <a:srgbClr val="00A3DC"/>
                </a:solidFill>
                <a:latin typeface="Poppins"/>
                <a:ea typeface="Poppins"/>
                <a:cs typeface="Poppins"/>
                <a:sym typeface="Poppins"/>
              </a:rPr>
              <a:t>3.</a:t>
            </a:r>
          </a:p>
          <a:p>
            <a:pPr algn="l">
              <a:lnSpc>
                <a:spcPts val="8250"/>
              </a:lnSpc>
            </a:pPr>
            <a:r>
              <a:rPr lang="en-US" sz="3300" spc="-132">
                <a:solidFill>
                  <a:srgbClr val="00A3DC"/>
                </a:solidFill>
                <a:latin typeface="Poppins"/>
                <a:ea typeface="Poppins"/>
                <a:cs typeface="Poppins"/>
                <a:sym typeface="Poppins"/>
              </a:rPr>
              <a:t>4.</a:t>
            </a:r>
          </a:p>
          <a:p>
            <a:pPr algn="l">
              <a:lnSpc>
                <a:spcPts val="8250"/>
              </a:lnSpc>
            </a:pPr>
            <a:r>
              <a:rPr lang="en-US" sz="3300" spc="-132">
                <a:solidFill>
                  <a:srgbClr val="00A3DC"/>
                </a:solidFill>
                <a:latin typeface="Poppins"/>
                <a:ea typeface="Poppins"/>
                <a:cs typeface="Poppins"/>
                <a:sym typeface="Poppins"/>
              </a:rPr>
              <a:t>5.</a:t>
            </a: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4"/>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00A3DC"/>
                </a:solidFill>
                <a:latin typeface="Agrandir"/>
                <a:ea typeface="Agrandir"/>
                <a:cs typeface="Agrandir"/>
                <a:sym typeface="Agrandir"/>
              </a:rPr>
              <a:t>Topics...</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AutoShape 15" id="15"/>
          <p:cNvSpPr/>
          <p:nvPr/>
        </p:nvSpPr>
        <p:spPr>
          <a:xfrm flipV="true">
            <a:off x="4851693" y="7962931"/>
            <a:ext cx="10308634" cy="0"/>
          </a:xfrm>
          <a:prstGeom prst="line">
            <a:avLst/>
          </a:prstGeom>
          <a:ln cap="flat" w="19050">
            <a:solidFill>
              <a:srgbClr val="37B594"/>
            </a:solidFill>
            <a:prstDash val="solid"/>
            <a:headEnd type="none" len="sm" w="sm"/>
            <a:tailEnd type="none" len="sm" w="sm"/>
          </a:ln>
        </p:spPr>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0568281" y="-289785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6406002" y="663935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sp>
        <p:nvSpPr>
          <p:cNvPr name="Freeform 5" id="5"/>
          <p:cNvSpPr/>
          <p:nvPr/>
        </p:nvSpPr>
        <p:spPr>
          <a:xfrm flipH="false" flipV="false" rot="0">
            <a:off x="2656730" y="0"/>
            <a:ext cx="13041169" cy="10287000"/>
          </a:xfrm>
          <a:custGeom>
            <a:avLst/>
            <a:gdLst/>
            <a:ahLst/>
            <a:cxnLst/>
            <a:rect r="r" b="b" t="t" l="l"/>
            <a:pathLst>
              <a:path h="10287000" w="13041169">
                <a:moveTo>
                  <a:pt x="0" y="0"/>
                </a:moveTo>
                <a:lnTo>
                  <a:pt x="13041170" y="0"/>
                </a:lnTo>
                <a:lnTo>
                  <a:pt x="13041170" y="10287000"/>
                </a:lnTo>
                <a:lnTo>
                  <a:pt x="0" y="10287000"/>
                </a:lnTo>
                <a:lnTo>
                  <a:pt x="0" y="0"/>
                </a:lnTo>
                <a:close/>
              </a:path>
            </a:pathLst>
          </a:custGeom>
          <a:blipFill>
            <a:blip r:embed="rId5"/>
            <a:stretch>
              <a:fillRect l="0" t="0" r="-2111" b="0"/>
            </a:stretch>
          </a:blipFill>
        </p:spPr>
      </p:sp>
      <p:pic>
        <p:nvPicPr>
          <p:cNvPr name="Picture 6" id="6"/>
          <p:cNvPicPr>
            <a:picLocks noChangeAspect="true"/>
          </p:cNvPicPr>
          <p:nvPr/>
        </p:nvPicPr>
        <p:blipFill>
          <a:blip r:embed="rId6"/>
          <a:srcRect l="0" t="0" r="0" b="0"/>
          <a:stretch>
            <a:fillRect/>
          </a:stretch>
        </p:blipFill>
        <p:spPr>
          <a:xfrm flipH="false" flipV="false" rot="0">
            <a:off x="13239372" y="1723151"/>
            <a:ext cx="278501" cy="278501"/>
          </a:xfrm>
          <a:prstGeom prst="rect">
            <a:avLst/>
          </a:prstGeom>
        </p:spPr>
      </p:pic>
      <p:pic>
        <p:nvPicPr>
          <p:cNvPr name="Picture 7" id="7"/>
          <p:cNvPicPr>
            <a:picLocks noChangeAspect="true"/>
          </p:cNvPicPr>
          <p:nvPr/>
        </p:nvPicPr>
        <p:blipFill>
          <a:blip r:embed="rId6"/>
          <a:srcRect l="0" t="0" r="0" b="0"/>
          <a:stretch>
            <a:fillRect/>
          </a:stretch>
        </p:blipFill>
        <p:spPr>
          <a:xfrm flipH="false" flipV="false" rot="0">
            <a:off x="12830780" y="1723151"/>
            <a:ext cx="278501" cy="278501"/>
          </a:xfrm>
          <a:prstGeom prst="rect">
            <a:avLst/>
          </a:prstGeom>
        </p:spPr>
      </p:pic>
      <p:pic>
        <p:nvPicPr>
          <p:cNvPr name="Picture 8" id="8"/>
          <p:cNvPicPr>
            <a:picLocks noChangeAspect="true"/>
          </p:cNvPicPr>
          <p:nvPr/>
        </p:nvPicPr>
        <p:blipFill>
          <a:blip r:embed="rId6"/>
          <a:srcRect l="0" t="0" r="0" b="0"/>
          <a:stretch>
            <a:fillRect/>
          </a:stretch>
        </p:blipFill>
        <p:spPr>
          <a:xfrm flipH="false" flipV="false" rot="0">
            <a:off x="13651223" y="1723151"/>
            <a:ext cx="278501" cy="278501"/>
          </a:xfrm>
          <a:prstGeom prst="rect">
            <a:avLst/>
          </a:prstGeom>
        </p:spPr>
      </p:pic>
      <p:pic>
        <p:nvPicPr>
          <p:cNvPr name="Picture 9" id="9"/>
          <p:cNvPicPr>
            <a:picLocks noChangeAspect="true"/>
          </p:cNvPicPr>
          <p:nvPr/>
        </p:nvPicPr>
        <p:blipFill>
          <a:blip r:embed="rId7"/>
          <a:stretch>
            <a:fillRect/>
          </a:stretch>
        </p:blipFill>
        <p:spPr>
          <a:xfrm rot="0">
            <a:off x="1282586" y="8978528"/>
            <a:ext cx="997506" cy="997506"/>
          </a:xfrm>
          <a:prstGeom prst="rect">
            <a:avLst/>
          </a:prstGeom>
        </p:spPr>
      </p:pic>
      <p:sp>
        <p:nvSpPr>
          <p:cNvPr name="TextBox 10" id="10"/>
          <p:cNvSpPr txBox="true"/>
          <p:nvPr/>
        </p:nvSpPr>
        <p:spPr>
          <a:xfrm rot="0">
            <a:off x="14920181" y="9854808"/>
            <a:ext cx="3074519" cy="237493"/>
          </a:xfrm>
          <a:prstGeom prst="rect">
            <a:avLst/>
          </a:prstGeom>
        </p:spPr>
        <p:txBody>
          <a:bodyPr anchor="t" rtlCol="false" tIns="0" lIns="0" bIns="0" rIns="0">
            <a:spAutoFit/>
          </a:bodyPr>
          <a:lstStyle/>
          <a:p>
            <a:pPr algn="r">
              <a:lnSpc>
                <a:spcPts val="1881"/>
              </a:lnSpc>
            </a:pPr>
            <a:r>
              <a:rPr lang="en-US" sz="1344" i="true" spc="229">
                <a:solidFill>
                  <a:srgbClr val="F6F6F6"/>
                </a:solidFill>
                <a:latin typeface="Poppins Italics"/>
                <a:ea typeface="Poppins Italics"/>
                <a:cs typeface="Poppins Italics"/>
                <a:sym typeface="Poppins Italics"/>
              </a:rPr>
              <a:t>www.MABPRO.com</a:t>
            </a:r>
          </a:p>
        </p:txBody>
      </p:sp>
      <p:grpSp>
        <p:nvGrpSpPr>
          <p:cNvPr name="Group 11" id="11"/>
          <p:cNvGrpSpPr/>
          <p:nvPr/>
        </p:nvGrpSpPr>
        <p:grpSpPr>
          <a:xfrm rot="0">
            <a:off x="301678" y="8666780"/>
            <a:ext cx="2653180" cy="1264831"/>
            <a:chOff x="0" y="0"/>
            <a:chExt cx="3537573" cy="1686442"/>
          </a:xfrm>
        </p:grpSpPr>
        <p:sp>
          <p:nvSpPr>
            <p:cNvPr name="Freeform 12" id="12"/>
            <p:cNvSpPr/>
            <p:nvPr/>
          </p:nvSpPr>
          <p:spPr>
            <a:xfrm flipH="false" flipV="false" rot="0">
              <a:off x="0" y="493970"/>
              <a:ext cx="2592330" cy="1192472"/>
            </a:xfrm>
            <a:custGeom>
              <a:avLst/>
              <a:gdLst/>
              <a:ahLst/>
              <a:cxnLst/>
              <a:rect r="r" b="b" t="t" l="l"/>
              <a:pathLst>
                <a:path h="1192472" w="2592330">
                  <a:moveTo>
                    <a:pt x="0" y="0"/>
                  </a:moveTo>
                  <a:lnTo>
                    <a:pt x="2592330" y="0"/>
                  </a:lnTo>
                  <a:lnTo>
                    <a:pt x="2592330" y="1192472"/>
                  </a:lnTo>
                  <a:lnTo>
                    <a:pt x="0" y="119247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0">
              <a:off x="0" y="-47625"/>
              <a:ext cx="3537573" cy="352156"/>
            </a:xfrm>
            <a:prstGeom prst="rect">
              <a:avLst/>
            </a:prstGeom>
          </p:spPr>
          <p:txBody>
            <a:bodyPr anchor="t" rtlCol="false" tIns="0" lIns="0" bIns="0" rIns="0">
              <a:spAutoFit/>
            </a:bodyPr>
            <a:lstStyle/>
            <a:p>
              <a:pPr algn="l">
                <a:lnSpc>
                  <a:spcPts val="2101"/>
                </a:lnSpc>
              </a:pPr>
              <a:r>
                <a:rPr lang="en-US" sz="1501" i="true" spc="256">
                  <a:solidFill>
                    <a:srgbClr val="F6F6F6"/>
                  </a:solidFill>
                  <a:latin typeface="Poppins Italics"/>
                  <a:ea typeface="Poppins Italics"/>
                  <a:cs typeface="Poppins Italics"/>
                  <a:sym typeface="Poppins Italics"/>
                </a:rPr>
                <a:t>Topic Handouts</a:t>
              </a:r>
            </a:p>
          </p:txBody>
        </p:sp>
      </p:grpSp>
      <p:pic>
        <p:nvPicPr>
          <p:cNvPr name="Picture 14" id="14"/>
          <p:cNvPicPr>
            <a:picLocks noChangeAspect="true"/>
          </p:cNvPicPr>
          <p:nvPr/>
        </p:nvPicPr>
        <p:blipFill>
          <a:blip r:embed="rId6"/>
          <a:srcRect l="0" t="0" r="0" b="0"/>
          <a:stretch>
            <a:fillRect/>
          </a:stretch>
        </p:blipFill>
        <p:spPr>
          <a:xfrm flipH="false" flipV="false" rot="0">
            <a:off x="16853809" y="9461239"/>
            <a:ext cx="278501" cy="278501"/>
          </a:xfrm>
          <a:prstGeom prst="rect">
            <a:avLst/>
          </a:prstGeom>
        </p:spPr>
      </p:pic>
      <p:pic>
        <p:nvPicPr>
          <p:cNvPr name="Picture 15" id="15"/>
          <p:cNvPicPr>
            <a:picLocks noChangeAspect="true"/>
          </p:cNvPicPr>
          <p:nvPr/>
        </p:nvPicPr>
        <p:blipFill>
          <a:blip r:embed="rId6"/>
          <a:srcRect l="0" t="0" r="0" b="0"/>
          <a:stretch>
            <a:fillRect/>
          </a:stretch>
        </p:blipFill>
        <p:spPr>
          <a:xfrm flipH="false" flipV="false" rot="0">
            <a:off x="16318190" y="9461239"/>
            <a:ext cx="278501" cy="278501"/>
          </a:xfrm>
          <a:prstGeom prst="rect">
            <a:avLst/>
          </a:prstGeom>
        </p:spPr>
      </p:pic>
      <p:pic>
        <p:nvPicPr>
          <p:cNvPr name="Picture 16" id="16"/>
          <p:cNvPicPr>
            <a:picLocks noChangeAspect="true"/>
          </p:cNvPicPr>
          <p:nvPr/>
        </p:nvPicPr>
        <p:blipFill>
          <a:blip r:embed="rId6"/>
          <a:srcRect l="0" t="0" r="0" b="0"/>
          <a:stretch>
            <a:fillRect/>
          </a:stretch>
        </p:blipFill>
        <p:spPr>
          <a:xfrm flipH="false" flipV="false" rot="0">
            <a:off x="17389485" y="9461239"/>
            <a:ext cx="278501" cy="278501"/>
          </a:xfrm>
          <a:prstGeom prst="rect">
            <a:avLst/>
          </a:prstGeom>
        </p:spPr>
      </p:pic>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123598"/>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548020" y="1025599"/>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2233232" y="659130"/>
            <a:ext cx="14695123" cy="605790"/>
          </a:xfrm>
          <a:prstGeom prst="rect">
            <a:avLst/>
          </a:prstGeom>
        </p:spPr>
        <p:txBody>
          <a:bodyPr anchor="t" rtlCol="false" tIns="0" lIns="0" bIns="0" rIns="0">
            <a:spAutoFit/>
          </a:bodyPr>
          <a:lstStyle/>
          <a:p>
            <a:pPr algn="l">
              <a:lnSpc>
                <a:spcPts val="4409"/>
              </a:lnSpc>
            </a:pPr>
            <a:r>
              <a:rPr lang="en-US" sz="3150" b="true">
                <a:solidFill>
                  <a:srgbClr val="36FF00"/>
                </a:solidFill>
                <a:latin typeface="Arial MT Pro Bold"/>
                <a:ea typeface="Arial MT Pro Bold"/>
                <a:cs typeface="Arial MT Pro Bold"/>
                <a:sym typeface="Arial MT Pro Bold"/>
              </a:rPr>
              <a:t>Why is it so important to train on Management of Assaultive Behavior?</a:t>
            </a:r>
          </a:p>
        </p:txBody>
      </p:sp>
      <p:sp>
        <p:nvSpPr>
          <p:cNvPr name="Freeform 5" id="5"/>
          <p:cNvSpPr/>
          <p:nvPr/>
        </p:nvSpPr>
        <p:spPr>
          <a:xfrm flipH="false" flipV="false" rot="0">
            <a:off x="1028700" y="3968770"/>
            <a:ext cx="7438116" cy="4742431"/>
          </a:xfrm>
          <a:custGeom>
            <a:avLst/>
            <a:gdLst/>
            <a:ahLst/>
            <a:cxnLst/>
            <a:rect r="r" b="b" t="t" l="l"/>
            <a:pathLst>
              <a:path h="4742431" w="7438116">
                <a:moveTo>
                  <a:pt x="0" y="0"/>
                </a:moveTo>
                <a:lnTo>
                  <a:pt x="7438116" y="0"/>
                </a:lnTo>
                <a:lnTo>
                  <a:pt x="7438116" y="4742430"/>
                </a:lnTo>
                <a:lnTo>
                  <a:pt x="0" y="4742430"/>
                </a:lnTo>
                <a:lnTo>
                  <a:pt x="0" y="0"/>
                </a:lnTo>
                <a:close/>
              </a:path>
            </a:pathLst>
          </a:custGeom>
          <a:blipFill>
            <a:blip r:embed="rId3"/>
            <a:stretch>
              <a:fillRect l="-11833" t="-4384" r="-11180" b="-4384"/>
            </a:stretch>
          </a:blipFill>
        </p:spPr>
      </p:sp>
      <p:sp>
        <p:nvSpPr>
          <p:cNvPr name="TextBox 6" id="6"/>
          <p:cNvSpPr txBox="true"/>
          <p:nvPr/>
        </p:nvSpPr>
        <p:spPr>
          <a:xfrm rot="0">
            <a:off x="1477223" y="1459242"/>
            <a:ext cx="14640696" cy="1578229"/>
          </a:xfrm>
          <a:prstGeom prst="rect">
            <a:avLst/>
          </a:prstGeom>
        </p:spPr>
        <p:txBody>
          <a:bodyPr anchor="t" rtlCol="false" tIns="0" lIns="0" bIns="0" rIns="0">
            <a:spAutoFit/>
          </a:bodyPr>
          <a:lstStyle/>
          <a:p>
            <a:pPr algn="ctr">
              <a:lnSpc>
                <a:spcPts val="3067"/>
              </a:lnSpc>
              <a:spcBef>
                <a:spcPct val="0"/>
              </a:spcBef>
            </a:pPr>
            <a:r>
              <a:rPr lang="en-US" sz="2599">
                <a:solidFill>
                  <a:srgbClr val="FFFFFF"/>
                </a:solidFill>
                <a:latin typeface="Arial MT Pro"/>
                <a:ea typeface="Arial MT Pro"/>
                <a:cs typeface="Arial MT Pro"/>
                <a:sym typeface="Arial MT Pro"/>
              </a:rPr>
              <a:t>Let's address a fundamental question: Why is training in the Management of Assaultive Behavior (MAB) so vital? The answer is simple: our safety and well-being are paramount. Equipping ourselves with the right skills and knowledge allows us to respond effectively and protect ourselves and our clients.</a:t>
            </a:r>
          </a:p>
        </p:txBody>
      </p:sp>
      <p:sp>
        <p:nvSpPr>
          <p:cNvPr name="TextBox 7" id="7"/>
          <p:cNvSpPr txBox="true"/>
          <p:nvPr/>
        </p:nvSpPr>
        <p:spPr>
          <a:xfrm rot="0">
            <a:off x="9290471" y="4290634"/>
            <a:ext cx="8997529" cy="605790"/>
          </a:xfrm>
          <a:prstGeom prst="rect">
            <a:avLst/>
          </a:prstGeom>
        </p:spPr>
        <p:txBody>
          <a:bodyPr anchor="t" rtlCol="false" tIns="0" lIns="0" bIns="0" rIns="0">
            <a:spAutoFit/>
          </a:bodyPr>
          <a:lstStyle/>
          <a:p>
            <a:pPr algn="l">
              <a:lnSpc>
                <a:spcPts val="4409"/>
              </a:lnSpc>
            </a:pPr>
            <a:r>
              <a:rPr lang="en-US" sz="3150" b="true">
                <a:solidFill>
                  <a:srgbClr val="FFFFFF"/>
                </a:solidFill>
                <a:latin typeface="Arial MT Pro Bold"/>
                <a:ea typeface="Arial MT Pro Bold"/>
                <a:cs typeface="Arial MT Pro Bold"/>
                <a:sym typeface="Arial MT Pro Bold"/>
              </a:rPr>
              <a:t>Defining Workplace Violence...</a:t>
            </a:r>
          </a:p>
        </p:txBody>
      </p:sp>
      <p:sp>
        <p:nvSpPr>
          <p:cNvPr name="TextBox 8" id="8"/>
          <p:cNvSpPr txBox="true"/>
          <p:nvPr/>
        </p:nvSpPr>
        <p:spPr>
          <a:xfrm rot="0">
            <a:off x="9330899" y="5346002"/>
            <a:ext cx="5929256" cy="3254883"/>
          </a:xfrm>
          <a:prstGeom prst="rect">
            <a:avLst/>
          </a:prstGeom>
        </p:spPr>
        <p:txBody>
          <a:bodyPr anchor="t" rtlCol="false" tIns="0" lIns="0" bIns="0" rIns="0">
            <a:spAutoFit/>
          </a:bodyPr>
          <a:lstStyle/>
          <a:p>
            <a:pPr algn="l">
              <a:lnSpc>
                <a:spcPts val="3185"/>
              </a:lnSpc>
              <a:spcBef>
                <a:spcPct val="0"/>
              </a:spcBef>
            </a:pPr>
            <a:r>
              <a:rPr lang="en-US" sz="2699">
                <a:solidFill>
                  <a:srgbClr val="FFFFFF"/>
                </a:solidFill>
                <a:latin typeface="Arial MT Pro"/>
                <a:ea typeface="Arial MT Pro"/>
                <a:cs typeface="Arial MT Pro"/>
                <a:sym typeface="Arial MT Pro"/>
              </a:rPr>
              <a:t>“</a:t>
            </a:r>
            <a:r>
              <a:rPr lang="en-US" sz="2699">
                <a:solidFill>
                  <a:srgbClr val="FFFFFF"/>
                </a:solidFill>
                <a:latin typeface="Arial MT Pro"/>
                <a:ea typeface="Arial MT Pro"/>
                <a:cs typeface="Arial MT Pro"/>
                <a:sym typeface="Arial MT Pro"/>
              </a:rPr>
              <a:t>Workplace violence encompasses a wide range of behaviors, from verbal threats and harassment to physical assaults. It's any act that creates a threatening or disruptive environment at our workplace. Remember, it can involve anyone – employees, clients, or even visitors.”</a:t>
            </a:r>
          </a:p>
        </p:txBody>
      </p:sp>
      <p:sp>
        <p:nvSpPr>
          <p:cNvPr name="TextBox 9" id="9"/>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0" id="10"/>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123598"/>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23971" y="8565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2233232" y="659130"/>
            <a:ext cx="14695123" cy="1158240"/>
          </a:xfrm>
          <a:prstGeom prst="rect">
            <a:avLst/>
          </a:prstGeom>
        </p:spPr>
        <p:txBody>
          <a:bodyPr anchor="t" rtlCol="false" tIns="0" lIns="0" bIns="0" rIns="0">
            <a:spAutoFit/>
          </a:bodyPr>
          <a:lstStyle/>
          <a:p>
            <a:pPr algn="l">
              <a:lnSpc>
                <a:spcPts val="4409"/>
              </a:lnSpc>
            </a:pPr>
            <a:r>
              <a:rPr lang="en-US" sz="3150" b="true">
                <a:solidFill>
                  <a:srgbClr val="36FF00"/>
                </a:solidFill>
                <a:latin typeface="Arial MT Pro Bold"/>
                <a:ea typeface="Arial MT Pro Bold"/>
                <a:cs typeface="Arial MT Pro Bold"/>
                <a:sym typeface="Arial MT Pro Bold"/>
              </a:rPr>
              <a:t>Workplace Violence (WPV) Continues to Grow in frequency and intensity...</a:t>
            </a:r>
          </a:p>
          <a:p>
            <a:pPr algn="l">
              <a:lnSpc>
                <a:spcPts val="4409"/>
              </a:lnSpc>
            </a:pPr>
          </a:p>
        </p:txBody>
      </p:sp>
      <p:sp>
        <p:nvSpPr>
          <p:cNvPr name="TextBox 5" id="5"/>
          <p:cNvSpPr txBox="true"/>
          <p:nvPr/>
        </p:nvSpPr>
        <p:spPr>
          <a:xfrm rot="0">
            <a:off x="1477223" y="1459242"/>
            <a:ext cx="14640696" cy="1578229"/>
          </a:xfrm>
          <a:prstGeom prst="rect">
            <a:avLst/>
          </a:prstGeom>
        </p:spPr>
        <p:txBody>
          <a:bodyPr anchor="t" rtlCol="false" tIns="0" lIns="0" bIns="0" rIns="0">
            <a:spAutoFit/>
          </a:bodyPr>
          <a:lstStyle/>
          <a:p>
            <a:pPr algn="ctr">
              <a:lnSpc>
                <a:spcPts val="3067"/>
              </a:lnSpc>
              <a:spcBef>
                <a:spcPct val="0"/>
              </a:spcBef>
            </a:pPr>
            <a:r>
              <a:rPr lang="en-US" sz="2599">
                <a:solidFill>
                  <a:srgbClr val="FFFFFF"/>
                </a:solidFill>
                <a:latin typeface="Arial MT Pro"/>
                <a:ea typeface="Arial MT Pro"/>
                <a:cs typeface="Arial MT Pro"/>
                <a:sym typeface="Arial MT Pro"/>
              </a:rPr>
              <a:t>Unfor</a:t>
            </a:r>
            <a:r>
              <a:rPr lang="en-US" sz="2599">
                <a:solidFill>
                  <a:srgbClr val="FFFFFF"/>
                </a:solidFill>
                <a:latin typeface="Arial MT Pro"/>
                <a:ea typeface="Arial MT Pro"/>
                <a:cs typeface="Arial MT Pro"/>
                <a:sym typeface="Arial MT Pro"/>
              </a:rPr>
              <a:t>tunately, workplace violence is at epidemic levels across various professions. </a:t>
            </a:r>
          </a:p>
          <a:p>
            <a:pPr algn="ctr">
              <a:lnSpc>
                <a:spcPts val="3067"/>
              </a:lnSpc>
              <a:spcBef>
                <a:spcPct val="0"/>
              </a:spcBef>
            </a:pPr>
            <a:r>
              <a:rPr lang="en-US" sz="2599">
                <a:solidFill>
                  <a:srgbClr val="FFFFFF"/>
                </a:solidFill>
                <a:latin typeface="Arial MT Pro"/>
                <a:ea typeface="Arial MT Pro"/>
                <a:cs typeface="Arial MT Pro"/>
                <a:sym typeface="Arial MT Pro"/>
              </a:rPr>
              <a:t>As you have seen, this includes hospitals, mental health agencies, social services, and even public environments. The tension is high and often the acuity levels can be extreme.</a:t>
            </a:r>
          </a:p>
          <a:p>
            <a:pPr algn="ctr">
              <a:lnSpc>
                <a:spcPts val="3067"/>
              </a:lnSpc>
              <a:spcBef>
                <a:spcPct val="0"/>
              </a:spcBef>
            </a:pPr>
          </a:p>
        </p:txBody>
      </p:sp>
      <p:sp>
        <p:nvSpPr>
          <p:cNvPr name="TextBox 6" id="6"/>
          <p:cNvSpPr txBox="true"/>
          <p:nvPr/>
        </p:nvSpPr>
        <p:spPr>
          <a:xfrm rot="0">
            <a:off x="10429240" y="3130325"/>
            <a:ext cx="8997529" cy="1158240"/>
          </a:xfrm>
          <a:prstGeom prst="rect">
            <a:avLst/>
          </a:prstGeom>
        </p:spPr>
        <p:txBody>
          <a:bodyPr anchor="t" rtlCol="false" tIns="0" lIns="0" bIns="0" rIns="0">
            <a:spAutoFit/>
          </a:bodyPr>
          <a:lstStyle/>
          <a:p>
            <a:pPr algn="l">
              <a:lnSpc>
                <a:spcPts val="4409"/>
              </a:lnSpc>
            </a:pPr>
            <a:r>
              <a:rPr lang="en-US" sz="3150" b="true">
                <a:solidFill>
                  <a:srgbClr val="FFFFFF"/>
                </a:solidFill>
                <a:latin typeface="Arial MT Pro Bold"/>
                <a:ea typeface="Arial MT Pro Bold"/>
                <a:cs typeface="Arial MT Pro Bold"/>
                <a:sym typeface="Arial MT Pro Bold"/>
              </a:rPr>
              <a:t>Just a </a:t>
            </a:r>
            <a:r>
              <a:rPr lang="en-US" sz="3150" b="true">
                <a:solidFill>
                  <a:srgbClr val="FFFFFF"/>
                </a:solidFill>
                <a:latin typeface="Arial MT Pro Bold"/>
                <a:ea typeface="Arial MT Pro Bold"/>
                <a:cs typeface="Arial MT Pro Bold"/>
                <a:sym typeface="Arial MT Pro Bold"/>
              </a:rPr>
              <a:t>few of the Professions affected...</a:t>
            </a:r>
          </a:p>
          <a:p>
            <a:pPr algn="l">
              <a:lnSpc>
                <a:spcPts val="4409"/>
              </a:lnSpc>
            </a:pPr>
          </a:p>
        </p:txBody>
      </p:sp>
      <p:sp>
        <p:nvSpPr>
          <p:cNvPr name="TextBox 7" id="7"/>
          <p:cNvSpPr txBox="true"/>
          <p:nvPr/>
        </p:nvSpPr>
        <p:spPr>
          <a:xfrm rot="0">
            <a:off x="10301596" y="4111326"/>
            <a:ext cx="5929256" cy="4455033"/>
          </a:xfrm>
          <a:prstGeom prst="rect">
            <a:avLst/>
          </a:prstGeom>
        </p:spPr>
        <p:txBody>
          <a:bodyPr anchor="t" rtlCol="false" tIns="0" lIns="0" bIns="0" rIns="0">
            <a:spAutoFit/>
          </a:bodyPr>
          <a:lstStyle/>
          <a:p>
            <a:pPr algn="l" marL="582922" indent="-291461" lvl="1">
              <a:lnSpc>
                <a:spcPts val="3185"/>
              </a:lnSpc>
              <a:spcBef>
                <a:spcPct val="0"/>
              </a:spcBef>
              <a:buAutoNum type="arabicPeriod" startAt="1"/>
            </a:pPr>
            <a:r>
              <a:rPr lang="en-US" sz="2699">
                <a:solidFill>
                  <a:srgbClr val="FFFFFF"/>
                </a:solidFill>
                <a:latin typeface="Arial MT Pro"/>
                <a:ea typeface="Arial MT Pro"/>
                <a:cs typeface="Arial MT Pro"/>
                <a:sym typeface="Arial MT Pro"/>
              </a:rPr>
              <a:t>H</a:t>
            </a:r>
            <a:r>
              <a:rPr lang="en-US" sz="2699">
                <a:solidFill>
                  <a:srgbClr val="FFFFFF"/>
                </a:solidFill>
                <a:latin typeface="Arial MT Pro"/>
                <a:ea typeface="Arial MT Pro"/>
                <a:cs typeface="Arial MT Pro"/>
                <a:sym typeface="Arial MT Pro"/>
              </a:rPr>
              <a:t>ospitals - Emergency Rooms</a:t>
            </a:r>
          </a:p>
          <a:p>
            <a:pPr algn="l" marL="582922" indent="-291461" lvl="1">
              <a:lnSpc>
                <a:spcPts val="3185"/>
              </a:lnSpc>
              <a:spcBef>
                <a:spcPct val="0"/>
              </a:spcBef>
              <a:buAutoNum type="arabicPeriod" startAt="1"/>
            </a:pPr>
            <a:r>
              <a:rPr lang="en-US" sz="2699">
                <a:solidFill>
                  <a:srgbClr val="FFFFFF"/>
                </a:solidFill>
                <a:latin typeface="Arial MT Pro"/>
                <a:ea typeface="Arial MT Pro"/>
                <a:cs typeface="Arial MT Pro"/>
                <a:sym typeface="Arial MT Pro"/>
              </a:rPr>
              <a:t>Security Firms</a:t>
            </a:r>
          </a:p>
          <a:p>
            <a:pPr algn="l" marL="582922" indent="-291461" lvl="1">
              <a:lnSpc>
                <a:spcPts val="3185"/>
              </a:lnSpc>
              <a:spcBef>
                <a:spcPct val="0"/>
              </a:spcBef>
              <a:buAutoNum type="arabicPeriod" startAt="1"/>
            </a:pPr>
            <a:r>
              <a:rPr lang="en-US" sz="2699">
                <a:solidFill>
                  <a:srgbClr val="FFFFFF"/>
                </a:solidFill>
                <a:latin typeface="Arial MT Pro"/>
                <a:ea typeface="Arial MT Pro"/>
                <a:cs typeface="Arial MT Pro"/>
                <a:sym typeface="Arial MT Pro"/>
              </a:rPr>
              <a:t>Mental Health Agencies</a:t>
            </a:r>
          </a:p>
          <a:p>
            <a:pPr algn="l" marL="582922" indent="-291461" lvl="1">
              <a:lnSpc>
                <a:spcPts val="3185"/>
              </a:lnSpc>
              <a:spcBef>
                <a:spcPct val="0"/>
              </a:spcBef>
              <a:buAutoNum type="arabicPeriod" startAt="1"/>
            </a:pPr>
            <a:r>
              <a:rPr lang="en-US" sz="2699">
                <a:solidFill>
                  <a:srgbClr val="FFFFFF"/>
                </a:solidFill>
                <a:latin typeface="Arial MT Pro"/>
                <a:ea typeface="Arial MT Pro"/>
                <a:cs typeface="Arial MT Pro"/>
                <a:sym typeface="Arial MT Pro"/>
              </a:rPr>
              <a:t>Governmental Agencies</a:t>
            </a:r>
          </a:p>
          <a:p>
            <a:pPr algn="l" marL="582922" indent="-291461" lvl="1">
              <a:lnSpc>
                <a:spcPts val="3185"/>
              </a:lnSpc>
              <a:spcBef>
                <a:spcPct val="0"/>
              </a:spcBef>
              <a:buAutoNum type="arabicPeriod" startAt="1"/>
            </a:pPr>
            <a:r>
              <a:rPr lang="en-US" sz="2699">
                <a:solidFill>
                  <a:srgbClr val="FFFFFF"/>
                </a:solidFill>
                <a:latin typeface="Arial MT Pro"/>
                <a:ea typeface="Arial MT Pro"/>
                <a:cs typeface="Arial MT Pro"/>
                <a:sym typeface="Arial MT Pro"/>
              </a:rPr>
              <a:t>Social Services</a:t>
            </a:r>
          </a:p>
          <a:p>
            <a:pPr algn="l" marL="582922" indent="-291461" lvl="1">
              <a:lnSpc>
                <a:spcPts val="3185"/>
              </a:lnSpc>
              <a:spcBef>
                <a:spcPct val="0"/>
              </a:spcBef>
              <a:buAutoNum type="arabicPeriod" startAt="1"/>
            </a:pPr>
            <a:r>
              <a:rPr lang="en-US" sz="2699">
                <a:solidFill>
                  <a:srgbClr val="FFFFFF"/>
                </a:solidFill>
                <a:latin typeface="Arial MT Pro"/>
                <a:ea typeface="Arial MT Pro"/>
                <a:cs typeface="Arial MT Pro"/>
                <a:sym typeface="Arial MT Pro"/>
              </a:rPr>
              <a:t>Law Enforcement</a:t>
            </a:r>
          </a:p>
          <a:p>
            <a:pPr algn="l" marL="582922" indent="-291461" lvl="1">
              <a:lnSpc>
                <a:spcPts val="3185"/>
              </a:lnSpc>
              <a:spcBef>
                <a:spcPct val="0"/>
              </a:spcBef>
              <a:buAutoNum type="arabicPeriod" startAt="1"/>
            </a:pPr>
            <a:r>
              <a:rPr lang="en-US" sz="2699">
                <a:solidFill>
                  <a:srgbClr val="FFFFFF"/>
                </a:solidFill>
                <a:latin typeface="Arial MT Pro"/>
                <a:ea typeface="Arial MT Pro"/>
                <a:cs typeface="Arial MT Pro"/>
                <a:sym typeface="Arial MT Pro"/>
              </a:rPr>
              <a:t>Schools</a:t>
            </a:r>
          </a:p>
          <a:p>
            <a:pPr algn="l" marL="582922" indent="-291461" lvl="1">
              <a:lnSpc>
                <a:spcPts val="3185"/>
              </a:lnSpc>
              <a:spcBef>
                <a:spcPct val="0"/>
              </a:spcBef>
              <a:buAutoNum type="arabicPeriod" startAt="1"/>
            </a:pPr>
            <a:r>
              <a:rPr lang="en-US" sz="2699">
                <a:solidFill>
                  <a:srgbClr val="FFFFFF"/>
                </a:solidFill>
                <a:latin typeface="Arial MT Pro"/>
                <a:ea typeface="Arial MT Pro"/>
                <a:cs typeface="Arial MT Pro"/>
                <a:sym typeface="Arial MT Pro"/>
              </a:rPr>
              <a:t>Public Events</a:t>
            </a:r>
          </a:p>
          <a:p>
            <a:pPr algn="l" marL="582922" indent="-291461" lvl="1">
              <a:lnSpc>
                <a:spcPts val="3185"/>
              </a:lnSpc>
              <a:spcBef>
                <a:spcPct val="0"/>
              </a:spcBef>
              <a:buAutoNum type="arabicPeriod" startAt="1"/>
            </a:pPr>
            <a:r>
              <a:rPr lang="en-US" sz="2699">
                <a:solidFill>
                  <a:srgbClr val="FFFFFF"/>
                </a:solidFill>
                <a:latin typeface="Arial MT Pro"/>
                <a:ea typeface="Arial MT Pro"/>
                <a:cs typeface="Arial MT Pro"/>
                <a:sym typeface="Arial MT Pro"/>
              </a:rPr>
              <a:t>Retail Establishment</a:t>
            </a:r>
          </a:p>
          <a:p>
            <a:pPr algn="l" marL="582922" indent="-291461" lvl="1">
              <a:lnSpc>
                <a:spcPts val="3185"/>
              </a:lnSpc>
              <a:spcBef>
                <a:spcPct val="0"/>
              </a:spcBef>
              <a:buAutoNum type="arabicPeriod" startAt="1"/>
            </a:pPr>
            <a:r>
              <a:rPr lang="en-US" sz="2699">
                <a:solidFill>
                  <a:srgbClr val="FFFFFF"/>
                </a:solidFill>
                <a:latin typeface="Arial MT Pro"/>
                <a:ea typeface="Arial MT Pro"/>
                <a:cs typeface="Arial MT Pro"/>
                <a:sym typeface="Arial MT Pro"/>
              </a:rPr>
              <a:t>Entertainment Events</a:t>
            </a:r>
          </a:p>
          <a:p>
            <a:pPr algn="l">
              <a:lnSpc>
                <a:spcPts val="3185"/>
              </a:lnSpc>
              <a:spcBef>
                <a:spcPct val="0"/>
              </a:spcBef>
            </a:pPr>
          </a:p>
        </p:txBody>
      </p:sp>
      <p:sp>
        <p:nvSpPr>
          <p:cNvPr name="Freeform 8" id="8"/>
          <p:cNvSpPr/>
          <p:nvPr/>
        </p:nvSpPr>
        <p:spPr>
          <a:xfrm flipH="false" flipV="false" rot="0">
            <a:off x="890288" y="3263675"/>
            <a:ext cx="9060962" cy="6277125"/>
          </a:xfrm>
          <a:custGeom>
            <a:avLst/>
            <a:gdLst/>
            <a:ahLst/>
            <a:cxnLst/>
            <a:rect r="r" b="b" t="t" l="l"/>
            <a:pathLst>
              <a:path h="6277125" w="9060962">
                <a:moveTo>
                  <a:pt x="0" y="0"/>
                </a:moveTo>
                <a:lnTo>
                  <a:pt x="9060962" y="0"/>
                </a:lnTo>
                <a:lnTo>
                  <a:pt x="9060962" y="6277125"/>
                </a:lnTo>
                <a:lnTo>
                  <a:pt x="0" y="6277125"/>
                </a:lnTo>
                <a:lnTo>
                  <a:pt x="0" y="0"/>
                </a:lnTo>
                <a:close/>
              </a:path>
            </a:pathLst>
          </a:custGeom>
          <a:blipFill>
            <a:blip r:embed="rId3"/>
            <a:stretch>
              <a:fillRect l="-1460" t="0" r="-5275" b="-6089"/>
            </a:stretch>
          </a:blipFill>
        </p:spPr>
      </p:sp>
      <p:sp>
        <p:nvSpPr>
          <p:cNvPr name="TextBox 9" id="9"/>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0" id="10"/>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4"/>
            <a:stretch>
              <a:fillRect l="0" t="0" r="0" b="0"/>
            </a:stretch>
          </a:blipFill>
        </p:spPr>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123598"/>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362011" y="-14837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028700" y="3263675"/>
            <a:ext cx="8639818" cy="5994625"/>
          </a:xfrm>
          <a:custGeom>
            <a:avLst/>
            <a:gdLst/>
            <a:ahLst/>
            <a:cxnLst/>
            <a:rect r="r" b="b" t="t" l="l"/>
            <a:pathLst>
              <a:path h="5994625" w="8639818">
                <a:moveTo>
                  <a:pt x="0" y="0"/>
                </a:moveTo>
                <a:lnTo>
                  <a:pt x="8639818" y="0"/>
                </a:lnTo>
                <a:lnTo>
                  <a:pt x="8639818" y="5994625"/>
                </a:lnTo>
                <a:lnTo>
                  <a:pt x="0" y="5994625"/>
                </a:lnTo>
                <a:lnTo>
                  <a:pt x="0" y="0"/>
                </a:lnTo>
                <a:close/>
              </a:path>
            </a:pathLst>
          </a:custGeom>
          <a:blipFill>
            <a:blip r:embed="rId3"/>
            <a:stretch>
              <a:fillRect l="-20671" t="-17164" r="-23451" b="-4610"/>
            </a:stretch>
          </a:blipFill>
        </p:spPr>
      </p:sp>
      <p:grpSp>
        <p:nvGrpSpPr>
          <p:cNvPr name="Group 5" id="5"/>
          <p:cNvGrpSpPr/>
          <p:nvPr/>
        </p:nvGrpSpPr>
        <p:grpSpPr>
          <a:xfrm rot="0">
            <a:off x="1477223" y="7860124"/>
            <a:ext cx="1608877" cy="1279878"/>
            <a:chOff x="0" y="0"/>
            <a:chExt cx="423737" cy="337087"/>
          </a:xfrm>
        </p:grpSpPr>
        <p:sp>
          <p:nvSpPr>
            <p:cNvPr name="Freeform 6" id="6"/>
            <p:cNvSpPr/>
            <p:nvPr/>
          </p:nvSpPr>
          <p:spPr>
            <a:xfrm flipH="false" flipV="false" rot="0">
              <a:off x="0" y="0"/>
              <a:ext cx="423737" cy="337087"/>
            </a:xfrm>
            <a:custGeom>
              <a:avLst/>
              <a:gdLst/>
              <a:ahLst/>
              <a:cxnLst/>
              <a:rect r="r" b="b" t="t" l="l"/>
              <a:pathLst>
                <a:path h="337087" w="423737">
                  <a:moveTo>
                    <a:pt x="0" y="0"/>
                  </a:moveTo>
                  <a:lnTo>
                    <a:pt x="423737" y="0"/>
                  </a:lnTo>
                  <a:lnTo>
                    <a:pt x="423737" y="337087"/>
                  </a:lnTo>
                  <a:lnTo>
                    <a:pt x="0" y="337087"/>
                  </a:lnTo>
                  <a:close/>
                </a:path>
              </a:pathLst>
            </a:custGeom>
            <a:solidFill>
              <a:srgbClr val="FFFFFF"/>
            </a:solidFill>
          </p:spPr>
        </p:sp>
        <p:sp>
          <p:nvSpPr>
            <p:cNvPr name="TextBox 7" id="7"/>
            <p:cNvSpPr txBox="true"/>
            <p:nvPr/>
          </p:nvSpPr>
          <p:spPr>
            <a:xfrm>
              <a:off x="0" y="-57150"/>
              <a:ext cx="423737" cy="394237"/>
            </a:xfrm>
            <a:prstGeom prst="rect">
              <a:avLst/>
            </a:prstGeom>
          </p:spPr>
          <p:txBody>
            <a:bodyPr anchor="ctr" rtlCol="false" tIns="50800" lIns="50800" bIns="50800" rIns="50800"/>
            <a:lstStyle/>
            <a:p>
              <a:pPr algn="ctr">
                <a:lnSpc>
                  <a:spcPts val="2380"/>
                </a:lnSpc>
              </a:pPr>
            </a:p>
          </p:txBody>
        </p:sp>
      </p:grpSp>
      <p:sp>
        <p:nvSpPr>
          <p:cNvPr name="TextBox 8" id="8"/>
          <p:cNvSpPr txBox="true"/>
          <p:nvPr/>
        </p:nvSpPr>
        <p:spPr>
          <a:xfrm rot="0">
            <a:off x="2233232" y="659130"/>
            <a:ext cx="14695123" cy="1158240"/>
          </a:xfrm>
          <a:prstGeom prst="rect">
            <a:avLst/>
          </a:prstGeom>
        </p:spPr>
        <p:txBody>
          <a:bodyPr anchor="t" rtlCol="false" tIns="0" lIns="0" bIns="0" rIns="0">
            <a:spAutoFit/>
          </a:bodyPr>
          <a:lstStyle/>
          <a:p>
            <a:pPr algn="l">
              <a:lnSpc>
                <a:spcPts val="4409"/>
              </a:lnSpc>
            </a:pPr>
            <a:r>
              <a:rPr lang="en-US" sz="3150" b="true">
                <a:solidFill>
                  <a:srgbClr val="36FF00"/>
                </a:solidFill>
                <a:latin typeface="Arial MT Pro Bold"/>
                <a:ea typeface="Arial MT Pro Bold"/>
                <a:cs typeface="Arial MT Pro Bold"/>
                <a:sym typeface="Arial MT Pro Bold"/>
              </a:rPr>
              <a:t>Workplace Violence (WPV) Continues to Grow in frequency and intensity...</a:t>
            </a:r>
          </a:p>
          <a:p>
            <a:pPr algn="l">
              <a:lnSpc>
                <a:spcPts val="4409"/>
              </a:lnSpc>
            </a:pPr>
          </a:p>
        </p:txBody>
      </p:sp>
      <p:sp>
        <p:nvSpPr>
          <p:cNvPr name="TextBox 9" id="9"/>
          <p:cNvSpPr txBox="true"/>
          <p:nvPr/>
        </p:nvSpPr>
        <p:spPr>
          <a:xfrm rot="0">
            <a:off x="1477223" y="1459242"/>
            <a:ext cx="14640696" cy="1578229"/>
          </a:xfrm>
          <a:prstGeom prst="rect">
            <a:avLst/>
          </a:prstGeom>
        </p:spPr>
        <p:txBody>
          <a:bodyPr anchor="t" rtlCol="false" tIns="0" lIns="0" bIns="0" rIns="0">
            <a:spAutoFit/>
          </a:bodyPr>
          <a:lstStyle/>
          <a:p>
            <a:pPr algn="ctr">
              <a:lnSpc>
                <a:spcPts val="3067"/>
              </a:lnSpc>
              <a:spcBef>
                <a:spcPct val="0"/>
              </a:spcBef>
            </a:pPr>
            <a:r>
              <a:rPr lang="en-US" sz="2599">
                <a:solidFill>
                  <a:srgbClr val="FFFFFF"/>
                </a:solidFill>
                <a:latin typeface="Arial MT Pro"/>
                <a:ea typeface="Arial MT Pro"/>
                <a:cs typeface="Arial MT Pro"/>
                <a:sym typeface="Arial MT Pro"/>
              </a:rPr>
              <a:t>Unfor</a:t>
            </a:r>
            <a:r>
              <a:rPr lang="en-US" sz="2599">
                <a:solidFill>
                  <a:srgbClr val="FFFFFF"/>
                </a:solidFill>
                <a:latin typeface="Arial MT Pro"/>
                <a:ea typeface="Arial MT Pro"/>
                <a:cs typeface="Arial MT Pro"/>
                <a:sym typeface="Arial MT Pro"/>
              </a:rPr>
              <a:t>tunately, workplace violence is at epidemic levels across various professions. </a:t>
            </a:r>
          </a:p>
          <a:p>
            <a:pPr algn="ctr">
              <a:lnSpc>
                <a:spcPts val="3067"/>
              </a:lnSpc>
              <a:spcBef>
                <a:spcPct val="0"/>
              </a:spcBef>
            </a:pPr>
            <a:r>
              <a:rPr lang="en-US" sz="2599">
                <a:solidFill>
                  <a:srgbClr val="FFFFFF"/>
                </a:solidFill>
                <a:latin typeface="Arial MT Pro"/>
                <a:ea typeface="Arial MT Pro"/>
                <a:cs typeface="Arial MT Pro"/>
                <a:sym typeface="Arial MT Pro"/>
              </a:rPr>
              <a:t>As you have seen, this includes hospitals, mental health agencies, social services, and even public environments. The tension is high and often the acuity levels can be extreme.</a:t>
            </a:r>
          </a:p>
          <a:p>
            <a:pPr algn="ctr">
              <a:lnSpc>
                <a:spcPts val="3067"/>
              </a:lnSpc>
              <a:spcBef>
                <a:spcPct val="0"/>
              </a:spcBef>
            </a:pPr>
          </a:p>
        </p:txBody>
      </p:sp>
      <p:sp>
        <p:nvSpPr>
          <p:cNvPr name="TextBox 10" id="10"/>
          <p:cNvSpPr txBox="true"/>
          <p:nvPr/>
        </p:nvSpPr>
        <p:spPr>
          <a:xfrm rot="0">
            <a:off x="10301596" y="3130325"/>
            <a:ext cx="8997529" cy="605790"/>
          </a:xfrm>
          <a:prstGeom prst="rect">
            <a:avLst/>
          </a:prstGeom>
        </p:spPr>
        <p:txBody>
          <a:bodyPr anchor="t" rtlCol="false" tIns="0" lIns="0" bIns="0" rIns="0">
            <a:spAutoFit/>
          </a:bodyPr>
          <a:lstStyle/>
          <a:p>
            <a:pPr algn="l">
              <a:lnSpc>
                <a:spcPts val="4409"/>
              </a:lnSpc>
            </a:pPr>
            <a:r>
              <a:rPr lang="en-US" sz="3150" b="true">
                <a:solidFill>
                  <a:srgbClr val="FFFFFF"/>
                </a:solidFill>
                <a:latin typeface="Arial MT Pro Bold"/>
                <a:ea typeface="Arial MT Pro Bold"/>
                <a:cs typeface="Arial MT Pro Bold"/>
                <a:sym typeface="Arial MT Pro Bold"/>
              </a:rPr>
              <a:t>Surveying the reality of the field...</a:t>
            </a:r>
          </a:p>
        </p:txBody>
      </p:sp>
      <p:sp>
        <p:nvSpPr>
          <p:cNvPr name="TextBox 11" id="11"/>
          <p:cNvSpPr txBox="true"/>
          <p:nvPr/>
        </p:nvSpPr>
        <p:spPr>
          <a:xfrm rot="0">
            <a:off x="10301596" y="4111326"/>
            <a:ext cx="5929256" cy="2054733"/>
          </a:xfrm>
          <a:prstGeom prst="rect">
            <a:avLst/>
          </a:prstGeom>
        </p:spPr>
        <p:txBody>
          <a:bodyPr anchor="t" rtlCol="false" tIns="0" lIns="0" bIns="0" rIns="0">
            <a:spAutoFit/>
          </a:bodyPr>
          <a:lstStyle/>
          <a:p>
            <a:pPr algn="l">
              <a:lnSpc>
                <a:spcPts val="3185"/>
              </a:lnSpc>
              <a:spcBef>
                <a:spcPct val="0"/>
              </a:spcBef>
            </a:pPr>
            <a:r>
              <a:rPr lang="en-US" sz="2699">
                <a:solidFill>
                  <a:srgbClr val="FFFFFF"/>
                </a:solidFill>
                <a:latin typeface="Arial MT Pro"/>
                <a:ea typeface="Arial MT Pro"/>
                <a:cs typeface="Arial MT Pro"/>
                <a:sym typeface="Arial MT Pro"/>
              </a:rPr>
              <a:t>Surveying 1000 care professionals the numbers were clear...over 75% indicated they have at one point or an other been exposed to workplace violence.</a:t>
            </a:r>
          </a:p>
        </p:txBody>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3" id="13"/>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4"/>
            <a:stretch>
              <a:fillRect l="0" t="0" r="0" b="0"/>
            </a:stretch>
          </a:blipFill>
        </p:spPr>
      </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3371337"/>
            <a:ext cx="10589272" cy="11265182"/>
          </a:xfrm>
          <a:custGeom>
            <a:avLst/>
            <a:gdLst/>
            <a:ahLst/>
            <a:cxnLst/>
            <a:rect r="r" b="b" t="t" l="l"/>
            <a:pathLst>
              <a:path h="11265182" w="10589272">
                <a:moveTo>
                  <a:pt x="0" y="0"/>
                </a:moveTo>
                <a:lnTo>
                  <a:pt x="10589272" y="0"/>
                </a:lnTo>
                <a:lnTo>
                  <a:pt x="10589272" y="11265182"/>
                </a:lnTo>
                <a:lnTo>
                  <a:pt x="0" y="11265182"/>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047342" y="-30376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TextBox 4" id="4"/>
          <p:cNvSpPr txBox="true"/>
          <p:nvPr/>
        </p:nvSpPr>
        <p:spPr>
          <a:xfrm rot="0">
            <a:off x="1497227" y="2205864"/>
            <a:ext cx="17114143"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What can be done to prevent  Workplace  Violence?</a:t>
            </a:r>
          </a:p>
        </p:txBody>
      </p:sp>
      <p:sp>
        <p:nvSpPr>
          <p:cNvPr name="TextBox 5" id="5"/>
          <p:cNvSpPr txBox="true"/>
          <p:nvPr/>
        </p:nvSpPr>
        <p:spPr>
          <a:xfrm rot="0">
            <a:off x="2071016" y="3502357"/>
            <a:ext cx="14640696" cy="3858768"/>
          </a:xfrm>
          <a:prstGeom prst="rect">
            <a:avLst/>
          </a:prstGeom>
        </p:spPr>
        <p:txBody>
          <a:bodyPr anchor="t" rtlCol="false" tIns="0" lIns="0" bIns="0" rIns="0">
            <a:spAutoFit/>
          </a:bodyPr>
          <a:lstStyle/>
          <a:p>
            <a:pPr algn="ctr">
              <a:lnSpc>
                <a:spcPts val="4955"/>
              </a:lnSpc>
              <a:spcBef>
                <a:spcPct val="0"/>
              </a:spcBef>
            </a:pPr>
            <a:r>
              <a:rPr lang="en-US" sz="4199">
                <a:solidFill>
                  <a:srgbClr val="FFFFFF"/>
                </a:solidFill>
                <a:latin typeface="Arial MT Pro"/>
                <a:ea typeface="Arial MT Pro"/>
                <a:cs typeface="Arial MT Pro"/>
                <a:sym typeface="Arial MT Pro"/>
              </a:rPr>
              <a:t>“Firs</a:t>
            </a:r>
            <a:r>
              <a:rPr lang="en-US" sz="4199">
                <a:solidFill>
                  <a:srgbClr val="FFFFFF"/>
                </a:solidFill>
                <a:latin typeface="Arial MT Pro"/>
                <a:ea typeface="Arial MT Pro"/>
                <a:cs typeface="Arial MT Pro"/>
                <a:sym typeface="Arial MT Pro"/>
              </a:rPr>
              <a:t>t, we must accept that we are </a:t>
            </a:r>
            <a:r>
              <a:rPr lang="en-US" b="true" sz="4199">
                <a:solidFill>
                  <a:srgbClr val="36FF00"/>
                </a:solidFill>
                <a:latin typeface="Arial MT Pro Bold"/>
                <a:ea typeface="Arial MT Pro Bold"/>
                <a:cs typeface="Arial MT Pro Bold"/>
                <a:sym typeface="Arial MT Pro Bold"/>
              </a:rPr>
              <a:t>ALL</a:t>
            </a:r>
            <a:r>
              <a:rPr lang="en-US" sz="4199">
                <a:solidFill>
                  <a:srgbClr val="FFFFFF"/>
                </a:solidFill>
                <a:latin typeface="Arial MT Pro"/>
                <a:ea typeface="Arial MT Pro"/>
                <a:cs typeface="Arial MT Pro"/>
                <a:sym typeface="Arial MT Pro"/>
              </a:rPr>
              <a:t> Responders! Through that we increase training, vigilance, Team Focused Response, and Focused Resources - Through this we can make a difference! It comes down to increasing the knowledge of what we can do and then doing what we can as safe as possible."</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280827">
            <a:off x="-5151699" y="-2200702"/>
            <a:ext cx="14220834" cy="14203058"/>
          </a:xfrm>
          <a:custGeom>
            <a:avLst/>
            <a:gdLst/>
            <a:ahLst/>
            <a:cxnLst/>
            <a:rect r="r" b="b" t="t" l="l"/>
            <a:pathLst>
              <a:path h="14203058" w="14220834">
                <a:moveTo>
                  <a:pt x="0" y="0"/>
                </a:moveTo>
                <a:lnTo>
                  <a:pt x="14220833" y="0"/>
                </a:lnTo>
                <a:lnTo>
                  <a:pt x="14220833"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1794495">
            <a:off x="-5088820" y="4403266"/>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sp>
        <p:nvSpPr>
          <p:cNvPr name="Freeform 4" id="4"/>
          <p:cNvSpPr/>
          <p:nvPr/>
        </p:nvSpPr>
        <p:spPr>
          <a:xfrm flipH="false" flipV="false" rot="-9088373">
            <a:off x="13891957" y="-39710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TextBox 5" id="5"/>
          <p:cNvSpPr txBox="true"/>
          <p:nvPr/>
        </p:nvSpPr>
        <p:spPr>
          <a:xfrm rot="0">
            <a:off x="2564177" y="552767"/>
            <a:ext cx="14695123" cy="1523366"/>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F</a:t>
            </a:r>
            <a:r>
              <a:rPr lang="en-US" sz="4149" b="true">
                <a:solidFill>
                  <a:srgbClr val="FDFF0E"/>
                </a:solidFill>
                <a:latin typeface="Arial MT Pro Bold"/>
                <a:ea typeface="Arial MT Pro Bold"/>
                <a:cs typeface="Arial MT Pro Bold"/>
                <a:sym typeface="Arial MT Pro Bold"/>
              </a:rPr>
              <a:t>actors that Contribute to Workplace Violence Risk...</a:t>
            </a:r>
          </a:p>
          <a:p>
            <a:pPr algn="l">
              <a:lnSpc>
                <a:spcPts val="5809"/>
              </a:lnSpc>
            </a:pPr>
          </a:p>
        </p:txBody>
      </p:sp>
      <p:sp>
        <p:nvSpPr>
          <p:cNvPr name="Freeform 6" id="6"/>
          <p:cNvSpPr/>
          <p:nvPr/>
        </p:nvSpPr>
        <p:spPr>
          <a:xfrm flipH="false" flipV="false" rot="0">
            <a:off x="1028700" y="5453895"/>
            <a:ext cx="5404313" cy="3146990"/>
          </a:xfrm>
          <a:custGeom>
            <a:avLst/>
            <a:gdLst/>
            <a:ahLst/>
            <a:cxnLst/>
            <a:rect r="r" b="b" t="t" l="l"/>
            <a:pathLst>
              <a:path h="3146990" w="5404313">
                <a:moveTo>
                  <a:pt x="0" y="0"/>
                </a:moveTo>
                <a:lnTo>
                  <a:pt x="5404313" y="0"/>
                </a:lnTo>
                <a:lnTo>
                  <a:pt x="5404313" y="3146990"/>
                </a:lnTo>
                <a:lnTo>
                  <a:pt x="0" y="3146990"/>
                </a:lnTo>
                <a:lnTo>
                  <a:pt x="0" y="0"/>
                </a:lnTo>
                <a:close/>
              </a:path>
            </a:pathLst>
          </a:custGeom>
          <a:blipFill>
            <a:blip r:embed="rId4"/>
            <a:stretch>
              <a:fillRect l="-2107" t="0" r="-6256" b="-4909"/>
            </a:stretch>
          </a:blipFill>
        </p:spPr>
      </p:sp>
      <p:sp>
        <p:nvSpPr>
          <p:cNvPr name="Freeform 7" id="7"/>
          <p:cNvSpPr/>
          <p:nvPr/>
        </p:nvSpPr>
        <p:spPr>
          <a:xfrm flipH="false" flipV="false" rot="0">
            <a:off x="1028700" y="1752427"/>
            <a:ext cx="5653553" cy="3305693"/>
          </a:xfrm>
          <a:custGeom>
            <a:avLst/>
            <a:gdLst/>
            <a:ahLst/>
            <a:cxnLst/>
            <a:rect r="r" b="b" t="t" l="l"/>
            <a:pathLst>
              <a:path h="3305693" w="5653553">
                <a:moveTo>
                  <a:pt x="0" y="0"/>
                </a:moveTo>
                <a:lnTo>
                  <a:pt x="5653553" y="0"/>
                </a:lnTo>
                <a:lnTo>
                  <a:pt x="5653553" y="3305693"/>
                </a:lnTo>
                <a:lnTo>
                  <a:pt x="0" y="3305693"/>
                </a:lnTo>
                <a:lnTo>
                  <a:pt x="0" y="0"/>
                </a:lnTo>
                <a:close/>
              </a:path>
            </a:pathLst>
          </a:custGeom>
          <a:blipFill>
            <a:blip r:embed="rId5"/>
            <a:stretch>
              <a:fillRect l="0" t="-12460" r="0" b="-12173"/>
            </a:stretch>
          </a:blipFill>
        </p:spPr>
      </p:sp>
      <p:sp>
        <p:nvSpPr>
          <p:cNvPr name="TextBox 8" id="8"/>
          <p:cNvSpPr txBox="true"/>
          <p:nvPr/>
        </p:nvSpPr>
        <p:spPr>
          <a:xfrm rot="0">
            <a:off x="7245431" y="2148022"/>
            <a:ext cx="10013869" cy="21488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C</a:t>
            </a:r>
            <a:r>
              <a:rPr lang="en-US" sz="2548">
                <a:solidFill>
                  <a:srgbClr val="FFFFFF"/>
                </a:solidFill>
                <a:latin typeface="Arial MT Pro"/>
                <a:ea typeface="Arial MT Pro"/>
                <a:cs typeface="Arial MT Pro"/>
                <a:sym typeface="Arial MT Pro"/>
              </a:rPr>
              <a:t>ertain factors can increase the risk of workplace violence.</a:t>
            </a:r>
          </a:p>
          <a:p>
            <a:pPr algn="l">
              <a:lnSpc>
                <a:spcPts val="3312"/>
              </a:lnSpc>
            </a:pPr>
            <a:r>
              <a:rPr lang="en-US" sz="2548">
                <a:solidFill>
                  <a:srgbClr val="FFFFFF"/>
                </a:solidFill>
                <a:latin typeface="Arial MT Pro"/>
                <a:ea typeface="Arial MT Pro"/>
                <a:cs typeface="Arial MT Pro"/>
                <a:sym typeface="Arial MT Pro"/>
              </a:rPr>
              <a:t>Those working alone or in isolated areas are at a greater risk for workplace violence. Arriving at locations alone or in isolated environments, not familiar with.</a:t>
            </a:r>
          </a:p>
          <a:p>
            <a:pPr algn="l">
              <a:lnSpc>
                <a:spcPts val="3312"/>
              </a:lnSpc>
            </a:pPr>
          </a:p>
        </p:txBody>
      </p:sp>
      <p:sp>
        <p:nvSpPr>
          <p:cNvPr name="TextBox 9" id="9"/>
          <p:cNvSpPr txBox="true"/>
          <p:nvPr/>
        </p:nvSpPr>
        <p:spPr>
          <a:xfrm rot="0">
            <a:off x="7398003" y="6010370"/>
            <a:ext cx="10013869" cy="1206622"/>
          </a:xfrm>
          <a:prstGeom prst="rect">
            <a:avLst/>
          </a:prstGeom>
        </p:spPr>
        <p:txBody>
          <a:bodyPr anchor="t" rtlCol="false" tIns="0" lIns="0" bIns="0" rIns="0">
            <a:spAutoFit/>
          </a:bodyPr>
          <a:lstStyle/>
          <a:p>
            <a:pPr algn="l">
              <a:lnSpc>
                <a:spcPts val="3006"/>
              </a:lnSpc>
              <a:spcBef>
                <a:spcPct val="0"/>
              </a:spcBef>
            </a:pPr>
            <a:r>
              <a:rPr lang="en-US" sz="2548">
                <a:solidFill>
                  <a:srgbClr val="FFFFFF"/>
                </a:solidFill>
                <a:latin typeface="Arial MT Pro"/>
                <a:ea typeface="Arial MT Pro"/>
                <a:cs typeface="Arial MT Pro"/>
                <a:sym typeface="Arial MT Pro"/>
              </a:rPr>
              <a:t>E</a:t>
            </a:r>
            <a:r>
              <a:rPr lang="en-US" sz="2548">
                <a:solidFill>
                  <a:srgbClr val="FFFFFF"/>
                </a:solidFill>
                <a:latin typeface="Arial MT Pro"/>
                <a:ea typeface="Arial MT Pro"/>
                <a:cs typeface="Arial MT Pro"/>
                <a:sym typeface="Arial MT Pro"/>
              </a:rPr>
              <a:t>mployees who provide services or care while working where alcohol is served are at risk of violence.</a:t>
            </a:r>
          </a:p>
          <a:p>
            <a:pPr algn="l">
              <a:lnSpc>
                <a:spcPts val="3006"/>
              </a:lnSpc>
              <a:spcBef>
                <a:spcPct val="0"/>
              </a:spcBef>
            </a:pPr>
          </a:p>
        </p:txBody>
      </p:sp>
      <p:sp>
        <p:nvSpPr>
          <p:cNvPr name="TextBox 10" id="10"/>
          <p:cNvSpPr txBox="true"/>
          <p:nvPr/>
        </p:nvSpPr>
        <p:spPr>
          <a:xfrm rot="0">
            <a:off x="6771140" y="1647652"/>
            <a:ext cx="11912418" cy="473845"/>
          </a:xfrm>
          <a:prstGeom prst="rect">
            <a:avLst/>
          </a:prstGeom>
        </p:spPr>
        <p:txBody>
          <a:bodyPr anchor="t" rtlCol="false" tIns="0" lIns="0" bIns="0" rIns="0">
            <a:spAutoFit/>
          </a:bodyPr>
          <a:lstStyle/>
          <a:p>
            <a:pPr algn="l">
              <a:lnSpc>
                <a:spcPts val="3523"/>
              </a:lnSpc>
            </a:pPr>
            <a:r>
              <a:rPr lang="en-US" b="true" sz="2516">
                <a:solidFill>
                  <a:srgbClr val="FFFFFF"/>
                </a:solidFill>
                <a:latin typeface="Arial MT Pro Bold"/>
                <a:ea typeface="Arial MT Pro Bold"/>
                <a:cs typeface="Arial MT Pro Bold"/>
                <a:sym typeface="Arial MT Pro Bold"/>
              </a:rPr>
              <a:t> 1. Working Alone...</a:t>
            </a:r>
          </a:p>
        </p:txBody>
      </p:sp>
      <p:sp>
        <p:nvSpPr>
          <p:cNvPr name="TextBox 11" id="11"/>
          <p:cNvSpPr txBox="true"/>
          <p:nvPr/>
        </p:nvSpPr>
        <p:spPr>
          <a:xfrm rot="0">
            <a:off x="6891554" y="5349120"/>
            <a:ext cx="11912418" cy="473845"/>
          </a:xfrm>
          <a:prstGeom prst="rect">
            <a:avLst/>
          </a:prstGeom>
        </p:spPr>
        <p:txBody>
          <a:bodyPr anchor="t" rtlCol="false" tIns="0" lIns="0" bIns="0" rIns="0">
            <a:spAutoFit/>
          </a:bodyPr>
          <a:lstStyle/>
          <a:p>
            <a:pPr algn="l">
              <a:lnSpc>
                <a:spcPts val="3523"/>
              </a:lnSpc>
            </a:pPr>
            <a:r>
              <a:rPr lang="en-US" sz="2516" b="true">
                <a:solidFill>
                  <a:srgbClr val="FFFFFF"/>
                </a:solidFill>
                <a:latin typeface="Arial MT Pro Bold"/>
                <a:ea typeface="Arial MT Pro Bold"/>
                <a:cs typeface="Arial MT Pro Bold"/>
                <a:sym typeface="Arial MT Pro Bold"/>
              </a:rPr>
              <a:t>2. Working where alcohol is being served...</a:t>
            </a:r>
          </a:p>
        </p:txBody>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13" id="13"/>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6"/>
            <a:stretch>
              <a:fillRect l="0" t="0" r="0" b="0"/>
            </a:stretch>
          </a:blipFill>
        </p:spPr>
      </p:sp>
    </p:spTree>
  </p:cSld>
  <p:clrMapOvr>
    <a:masterClrMapping/>
  </p:clrMapOvr>
  <p:transition spd="fast">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DAG2iwv0HPM</dc:identifier>
  <dcterms:modified xsi:type="dcterms:W3CDTF">2011-08-01T06:04:30Z</dcterms:modified>
  <cp:revision>1</cp:revision>
  <dc:title>M1 Basic MAB - PPT - Slides - Book 1 -  Lesson 1 - Why MAB?</dc:title>
</cp:coreProperties>
</file>