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61" r:id="rId2"/>
  </p:sldMasterIdLst>
  <p:notesMasterIdLst>
    <p:notesMasterId r:id="rId23"/>
  </p:notesMasterIdLst>
  <p:sldIdLst>
    <p:sldId id="264" r:id="rId3"/>
    <p:sldId id="270" r:id="rId4"/>
    <p:sldId id="268" r:id="rId5"/>
    <p:sldId id="285" r:id="rId6"/>
    <p:sldId id="286" r:id="rId7"/>
    <p:sldId id="287" r:id="rId8"/>
    <p:sldId id="288" r:id="rId9"/>
    <p:sldId id="289" r:id="rId10"/>
    <p:sldId id="290" r:id="rId11"/>
    <p:sldId id="293" r:id="rId12"/>
    <p:sldId id="294" r:id="rId13"/>
    <p:sldId id="296" r:id="rId14"/>
    <p:sldId id="295" r:id="rId15"/>
    <p:sldId id="292" r:id="rId16"/>
    <p:sldId id="297" r:id="rId17"/>
    <p:sldId id="299" r:id="rId18"/>
    <p:sldId id="300" r:id="rId19"/>
    <p:sldId id="301" r:id="rId20"/>
    <p:sldId id="302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A087B-087F-4C1B-A10F-CA65E55DACD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5696E-6665-4EAC-8295-2F92B0A9D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68666B-80B7-5FA5-FC9F-2F928A26B010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04343"/>
            <a:ext cx="5181600" cy="1325563"/>
          </a:xfrm>
        </p:spPr>
        <p:txBody>
          <a:bodyPr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87BAAC-9384-2363-2089-821720F16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00" y="1485900"/>
            <a:ext cx="3657600" cy="4457700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A0C2D1-06AD-3620-044D-2EAE71AC87AC}"/>
              </a:ext>
            </a:extLst>
          </p:cNvPr>
          <p:cNvCxnSpPr/>
          <p:nvPr userDrawn="1"/>
        </p:nvCxnSpPr>
        <p:spPr>
          <a:xfrm>
            <a:off x="1638300" y="571500"/>
            <a:ext cx="42672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C99D5D-5452-4897-02A9-A1B32F0BE968}"/>
              </a:ext>
            </a:extLst>
          </p:cNvPr>
          <p:cNvCxnSpPr/>
          <p:nvPr userDrawn="1"/>
        </p:nvCxnSpPr>
        <p:spPr>
          <a:xfrm>
            <a:off x="10096500" y="571500"/>
            <a:ext cx="125935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71500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914400" y="658586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03331A5-D35A-E699-E3EA-6035EB0DC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5185232"/>
            <a:ext cx="2971800" cy="36512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42CA476-8654-0542-5C0B-4F439516AF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6800" y="5588228"/>
            <a:ext cx="2971800" cy="36512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7276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67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B735EAF-8052-DDCD-6CEC-D825479BEFD3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28" y="796698"/>
            <a:ext cx="6854371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B9F921-8097-7740-47FD-1905F9FE44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35451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BCBD63-480F-D96C-B0DF-94EF264BA0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80716" y="2676257"/>
            <a:ext cx="2917371" cy="743178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3F1D198-945D-C96D-60E9-C0AEC5E296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0717" y="389046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DCD9B2A-F0BB-F9DB-CC75-2EC1683475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95800" y="389046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8651C4C-4AD1-19DA-CC78-BEC58707B5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2700" y="6573838"/>
            <a:ext cx="2870200" cy="2841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2271BA1-38C2-A7FE-AC76-8EC49BFBBE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95800" y="2676257"/>
            <a:ext cx="2917371" cy="743178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30785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2832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704">
          <p15:clr>
            <a:srgbClr val="FBAE40"/>
          </p15:clr>
        </p15:guide>
        <p15:guide id="7" orient="horz" pos="360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295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7C7D43-1CC3-3332-AEFC-59ABB023F7AC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0214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3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848048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3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6678385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609600" y="584664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609600" y="671750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799" y="267493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3" y="267493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F175D2-EEFE-E4BF-0E57-03025B8F8D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96200" y="1"/>
            <a:ext cx="44958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73C4E42-511B-EB94-CA0A-051B1A4A91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5300" y="6573838"/>
            <a:ext cx="2870200" cy="2841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38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32">
          <p15:clr>
            <a:srgbClr val="FBAE40"/>
          </p15:clr>
        </p15:guide>
        <p15:guide id="9" pos="4848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70AFB9-F87E-11AC-2B32-B5178FE34E78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F1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442" y="268927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4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919352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3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414779-4CEE-EEAD-8A66-EE043E90B44F}"/>
              </a:ext>
            </a:extLst>
          </p:cNvPr>
          <p:cNvSpPr/>
          <p:nvPr userDrawn="1"/>
        </p:nvSpPr>
        <p:spPr>
          <a:xfrm>
            <a:off x="1611313" y="3215390"/>
            <a:ext cx="2638398" cy="36426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14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235A04-C2C9-A7DC-3FE5-1E7D27C0E13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400" y="2627313"/>
            <a:ext cx="2525713" cy="33162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104C814-4179-5378-738C-F0AEB2D153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2700" y="6573838"/>
            <a:ext cx="2870200" cy="2841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32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655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15">
          <p15:clr>
            <a:srgbClr val="FBAE40"/>
          </p15:clr>
        </p15:guide>
        <p15:guide id="9" pos="2167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B883CC-094E-7039-9807-58F11002611B}"/>
              </a:ext>
            </a:extLst>
          </p:cNvPr>
          <p:cNvSpPr/>
          <p:nvPr userDrawn="1"/>
        </p:nvSpPr>
        <p:spPr>
          <a:xfrm>
            <a:off x="0" y="0"/>
            <a:ext cx="535898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67493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DDBBAD-B928-4819-64F5-80A5AECD71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81500" y="2171699"/>
            <a:ext cx="2971800" cy="454977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B3586BE-78C6-E426-9F3C-F59381E5CD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2700" y="6573838"/>
            <a:ext cx="2870200" cy="2841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081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5" pos="4632">
          <p15:clr>
            <a:srgbClr val="FBAE40"/>
          </p15:clr>
        </p15:guide>
        <p15:guide id="6" orient="horz" pos="1368">
          <p15:clr>
            <a:srgbClr val="FBAE40"/>
          </p15:clr>
        </p15:guide>
        <p15:guide id="7" orient="horz" pos="360">
          <p15:clr>
            <a:srgbClr val="FBAE40"/>
          </p15:clr>
        </p15:guide>
        <p15:guide id="9" pos="2760">
          <p15:clr>
            <a:srgbClr val="FBAE40"/>
          </p15:clr>
        </p15:guide>
        <p15:guide id="11" pos="7159">
          <p15:clr>
            <a:srgbClr val="FBAE40"/>
          </p15:clr>
        </p15:guide>
        <p15:guide id="12" pos="672">
          <p15:clr>
            <a:srgbClr val="FBAE40"/>
          </p15:clr>
        </p15:guide>
        <p15:guide id="14" orient="horz" pos="2448">
          <p15:clr>
            <a:srgbClr val="FBAE40"/>
          </p15:clr>
        </p15:guide>
        <p15:guide id="15" pos="705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949CF9-AE80-D4A2-E0FC-126A4E8ECBCB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F1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46" y="4618037"/>
            <a:ext cx="9314540" cy="1325563"/>
          </a:xfrm>
        </p:spPr>
        <p:txBody>
          <a:bodyPr anchor="b">
            <a:noAutofit/>
          </a:bodyPr>
          <a:lstStyle>
            <a:lvl1pPr algn="r"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797" y="914400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3" y="914400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9" y="914400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2098221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2098221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2098221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461991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5" pos="4560">
          <p15:clr>
            <a:srgbClr val="FBAE40"/>
          </p15:clr>
        </p15:guide>
        <p15:guide id="7" orient="horz" pos="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6678385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609600" y="584664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609600" y="671750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799" y="2674936"/>
            <a:ext cx="502920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5029200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F175D2-EEFE-E4BF-0E57-03025B8F8D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96200" y="1"/>
            <a:ext cx="44958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73C4E42-511B-EB94-CA0A-051B1A4A91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5300" y="6573838"/>
            <a:ext cx="2870200" cy="2841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048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32">
          <p15:clr>
            <a:srgbClr val="FBAE40"/>
          </p15:clr>
        </p15:guide>
        <p15:guide id="9" pos="4848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960C-86A7-6728-9263-973B76A8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659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002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68666B-80B7-5FA5-FC9F-2F928A26B010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04343"/>
            <a:ext cx="5181600" cy="1325563"/>
          </a:xfrm>
        </p:spPr>
        <p:txBody>
          <a:bodyPr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87BAAC-9384-2363-2089-821720F16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00" y="1485900"/>
            <a:ext cx="3657600" cy="4457700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A0C2D1-06AD-3620-044D-2EAE71AC87AC}"/>
              </a:ext>
            </a:extLst>
          </p:cNvPr>
          <p:cNvCxnSpPr/>
          <p:nvPr userDrawn="1"/>
        </p:nvCxnSpPr>
        <p:spPr>
          <a:xfrm>
            <a:off x="1638300" y="571500"/>
            <a:ext cx="42672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C99D5D-5452-4897-02A9-A1B32F0BE968}"/>
              </a:ext>
            </a:extLst>
          </p:cNvPr>
          <p:cNvCxnSpPr/>
          <p:nvPr userDrawn="1"/>
        </p:nvCxnSpPr>
        <p:spPr>
          <a:xfrm>
            <a:off x="10096500" y="571500"/>
            <a:ext cx="125935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71500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914400" y="658586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03331A5-D35A-E699-E3EA-6035EB0DC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5185232"/>
            <a:ext cx="2971800" cy="36512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42CA476-8654-0542-5C0B-4F439516AF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6800" y="5588228"/>
            <a:ext cx="2971800" cy="36512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2423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67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63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4C769-5B6E-5C22-9516-5D7BE462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190F5-D493-CE67-ED1B-D761BFA69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5225E-A593-BBE5-FA35-2952DE6D5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812C0-D4F0-C345-96B4-1E8B918506A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30E95-9162-1956-4897-1AA052698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709E4-652E-524A-8D35-CF602AA44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0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144">
          <p15:clr>
            <a:srgbClr val="F26B43"/>
          </p15:clr>
        </p15:guide>
        <p15:guide id="4" pos="7416">
          <p15:clr>
            <a:srgbClr val="F26B43"/>
          </p15:clr>
        </p15:guide>
        <p15:guide id="5" pos="3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536A1-1A23-FDCA-E791-278F673B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09" y="2608471"/>
            <a:ext cx="3237110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The Art of</a:t>
            </a:r>
            <a:b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Instruction…</a:t>
            </a:r>
            <a:b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MAB Course Operations</a:t>
            </a:r>
          </a:p>
        </p:txBody>
      </p:sp>
      <p:pic>
        <p:nvPicPr>
          <p:cNvPr id="11" name="Picture 10" descr="A blue and white shield with a medical symbol&#10;&#10;Description automatically generated">
            <a:extLst>
              <a:ext uri="{FF2B5EF4-FFF2-40B4-BE49-F238E27FC236}">
                <a16:creationId xmlns:a16="http://schemas.microsoft.com/office/drawing/2014/main" id="{427749DA-25C4-B817-713C-B28CD7B85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75" y="478712"/>
            <a:ext cx="1984639" cy="1714157"/>
          </a:xfrm>
          <a:prstGeom prst="rect">
            <a:avLst/>
          </a:prstGeom>
        </p:spPr>
      </p:pic>
      <p:pic>
        <p:nvPicPr>
          <p:cNvPr id="6" name="Google Shape;76;p16">
            <a:extLst>
              <a:ext uri="{FF2B5EF4-FFF2-40B4-BE49-F238E27FC236}">
                <a16:creationId xmlns:a16="http://schemas.microsoft.com/office/drawing/2014/main" id="{90A45116-1B26-C2CE-A8FD-5BAF68A67A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" t="19788" r="32721" b="22146"/>
          <a:stretch/>
        </p:blipFill>
        <p:spPr>
          <a:xfrm>
            <a:off x="4022468" y="0"/>
            <a:ext cx="8229600" cy="688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0601F84-762E-30FB-1DC3-BCA49A3931F9}"/>
              </a:ext>
            </a:extLst>
          </p:cNvPr>
          <p:cNvSpPr/>
          <p:nvPr/>
        </p:nvSpPr>
        <p:spPr>
          <a:xfrm>
            <a:off x="4021570" y="-26301"/>
            <a:ext cx="8229600" cy="6881400"/>
          </a:xfrm>
          <a:prstGeom prst="rect">
            <a:avLst/>
          </a:prstGeom>
          <a:solidFill>
            <a:srgbClr val="0A34F2">
              <a:alpha val="4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53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Avoid distractions…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Help students focus on the material through preparation.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oogle Shape;139;p25">
            <a:extLst>
              <a:ext uri="{FF2B5EF4-FFF2-40B4-BE49-F238E27FC236}">
                <a16:creationId xmlns:a16="http://schemas.microsoft.com/office/drawing/2014/main" id="{8770C539-2871-C01F-5F18-7FD88017E3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45" t="18657" r="-545" b="19855"/>
          <a:stretch/>
        </p:blipFill>
        <p:spPr>
          <a:xfrm>
            <a:off x="0" y="1575954"/>
            <a:ext cx="12305489" cy="5282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525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Be Careful in Conversations…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MAB sometimes navigates difficult topics, be careful not to lose your way.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oogle Shape;146;p26">
            <a:extLst>
              <a:ext uri="{FF2B5EF4-FFF2-40B4-BE49-F238E27FC236}">
                <a16:creationId xmlns:a16="http://schemas.microsoft.com/office/drawing/2014/main" id="{4B5456EE-1663-E979-619E-95429D3A91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9571" b="19982"/>
          <a:stretch/>
        </p:blipFill>
        <p:spPr>
          <a:xfrm>
            <a:off x="-2" y="1575954"/>
            <a:ext cx="12191998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352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Our Policy on Policy…</a:t>
            </a:r>
            <a:b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The MABPRO Modality does not override Company Mandate.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oogle Shape;160;p28">
            <a:extLst>
              <a:ext uri="{FF2B5EF4-FFF2-40B4-BE49-F238E27FC236}">
                <a16:creationId xmlns:a16="http://schemas.microsoft.com/office/drawing/2014/main" id="{AFAE409F-7918-B48E-F1CE-DABCF2B913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9138" b="20421"/>
          <a:stretch/>
        </p:blipFill>
        <p:spPr>
          <a:xfrm>
            <a:off x="0" y="1575954"/>
            <a:ext cx="12191998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94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Conversations – topics to avoid…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Be mindful of the risks when guiding class dialog through difficult topics. 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oogle Shape;153;p27">
            <a:extLst>
              <a:ext uri="{FF2B5EF4-FFF2-40B4-BE49-F238E27FC236}">
                <a16:creationId xmlns:a16="http://schemas.microsoft.com/office/drawing/2014/main" id="{3A0BEA74-C24B-A286-289A-FDA81E233A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" t="19381" r="51920" b="18391"/>
          <a:stretch/>
        </p:blipFill>
        <p:spPr>
          <a:xfrm>
            <a:off x="5933872" y="1575954"/>
            <a:ext cx="6258126" cy="528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een and white circle with white text&#10;&#10;Description automatically generated">
            <a:extLst>
              <a:ext uri="{FF2B5EF4-FFF2-40B4-BE49-F238E27FC236}">
                <a16:creationId xmlns:a16="http://schemas.microsoft.com/office/drawing/2014/main" id="{BB161A7C-97E6-AD56-4203-7953C64B0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3" y="1838563"/>
            <a:ext cx="4756826" cy="47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79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Course Quality Assurance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Attention to detail increases quality and retention</a:t>
            </a:r>
            <a:r>
              <a:rPr lang="en-US" sz="27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oogle Shape;132;p24">
            <a:extLst>
              <a:ext uri="{FF2B5EF4-FFF2-40B4-BE49-F238E27FC236}">
                <a16:creationId xmlns:a16="http://schemas.microsoft.com/office/drawing/2014/main" id="{AF7C388D-80C1-6A7C-75D7-67293C2F3E8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" t="18218" r="27192" b="24893"/>
          <a:stretch/>
        </p:blipFill>
        <p:spPr>
          <a:xfrm>
            <a:off x="4254226" y="1576183"/>
            <a:ext cx="7937772" cy="528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-up of a check box&#10;&#10;Description automatically generated">
            <a:extLst>
              <a:ext uri="{FF2B5EF4-FFF2-40B4-BE49-F238E27FC236}">
                <a16:creationId xmlns:a16="http://schemas.microsoft.com/office/drawing/2014/main" id="{D5BD5C64-43C6-5975-0F23-48E08D4C3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955"/>
            <a:ext cx="3755136" cy="25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04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MAB Paperwork Protocols…</a:t>
            </a:r>
            <a:b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Maintain a close watch over class packet materials.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oogle Shape;167;p29">
            <a:extLst>
              <a:ext uri="{FF2B5EF4-FFF2-40B4-BE49-F238E27FC236}">
                <a16:creationId xmlns:a16="http://schemas.microsoft.com/office/drawing/2014/main" id="{8DABC3EF-33E4-2C6D-DBAC-B1FAA8ACFB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1" t="19627" r="-283" b="19925"/>
          <a:stretch/>
        </p:blipFill>
        <p:spPr>
          <a:xfrm>
            <a:off x="-1" y="1575954"/>
            <a:ext cx="12266579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860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Setting up Sign in Sheets…</a:t>
            </a:r>
            <a:b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Be complete in your review and preparation.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oogle Shape;181;p31">
            <a:extLst>
              <a:ext uri="{FF2B5EF4-FFF2-40B4-BE49-F238E27FC236}">
                <a16:creationId xmlns:a16="http://schemas.microsoft.com/office/drawing/2014/main" id="{A533E099-9F17-1CD5-B42B-EA67506AA8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413" t="13140" r="33628" b="15749"/>
          <a:stretch/>
        </p:blipFill>
        <p:spPr>
          <a:xfrm>
            <a:off x="8035047" y="1575954"/>
            <a:ext cx="4156951" cy="528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4;p30">
            <a:extLst>
              <a:ext uri="{FF2B5EF4-FFF2-40B4-BE49-F238E27FC236}">
                <a16:creationId xmlns:a16="http://schemas.microsoft.com/office/drawing/2014/main" id="{F60EBAB1-D199-A5DB-3939-144E24C966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219" b="21338"/>
          <a:stretch/>
        </p:blipFill>
        <p:spPr>
          <a:xfrm>
            <a:off x="0" y="1575954"/>
            <a:ext cx="8035045" cy="5351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83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Collecting &amp; Reviewing Course Waivers…</a:t>
            </a:r>
            <a:b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Take note of Profiles prior to running M2 or M3 blocks of instruction.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oogle Shape;188;p32">
            <a:extLst>
              <a:ext uri="{FF2B5EF4-FFF2-40B4-BE49-F238E27FC236}">
                <a16:creationId xmlns:a16="http://schemas.microsoft.com/office/drawing/2014/main" id="{85888017-24E8-C8C3-A699-37E7EA533A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9405" b="16598"/>
          <a:stretch/>
        </p:blipFill>
        <p:spPr>
          <a:xfrm>
            <a:off x="0" y="1575954"/>
            <a:ext cx="12192000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069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Collecting &amp; Reviewing Course Evaluations…</a:t>
            </a:r>
            <a:b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Evaluations are very useful tools to gauge instructor delivery.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oogle Shape;202;p34">
            <a:extLst>
              <a:ext uri="{FF2B5EF4-FFF2-40B4-BE49-F238E27FC236}">
                <a16:creationId xmlns:a16="http://schemas.microsoft.com/office/drawing/2014/main" id="{A6E4F5EF-7FC5-5328-5035-1BFCDFB5151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8596" b="24516"/>
          <a:stretch/>
        </p:blipFill>
        <p:spPr>
          <a:xfrm>
            <a:off x="0" y="1575955"/>
            <a:ext cx="12192000" cy="5369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613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MABPRO Sample Student Certifications…</a:t>
            </a:r>
            <a:b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Evaluations are very useful tools to gauge instructor delivery.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oogle Shape;216;p36">
            <a:extLst>
              <a:ext uri="{FF2B5EF4-FFF2-40B4-BE49-F238E27FC236}">
                <a16:creationId xmlns:a16="http://schemas.microsoft.com/office/drawing/2014/main" id="{10022B27-7B00-681F-A555-6EDE7DECDF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67" y="1575954"/>
            <a:ext cx="12191998" cy="5282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948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492E-C2A5-4440-3978-330B32A0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57" y="433532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Course Presentation…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oogle Shape;69;p15">
            <a:extLst>
              <a:ext uri="{FF2B5EF4-FFF2-40B4-BE49-F238E27FC236}">
                <a16:creationId xmlns:a16="http://schemas.microsoft.com/office/drawing/2014/main" id="{CF8B1875-944D-4E76-7D44-46D34006727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9559" b="21774"/>
          <a:stretch/>
        </p:blipFill>
        <p:spPr>
          <a:xfrm>
            <a:off x="0" y="1575954"/>
            <a:ext cx="12192000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5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2E8D39-1C05-138B-0CA8-73FE0CDCC3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19F5AE-5627-2575-410C-F7644A9AE5DE}"/>
              </a:ext>
            </a:extLst>
          </p:cNvPr>
          <p:cNvSpPr/>
          <p:nvPr/>
        </p:nvSpPr>
        <p:spPr>
          <a:xfrm>
            <a:off x="865762" y="2227634"/>
            <a:ext cx="1067124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</a:p>
        </p:txBody>
      </p:sp>
      <p:pic>
        <p:nvPicPr>
          <p:cNvPr id="2" name="Google Shape;223;p37">
            <a:extLst>
              <a:ext uri="{FF2B5EF4-FFF2-40B4-BE49-F238E27FC236}">
                <a16:creationId xmlns:a16="http://schemas.microsoft.com/office/drawing/2014/main" id="{01438CB5-F083-C7AA-9B10-C4EAC0C2E0E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6269" b="11262"/>
          <a:stretch/>
        </p:blipFill>
        <p:spPr>
          <a:xfrm>
            <a:off x="0" y="-91440"/>
            <a:ext cx="12192000" cy="7040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73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3" y="34911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Your preparation notifies the student professional instruction is about to occur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pic>
        <p:nvPicPr>
          <p:cNvPr id="3" name="Google Shape;76;p16">
            <a:extLst>
              <a:ext uri="{FF2B5EF4-FFF2-40B4-BE49-F238E27FC236}">
                <a16:creationId xmlns:a16="http://schemas.microsoft.com/office/drawing/2014/main" id="{24687555-B656-D70E-0D86-8B53FEE0210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1" t="19788" r="-283" b="22146"/>
          <a:stretch/>
        </p:blipFill>
        <p:spPr>
          <a:xfrm>
            <a:off x="-3" y="1575954"/>
            <a:ext cx="12266581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97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6" y="464198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Instructor Station…</a:t>
            </a:r>
          </a:p>
        </p:txBody>
      </p:sp>
      <p:pic>
        <p:nvPicPr>
          <p:cNvPr id="4" name="Google Shape;83;p17">
            <a:extLst>
              <a:ext uri="{FF2B5EF4-FFF2-40B4-BE49-F238E27FC236}">
                <a16:creationId xmlns:a16="http://schemas.microsoft.com/office/drawing/2014/main" id="{7A3DEA12-EDE1-4E35-83FD-86F4F4E9D4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9167" b="20391"/>
          <a:stretch/>
        </p:blipFill>
        <p:spPr>
          <a:xfrm>
            <a:off x="-2" y="1575954"/>
            <a:ext cx="12192002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719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74" y="34911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Instructor Station…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Keeping the instructor station organized helps keep the class on schedule with materials at the ready.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oogle Shape;90;p18">
            <a:extLst>
              <a:ext uri="{FF2B5EF4-FFF2-40B4-BE49-F238E27FC236}">
                <a16:creationId xmlns:a16="http://schemas.microsoft.com/office/drawing/2014/main" id="{C9E08D22-4955-F5DC-C5FD-70EC58424D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1" t="22646" r="-283" b="20466"/>
          <a:stretch/>
        </p:blipFill>
        <p:spPr>
          <a:xfrm>
            <a:off x="-2" y="1575954"/>
            <a:ext cx="12276308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79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Sign in Station…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All paperwork pre-setup, ensuring student accountability.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oogle Shape;97;p19">
            <a:extLst>
              <a:ext uri="{FF2B5EF4-FFF2-40B4-BE49-F238E27FC236}">
                <a16:creationId xmlns:a16="http://schemas.microsoft.com/office/drawing/2014/main" id="{71F5F94A-1B8F-07CA-479B-738251A7BFF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0617" b="20716"/>
          <a:stretch/>
        </p:blipFill>
        <p:spPr>
          <a:xfrm>
            <a:off x="0" y="1575954"/>
            <a:ext cx="12191998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596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Laptop &amp; Projector Tips…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Always precheck electronic gear prior to presenting the course.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oogle Shape;111;p21">
            <a:extLst>
              <a:ext uri="{FF2B5EF4-FFF2-40B4-BE49-F238E27FC236}">
                <a16:creationId xmlns:a16="http://schemas.microsoft.com/office/drawing/2014/main" id="{40EAA5D7-1883-DC02-C9BD-1B9D0FF4CB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9140" b="20415"/>
          <a:stretch/>
        </p:blipFill>
        <p:spPr>
          <a:xfrm>
            <a:off x="0" y="1575954"/>
            <a:ext cx="12192000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80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The Instructors Station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Always </a:t>
            </a: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inventory clickers, speakers, and cords when closing the course</a:t>
            </a:r>
            <a:r>
              <a:rPr lang="en-US" sz="27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oogle Shape;118;p22">
            <a:extLst>
              <a:ext uri="{FF2B5EF4-FFF2-40B4-BE49-F238E27FC236}">
                <a16:creationId xmlns:a16="http://schemas.microsoft.com/office/drawing/2014/main" id="{9B2BC75B-6389-8A34-F319-E213DE744D7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9902" b="19657"/>
          <a:stretch/>
        </p:blipFill>
        <p:spPr>
          <a:xfrm>
            <a:off x="-2" y="1575954"/>
            <a:ext cx="12191998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004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EC99B-2013-799A-C81A-141A9A8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52022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Projector Tips…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Always </a:t>
            </a:r>
            <a:r>
              <a:rPr lang="en-US" sz="2700" dirty="0">
                <a:solidFill>
                  <a:srgbClr val="FFFF00"/>
                </a:solidFill>
                <a:latin typeface="+mj-lt"/>
                <a:cs typeface="+mj-cs"/>
              </a:rPr>
              <a:t>inventory clickers, speakers, and cords when closing the course</a:t>
            </a:r>
            <a:r>
              <a:rPr lang="en-US" sz="27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</a:t>
            </a:r>
            <a:endParaRPr lang="en-US" sz="4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oogle Shape;125;p23">
            <a:extLst>
              <a:ext uri="{FF2B5EF4-FFF2-40B4-BE49-F238E27FC236}">
                <a16:creationId xmlns:a16="http://schemas.microsoft.com/office/drawing/2014/main" id="{8DE599A3-E23D-277C-6A28-B99AE4FC33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8413" b="22529"/>
          <a:stretch/>
        </p:blipFill>
        <p:spPr>
          <a:xfrm>
            <a:off x="0" y="1575954"/>
            <a:ext cx="12192000" cy="528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86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rra">
  <a:themeElements>
    <a:clrScheme name="Custom 3">
      <a:dk1>
        <a:srgbClr val="000000"/>
      </a:dk1>
      <a:lt1>
        <a:srgbClr val="FFFFFF"/>
      </a:lt1>
      <a:dk2>
        <a:srgbClr val="718DB2"/>
      </a:dk2>
      <a:lt2>
        <a:srgbClr val="FEFFFF"/>
      </a:lt2>
      <a:accent1>
        <a:srgbClr val="5E5E5E"/>
      </a:accent1>
      <a:accent2>
        <a:srgbClr val="E7E6E6"/>
      </a:accent2>
      <a:accent3>
        <a:srgbClr val="D7CDC8"/>
      </a:accent3>
      <a:accent4>
        <a:srgbClr val="AFA5A0"/>
      </a:accent4>
      <a:accent5>
        <a:srgbClr val="918787"/>
      </a:accent5>
      <a:accent6>
        <a:srgbClr val="556969"/>
      </a:accent6>
      <a:hlink>
        <a:srgbClr val="3758C1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282</Words>
  <Application>Microsoft Office PowerPoint</Application>
  <PresentationFormat>Widescreen</PresentationFormat>
  <Paragraphs>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Poppins</vt:lpstr>
      <vt:lpstr>office theme</vt:lpstr>
      <vt:lpstr>Terra</vt:lpstr>
      <vt:lpstr>The Art of Instruction… MAB Course Operations</vt:lpstr>
      <vt:lpstr>Course Presentation…</vt:lpstr>
      <vt:lpstr>Your preparation notifies the student professional instruction is about to occur…</vt:lpstr>
      <vt:lpstr>The Instructor Station…</vt:lpstr>
      <vt:lpstr>The Instructor Station… Keeping the instructor station organized helps keep the class on schedule with materials at the ready.</vt:lpstr>
      <vt:lpstr>The Sign in Station… All paperwork pre-setup, ensuring student accountability.</vt:lpstr>
      <vt:lpstr>Laptop &amp; Projector Tips… Always precheck electronic gear prior to presenting the course.</vt:lpstr>
      <vt:lpstr>The Instructors Station… Always inventory clickers, speakers, and cords when closing the course.</vt:lpstr>
      <vt:lpstr>Projector Tips… Always inventory clickers, speakers, and cords when closing the course.</vt:lpstr>
      <vt:lpstr>Avoid distractions… Help students focus on the material through preparation.</vt:lpstr>
      <vt:lpstr>Be Careful in Conversations… MAB sometimes navigates difficult topics, be careful not to lose your way.</vt:lpstr>
      <vt:lpstr>Our Policy on Policy… The MABPRO Modality does not override Company Mandate.</vt:lpstr>
      <vt:lpstr>Conversations – topics to avoid… Be mindful of the risks when guiding class dialog through difficult topics. </vt:lpstr>
      <vt:lpstr>Course Quality Assurance… Attention to detail increases quality and retention.</vt:lpstr>
      <vt:lpstr>MAB Paperwork Protocols… Maintain a close watch over class packet materials.</vt:lpstr>
      <vt:lpstr>Setting up Sign in Sheets… Be complete in your review and preparation.</vt:lpstr>
      <vt:lpstr>Collecting &amp; Reviewing Course Waivers… Take note of Profiles prior to running M2 or M3 blocks of instruction.</vt:lpstr>
      <vt:lpstr>Collecting &amp; Reviewing Course Evaluations… Evaluations are very useful tools to gauge instructor delivery.</vt:lpstr>
      <vt:lpstr>MABPRO Sample Student Certifications… Evaluations are very useful tools to gauge instructor delivery.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Darrell</dc:creator>
  <cp:lastModifiedBy>Darrell McLaughlin</cp:lastModifiedBy>
  <cp:revision>237</cp:revision>
  <dcterms:created xsi:type="dcterms:W3CDTF">2024-05-29T22:56:18Z</dcterms:created>
  <dcterms:modified xsi:type="dcterms:W3CDTF">2024-05-30T04:58:05Z</dcterms:modified>
</cp:coreProperties>
</file>