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1" r:id="rId2"/>
  </p:sldMasterIdLst>
  <p:sldIdLst>
    <p:sldId id="264" r:id="rId3"/>
    <p:sldId id="270" r:id="rId4"/>
    <p:sldId id="268" r:id="rId5"/>
    <p:sldId id="269" r:id="rId6"/>
    <p:sldId id="267" r:id="rId7"/>
    <p:sldId id="266" r:id="rId8"/>
    <p:sldId id="282" r:id="rId9"/>
    <p:sldId id="283" r:id="rId10"/>
    <p:sldId id="284" r:id="rId11"/>
    <p:sldId id="265"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3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Tree>
    <p:extLst>
      <p:ext uri="{BB962C8B-B14F-4D97-AF65-F5344CB8AC3E}">
        <p14:creationId xmlns:p14="http://schemas.microsoft.com/office/powerpoint/2010/main" val="4172760368"/>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B735EAF-8052-DDCD-6CEC-D825479BEFD3}"/>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4499428" y="796698"/>
            <a:ext cx="6854371"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DCB9F921-8097-7740-47FD-1905F9FE448C}"/>
              </a:ext>
            </a:extLst>
          </p:cNvPr>
          <p:cNvSpPr>
            <a:spLocks noGrp="1"/>
          </p:cNvSpPr>
          <p:nvPr>
            <p:ph type="pic" sz="quarter" idx="19"/>
          </p:nvPr>
        </p:nvSpPr>
        <p:spPr>
          <a:xfrm>
            <a:off x="0" y="0"/>
            <a:ext cx="4354513" cy="6858000"/>
          </a:xfrm>
        </p:spPr>
        <p:txBody>
          <a:bodyPr/>
          <a:lstStyle/>
          <a:p>
            <a:endParaRPr lang="en-US"/>
          </a:p>
        </p:txBody>
      </p:sp>
      <p:sp>
        <p:nvSpPr>
          <p:cNvPr id="9" name="Text Placeholder 7">
            <a:extLst>
              <a:ext uri="{FF2B5EF4-FFF2-40B4-BE49-F238E27FC236}">
                <a16:creationId xmlns:a16="http://schemas.microsoft.com/office/drawing/2014/main" id="{DEBCBD63-480F-D96C-B0DF-94EF264BA08C}"/>
              </a:ext>
            </a:extLst>
          </p:cNvPr>
          <p:cNvSpPr>
            <a:spLocks noGrp="1"/>
          </p:cNvSpPr>
          <p:nvPr>
            <p:ph type="body" sz="quarter" idx="21"/>
          </p:nvPr>
        </p:nvSpPr>
        <p:spPr>
          <a:xfrm>
            <a:off x="8280716"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23F1D198-945D-C96D-60E9-C0AEC5E296ED}"/>
              </a:ext>
            </a:extLst>
          </p:cNvPr>
          <p:cNvSpPr>
            <a:spLocks noGrp="1"/>
          </p:cNvSpPr>
          <p:nvPr>
            <p:ph type="body" sz="quarter" idx="17"/>
          </p:nvPr>
        </p:nvSpPr>
        <p:spPr>
          <a:xfrm>
            <a:off x="8280717"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3" name="Text Placeholder 7">
            <a:extLst>
              <a:ext uri="{FF2B5EF4-FFF2-40B4-BE49-F238E27FC236}">
                <a16:creationId xmlns:a16="http://schemas.microsoft.com/office/drawing/2014/main" id="{BDCD9B2A-F0BB-F9DB-CC75-2EC1683475F8}"/>
              </a:ext>
            </a:extLst>
          </p:cNvPr>
          <p:cNvSpPr>
            <a:spLocks noGrp="1"/>
          </p:cNvSpPr>
          <p:nvPr>
            <p:ph type="body" sz="quarter" idx="18"/>
          </p:nvPr>
        </p:nvSpPr>
        <p:spPr>
          <a:xfrm>
            <a:off x="4495800"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12">
            <a:extLst>
              <a:ext uri="{FF2B5EF4-FFF2-40B4-BE49-F238E27FC236}">
                <a16:creationId xmlns:a16="http://schemas.microsoft.com/office/drawing/2014/main" id="{68651C4C-4AD1-19DA-CC78-BEC58707B5AD}"/>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3" name="Text Placeholder 7">
            <a:extLst>
              <a:ext uri="{FF2B5EF4-FFF2-40B4-BE49-F238E27FC236}">
                <a16:creationId xmlns:a16="http://schemas.microsoft.com/office/drawing/2014/main" id="{12271BA1-38C2-A7FE-AC76-8EC49BFBBE35}"/>
              </a:ext>
            </a:extLst>
          </p:cNvPr>
          <p:cNvSpPr>
            <a:spLocks noGrp="1"/>
          </p:cNvSpPr>
          <p:nvPr>
            <p:ph type="body" sz="quarter" idx="22"/>
          </p:nvPr>
        </p:nvSpPr>
        <p:spPr>
          <a:xfrm>
            <a:off x="4495800"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630785607"/>
      </p:ext>
    </p:extLst>
  </p:cSld>
  <p:clrMapOvr>
    <a:masterClrMapping/>
  </p:clrMapOvr>
  <p:extLst>
    <p:ext uri="{DCECCB84-F9BA-43D5-87BE-67443E8EF086}">
      <p15:sldGuideLst xmlns:p15="http://schemas.microsoft.com/office/powerpoint/2012/main">
        <p15:guide id="1" orient="horz" pos="840">
          <p15:clr>
            <a:srgbClr val="FBAE40"/>
          </p15:clr>
        </p15:guide>
        <p15:guide id="2" pos="2832">
          <p15:clr>
            <a:srgbClr val="FBAE40"/>
          </p15:clr>
        </p15:guide>
        <p15:guide id="3" orient="horz" pos="3744">
          <p15:clr>
            <a:srgbClr val="FBAE40"/>
          </p15:clr>
        </p15:guide>
        <p15:guide id="4" pos="6864">
          <p15:clr>
            <a:srgbClr val="FBAE40"/>
          </p15:clr>
        </p15:guide>
        <p15:guide id="5" pos="4560">
          <p15:clr>
            <a:srgbClr val="FBAE40"/>
          </p15:clr>
        </p15:guide>
        <p15:guide id="6" orient="horz" pos="1704">
          <p15:clr>
            <a:srgbClr val="FBAE40"/>
          </p15:clr>
        </p15:guide>
        <p15:guide id="7" orient="horz" pos="360">
          <p15:clr>
            <a:srgbClr val="FBAE40"/>
          </p15:clr>
        </p15:guide>
        <p15:guide id="9" pos="3720">
          <p15:clr>
            <a:srgbClr val="FBAE40"/>
          </p15:clr>
        </p15:guide>
        <p15:guide id="10" pos="6360">
          <p15:clr>
            <a:srgbClr val="FBAE40"/>
          </p15:clr>
        </p15:guide>
        <p15:guide id="11" pos="7152">
          <p15:clr>
            <a:srgbClr val="FBAE40"/>
          </p15:clr>
        </p15:guide>
        <p15:guide id="12" pos="2952">
          <p15:clr>
            <a:srgbClr val="FBAE40"/>
          </p15:clr>
        </p15:guide>
        <p15:guide id="13" pos="7056">
          <p15:clr>
            <a:srgbClr val="FBAE40"/>
          </p15:clr>
        </p15:guide>
        <p15:guide id="14" orient="horz" pos="24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7C7D43-1CC3-3332-AEFC-59ABB023F7AC}"/>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02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1848048577"/>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9"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7696200" y="1"/>
            <a:ext cx="4495800" cy="6858000"/>
          </a:xfrm>
        </p:spPr>
        <p:txBody>
          <a:bodyPr/>
          <a:lstStyle/>
          <a:p>
            <a:endParaRPr lang="en-US"/>
          </a:p>
        </p:txBody>
      </p:sp>
      <p:sp>
        <p:nvSpPr>
          <p:cNvPr id="15" name="Text Placeholder 12">
            <a:extLst>
              <a:ext uri="{FF2B5EF4-FFF2-40B4-BE49-F238E27FC236}">
                <a16:creationId xmlns:a16="http://schemas.microsoft.com/office/drawing/2014/main" id="{273C4E42-511B-EB94-CA0A-051B1A4A918D}"/>
              </a:ext>
            </a:extLst>
          </p:cNvPr>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24538990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7" orient="horz" pos="360">
          <p15:clr>
            <a:srgbClr val="FBAE40"/>
          </p15:clr>
        </p15:guide>
        <p15:guide id="8" pos="1032">
          <p15:clr>
            <a:srgbClr val="FBAE40"/>
          </p15:clr>
        </p15:guide>
        <p15:guide id="9" pos="4848">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70AFB9-F87E-11AC-2B32-B5178FE34E78}"/>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1442" y="268927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919352225"/>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414779-4CEE-EEAD-8A66-EE043E90B44F}"/>
              </a:ext>
            </a:extLst>
          </p:cNvPr>
          <p:cNvSpPr/>
          <p:nvPr userDrawn="1"/>
        </p:nvSpPr>
        <p:spPr>
          <a:xfrm>
            <a:off x="1611313" y="3215390"/>
            <a:ext cx="2638398" cy="36426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34235A04-C2C9-A7DC-3FE5-1E7D27C0E13D}"/>
              </a:ext>
            </a:extLst>
          </p:cNvPr>
          <p:cNvSpPr>
            <a:spLocks noGrp="1"/>
          </p:cNvSpPr>
          <p:nvPr>
            <p:ph type="pic" sz="quarter" idx="19"/>
          </p:nvPr>
        </p:nvSpPr>
        <p:spPr>
          <a:xfrm>
            <a:off x="914400" y="2627313"/>
            <a:ext cx="2525713" cy="3316287"/>
          </a:xfrm>
        </p:spPr>
        <p:txBody>
          <a:bodyPr/>
          <a:lstStyle/>
          <a:p>
            <a:endParaRPr lang="en-US"/>
          </a:p>
        </p:txBody>
      </p:sp>
      <p:sp>
        <p:nvSpPr>
          <p:cNvPr id="3" name="Text Placeholder 12">
            <a:extLst>
              <a:ext uri="{FF2B5EF4-FFF2-40B4-BE49-F238E27FC236}">
                <a16:creationId xmlns:a16="http://schemas.microsoft.com/office/drawing/2014/main" id="{7104C814-4179-5378-738C-F0AEB2D153F3}"/>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404326330"/>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655">
          <p15:clr>
            <a:srgbClr val="FBAE40"/>
          </p15:clr>
        </p15:guide>
        <p15:guide id="7" orient="horz" pos="360">
          <p15:clr>
            <a:srgbClr val="FBAE40"/>
          </p15:clr>
        </p15:guide>
        <p15:guide id="8" pos="1015">
          <p15:clr>
            <a:srgbClr val="FBAE40"/>
          </p15:clr>
        </p15:guide>
        <p15:guide id="9" pos="2167">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B883CC-094E-7039-9807-58F11002611B}"/>
              </a:ext>
            </a:extLst>
          </p:cNvPr>
          <p:cNvSpPr/>
          <p:nvPr userDrawn="1"/>
        </p:nvSpPr>
        <p:spPr>
          <a:xfrm>
            <a:off x="0" y="0"/>
            <a:ext cx="535898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1066800"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8FDDBBAD-B928-4819-64F5-80A5AECD71CB}"/>
              </a:ext>
            </a:extLst>
          </p:cNvPr>
          <p:cNvSpPr>
            <a:spLocks noGrp="1"/>
          </p:cNvSpPr>
          <p:nvPr>
            <p:ph type="pic" sz="quarter" idx="19"/>
          </p:nvPr>
        </p:nvSpPr>
        <p:spPr>
          <a:xfrm>
            <a:off x="4381500" y="2171699"/>
            <a:ext cx="2971800" cy="4549775"/>
          </a:xfrm>
        </p:spPr>
        <p:txBody>
          <a:bodyPr/>
          <a:lstStyle/>
          <a:p>
            <a:endParaRPr lang="en-US"/>
          </a:p>
        </p:txBody>
      </p:sp>
      <p:sp>
        <p:nvSpPr>
          <p:cNvPr id="3" name="Text Placeholder 12">
            <a:extLst>
              <a:ext uri="{FF2B5EF4-FFF2-40B4-BE49-F238E27FC236}">
                <a16:creationId xmlns:a16="http://schemas.microsoft.com/office/drawing/2014/main" id="{8B3586BE-78C6-E426-9F3C-F59381E5CD88}"/>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46408188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632">
          <p15:clr>
            <a:srgbClr val="FBAE40"/>
          </p15:clr>
        </p15:guide>
        <p15:guide id="6" orient="horz" pos="1368">
          <p15:clr>
            <a:srgbClr val="FBAE40"/>
          </p15:clr>
        </p15:guide>
        <p15:guide id="7" orient="horz" pos="360">
          <p15:clr>
            <a:srgbClr val="FBAE40"/>
          </p15:clr>
        </p15:guide>
        <p15:guide id="9" pos="2760">
          <p15:clr>
            <a:srgbClr val="FBAE40"/>
          </p15:clr>
        </p15:guide>
        <p15:guide id="11" pos="7159">
          <p15:clr>
            <a:srgbClr val="FBAE40"/>
          </p15:clr>
        </p15:guide>
        <p15:guide id="12" pos="672">
          <p15:clr>
            <a:srgbClr val="FBAE40"/>
          </p15:clr>
        </p15:guide>
        <p15:guide id="14" orient="horz" pos="2448">
          <p15:clr>
            <a:srgbClr val="FBAE40"/>
          </p15:clr>
        </p15:guide>
        <p15:guide id="15" pos="7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949CF9-AE80-D4A2-E0FC-126A4E8ECBCB}"/>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32546" y="4618037"/>
            <a:ext cx="9314540" cy="1325563"/>
          </a:xfrm>
        </p:spPr>
        <p:txBody>
          <a:bodyPr anchor="b">
            <a:noAutofit/>
          </a:bodyPr>
          <a:lstStyle>
            <a:lvl1pPr algn="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7"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9"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2461991912"/>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560">
          <p15:clr>
            <a:srgbClr val="FBAE40"/>
          </p15:clr>
        </p15:guide>
        <p15:guide id="7" orient="horz" pos="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9" y="2674936"/>
            <a:ext cx="502920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5029200"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7696200" y="1"/>
            <a:ext cx="4495800" cy="6858000"/>
          </a:xfrm>
        </p:spPr>
        <p:txBody>
          <a:bodyPr/>
          <a:lstStyle/>
          <a:p>
            <a:endParaRPr lang="en-US"/>
          </a:p>
        </p:txBody>
      </p:sp>
      <p:sp>
        <p:nvSpPr>
          <p:cNvPr id="15" name="Text Placeholder 12">
            <a:extLst>
              <a:ext uri="{FF2B5EF4-FFF2-40B4-BE49-F238E27FC236}">
                <a16:creationId xmlns:a16="http://schemas.microsoft.com/office/drawing/2014/main" id="{273C4E42-511B-EB94-CA0A-051B1A4A918D}"/>
              </a:ext>
            </a:extLst>
          </p:cNvPr>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911048288"/>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7" orient="horz" pos="360">
          <p15:clr>
            <a:srgbClr val="FBAE40"/>
          </p15:clr>
        </p15:guide>
        <p15:guide id="8" pos="1032">
          <p15:clr>
            <a:srgbClr val="FBAE40"/>
          </p15:clr>
        </p15:guide>
        <p15:guide id="9" pos="4848">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960C-86A7-6728-9263-973B76A8FD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265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002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Tree>
    <p:extLst>
      <p:ext uri="{BB962C8B-B14F-4D97-AF65-F5344CB8AC3E}">
        <p14:creationId xmlns:p14="http://schemas.microsoft.com/office/powerpoint/2010/main" val="2824232365"/>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63"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C769-5B6E-5C22-9516-5D7BE462E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3190F5-D493-CE67-ED1B-D761BFA69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5225E-A593-BBE5-FA35-2952DE6D5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12C0-D4F0-C345-96B4-1E8B918506AC}" type="datetimeFigureOut">
              <a:rPr lang="en-US" smtClean="0"/>
              <a:t>5/29/2024</a:t>
            </a:fld>
            <a:endParaRPr lang="en-US"/>
          </a:p>
        </p:txBody>
      </p:sp>
      <p:sp>
        <p:nvSpPr>
          <p:cNvPr id="6" name="Slide Number Placeholder 5">
            <a:extLst>
              <a:ext uri="{FF2B5EF4-FFF2-40B4-BE49-F238E27FC236}">
                <a16:creationId xmlns:a16="http://schemas.microsoft.com/office/drawing/2014/main" id="{BB730E95-9162-1956-4897-1AA052698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09E4-652E-524A-8D35-CF602AA44AAA}" type="slidenum">
              <a:rPr lang="en-US" smtClean="0"/>
              <a:t>‹#›</a:t>
            </a:fld>
            <a:endParaRPr lang="en-US"/>
          </a:p>
        </p:txBody>
      </p:sp>
    </p:spTree>
    <p:extLst>
      <p:ext uri="{BB962C8B-B14F-4D97-AF65-F5344CB8AC3E}">
        <p14:creationId xmlns:p14="http://schemas.microsoft.com/office/powerpoint/2010/main" val="1679508059"/>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4" r:id="rId3"/>
    <p:sldLayoutId id="2147483665" r:id="rId4"/>
    <p:sldLayoutId id="2147483666" r:id="rId5"/>
    <p:sldLayoutId id="2147483667" r:id="rId6"/>
    <p:sldLayoutId id="2147483668" r:id="rId7"/>
    <p:sldLayoutId id="2147483669" r:id="rId8"/>
    <p:sldLayoutId id="2147483673" r:id="rId9"/>
    <p:sldLayoutId id="2147483670" r:id="rId10"/>
    <p:sldLayoutId id="2147483671" r:id="rId11"/>
    <p:sldLayoutId id="2147483660" r:id="rId12"/>
  </p:sldLayoutIdLst>
  <p:txStyles>
    <p:titleStyle>
      <a:lvl1pPr algn="l" defTabSz="914400" rtl="0" eaLnBrk="1" latinLnBrk="0" hangingPunct="1">
        <a:lnSpc>
          <a:spcPct val="90000"/>
        </a:lnSpc>
        <a:spcBef>
          <a:spcPct val="0"/>
        </a:spcBef>
        <a:buNone/>
        <a:defRPr sz="4800" kern="1200">
          <a:solidFill>
            <a:schemeClr val="tx1">
              <a:lumMod val="85000"/>
              <a:lumOff val="15000"/>
            </a:schemeClr>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44">
          <p15:clr>
            <a:srgbClr val="F26B43"/>
          </p15:clr>
        </p15:guide>
        <p15:guide id="4" pos="7416">
          <p15:clr>
            <a:srgbClr val="F26B43"/>
          </p15:clr>
        </p15:guide>
        <p15:guide id="5" pos="3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536A1-1A23-FDCA-E791-278F673BA931}"/>
              </a:ext>
            </a:extLst>
          </p:cNvPr>
          <p:cNvSpPr>
            <a:spLocks noGrp="1"/>
          </p:cNvSpPr>
          <p:nvPr>
            <p:ph type="title"/>
          </p:nvPr>
        </p:nvSpPr>
        <p:spPr>
          <a:xfrm>
            <a:off x="453909" y="2608471"/>
            <a:ext cx="3237110" cy="2907802"/>
          </a:xfrm>
        </p:spPr>
        <p:txBody>
          <a:bodyPr vert="horz" lIns="91440" tIns="45720" rIns="91440" bIns="45720" rtlCol="0" anchor="t">
            <a:normAutofit/>
          </a:bodyPr>
          <a:lstStyle/>
          <a:p>
            <a:r>
              <a:rPr lang="en-US" sz="4000" dirty="0">
                <a:solidFill>
                  <a:srgbClr val="FFFFFF"/>
                </a:solidFill>
                <a:latin typeface="+mj-lt"/>
                <a:cs typeface="+mj-cs"/>
              </a:rPr>
              <a:t>The ACS Process…</a:t>
            </a:r>
            <a:br>
              <a:rPr lang="en-US" sz="4000" dirty="0">
                <a:solidFill>
                  <a:srgbClr val="FFFFFF"/>
                </a:solidFill>
                <a:latin typeface="+mj-lt"/>
                <a:cs typeface="+mj-cs"/>
              </a:rPr>
            </a:br>
            <a:r>
              <a:rPr lang="en-US" sz="4000" dirty="0">
                <a:solidFill>
                  <a:srgbClr val="FFFFFF"/>
                </a:solidFill>
                <a:latin typeface="+mj-lt"/>
                <a:cs typeface="+mj-cs"/>
              </a:rPr>
              <a:t>Assess,</a:t>
            </a:r>
            <a:br>
              <a:rPr lang="en-US" sz="4000" dirty="0">
                <a:solidFill>
                  <a:srgbClr val="FFFFFF"/>
                </a:solidFill>
                <a:latin typeface="+mj-lt"/>
                <a:cs typeface="+mj-cs"/>
              </a:rPr>
            </a:br>
            <a:r>
              <a:rPr lang="en-US" sz="4000" dirty="0">
                <a:solidFill>
                  <a:srgbClr val="FFFFFF"/>
                </a:solidFill>
                <a:latin typeface="+mj-lt"/>
                <a:cs typeface="+mj-cs"/>
              </a:rPr>
              <a:t>Communicate,</a:t>
            </a:r>
            <a:br>
              <a:rPr lang="en-US" sz="4000" dirty="0">
                <a:solidFill>
                  <a:srgbClr val="FFFFFF"/>
                </a:solidFill>
                <a:latin typeface="+mj-lt"/>
                <a:cs typeface="+mj-cs"/>
              </a:rPr>
            </a:br>
            <a:r>
              <a:rPr lang="en-US" sz="4000" dirty="0">
                <a:solidFill>
                  <a:srgbClr val="FFFFFF"/>
                </a:solidFill>
                <a:latin typeface="+mj-lt"/>
                <a:cs typeface="+mj-cs"/>
              </a:rPr>
              <a:t>&amp; Support</a:t>
            </a:r>
          </a:p>
        </p:txBody>
      </p:sp>
      <p:sp>
        <p:nvSpPr>
          <p:cNvPr id="10" name="Text Placeholder 9">
            <a:extLst>
              <a:ext uri="{FF2B5EF4-FFF2-40B4-BE49-F238E27FC236}">
                <a16:creationId xmlns:a16="http://schemas.microsoft.com/office/drawing/2014/main" id="{A0B45A45-456B-9B03-C69C-C4205FDCA03A}"/>
              </a:ext>
            </a:extLst>
          </p:cNvPr>
          <p:cNvSpPr>
            <a:spLocks noGrp="1"/>
          </p:cNvSpPr>
          <p:nvPr>
            <p:ph type="body" sz="quarter" idx="15"/>
          </p:nvPr>
        </p:nvSpPr>
        <p:spPr>
          <a:xfrm>
            <a:off x="4489697" y="299451"/>
            <a:ext cx="6772975" cy="1045873"/>
          </a:xfrm>
        </p:spPr>
        <p:txBody>
          <a:bodyPr vert="horz" lIns="91440" tIns="45720" rIns="91440" bIns="45720" rtlCol="0" anchor="b">
            <a:normAutofit/>
          </a:bodyPr>
          <a:lstStyle/>
          <a:p>
            <a:r>
              <a:rPr lang="en-US" sz="2800" b="1" dirty="0">
                <a:solidFill>
                  <a:srgbClr val="000000"/>
                </a:solidFill>
              </a:rPr>
              <a:t>MABPRO INSTRUCTOR DEVELOPMENT</a:t>
            </a:r>
          </a:p>
        </p:txBody>
      </p:sp>
      <p:pic>
        <p:nvPicPr>
          <p:cNvPr id="11" name="Picture 10" descr="A blue and white shield with a medical symbol&#10;&#10;Description automatically generated">
            <a:extLst>
              <a:ext uri="{FF2B5EF4-FFF2-40B4-BE49-F238E27FC236}">
                <a16:creationId xmlns:a16="http://schemas.microsoft.com/office/drawing/2014/main" id="{427749DA-25C4-B817-713C-B28CD7B85DD8}"/>
              </a:ext>
            </a:extLst>
          </p:cNvPr>
          <p:cNvPicPr>
            <a:picLocks noChangeAspect="1"/>
          </p:cNvPicPr>
          <p:nvPr/>
        </p:nvPicPr>
        <p:blipFill>
          <a:blip r:embed="rId2"/>
          <a:stretch>
            <a:fillRect/>
          </a:stretch>
        </p:blipFill>
        <p:spPr>
          <a:xfrm>
            <a:off x="1024275" y="478712"/>
            <a:ext cx="1984639" cy="1714157"/>
          </a:xfrm>
          <a:prstGeom prst="rect">
            <a:avLst/>
          </a:prstGeom>
        </p:spPr>
      </p:pic>
      <p:pic>
        <p:nvPicPr>
          <p:cNvPr id="4" name="Picture 3" descr="A doctor holding a patient's hand&#10;&#10;Description automatically generated">
            <a:extLst>
              <a:ext uri="{FF2B5EF4-FFF2-40B4-BE49-F238E27FC236}">
                <a16:creationId xmlns:a16="http://schemas.microsoft.com/office/drawing/2014/main" id="{979C9809-7A8D-DB9D-2CB4-EC86F04A5558}"/>
              </a:ext>
            </a:extLst>
          </p:cNvPr>
          <p:cNvPicPr>
            <a:picLocks noChangeAspect="1"/>
          </p:cNvPicPr>
          <p:nvPr/>
        </p:nvPicPr>
        <p:blipFill rotWithShape="1">
          <a:blip r:embed="rId3">
            <a:extLst>
              <a:ext uri="{28A0092B-C50C-407E-A947-70E740481C1C}">
                <a14:useLocalDpi xmlns:a14="http://schemas.microsoft.com/office/drawing/2010/main" val="0"/>
              </a:ext>
            </a:extLst>
          </a:blip>
          <a:srcRect l="-2" t="1" r="20845" b="-1"/>
          <a:stretch/>
        </p:blipFill>
        <p:spPr>
          <a:xfrm>
            <a:off x="4038603" y="-5581"/>
            <a:ext cx="8138160" cy="6881400"/>
          </a:xfrm>
          <a:prstGeom prst="rect">
            <a:avLst/>
          </a:prstGeom>
        </p:spPr>
      </p:pic>
      <p:sp>
        <p:nvSpPr>
          <p:cNvPr id="17" name="Rectangle 16">
            <a:extLst>
              <a:ext uri="{FF2B5EF4-FFF2-40B4-BE49-F238E27FC236}">
                <a16:creationId xmlns:a16="http://schemas.microsoft.com/office/drawing/2014/main" id="{C0601F84-762E-30FB-1DC3-BCA49A3931F9}"/>
              </a:ext>
            </a:extLst>
          </p:cNvPr>
          <p:cNvSpPr/>
          <p:nvPr/>
        </p:nvSpPr>
        <p:spPr>
          <a:xfrm>
            <a:off x="4051730" y="-5581"/>
            <a:ext cx="8170430" cy="6881400"/>
          </a:xfrm>
          <a:prstGeom prst="rect">
            <a:avLst/>
          </a:prstGeom>
          <a:solidFill>
            <a:srgbClr val="0A34F2">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53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0E28CB-6BEB-1C9A-97A7-10AB0AD7705E}"/>
              </a:ext>
            </a:extLst>
          </p:cNvPr>
          <p:cNvSpPr>
            <a:spLocks noGrp="1"/>
          </p:cNvSpPr>
          <p:nvPr>
            <p:ph type="title"/>
          </p:nvPr>
        </p:nvSpPr>
        <p:spPr>
          <a:xfrm>
            <a:off x="467136" y="448256"/>
            <a:ext cx="10044023"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The ACS Process….</a:t>
            </a:r>
          </a:p>
        </p:txBody>
      </p:sp>
      <p:pic>
        <p:nvPicPr>
          <p:cNvPr id="6" name="Google Shape;109;p23">
            <a:extLst>
              <a:ext uri="{FF2B5EF4-FFF2-40B4-BE49-F238E27FC236}">
                <a16:creationId xmlns:a16="http://schemas.microsoft.com/office/drawing/2014/main" id="{1B2B13BB-D853-1C71-5E3A-CDF9093BF3FB}"/>
              </a:ext>
            </a:extLst>
          </p:cNvPr>
          <p:cNvPicPr preferRelativeResize="0"/>
          <p:nvPr/>
        </p:nvPicPr>
        <p:blipFill rotWithShape="1">
          <a:blip r:embed="rId2">
            <a:alphaModFix/>
          </a:blip>
          <a:srcRect t="32005" b="12886"/>
          <a:stretch/>
        </p:blipFill>
        <p:spPr>
          <a:xfrm>
            <a:off x="-2" y="1575459"/>
            <a:ext cx="12192002" cy="5282541"/>
          </a:xfrm>
          <a:prstGeom prst="rect">
            <a:avLst/>
          </a:prstGeom>
          <a:noFill/>
          <a:ln>
            <a:noFill/>
          </a:ln>
        </p:spPr>
      </p:pic>
    </p:spTree>
    <p:extLst>
      <p:ext uri="{BB962C8B-B14F-4D97-AF65-F5344CB8AC3E}">
        <p14:creationId xmlns:p14="http://schemas.microsoft.com/office/powerpoint/2010/main" val="37497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2E8D39-1C05-138B-0CA8-73FE0CDCC352}"/>
              </a:ext>
            </a:extLst>
          </p:cNvPr>
          <p:cNvSpPr>
            <a:spLocks noGrp="1"/>
          </p:cNvSpPr>
          <p:nvPr>
            <p:ph type="body" sz="quarter" idx="20"/>
          </p:nvPr>
        </p:nvSpPr>
        <p:spPr/>
        <p:txBody>
          <a:bodyPr/>
          <a:lstStyle/>
          <a:p>
            <a:endParaRPr lang="en-US"/>
          </a:p>
        </p:txBody>
      </p:sp>
      <p:sp>
        <p:nvSpPr>
          <p:cNvPr id="7" name="Rectangle 6">
            <a:extLst>
              <a:ext uri="{FF2B5EF4-FFF2-40B4-BE49-F238E27FC236}">
                <a16:creationId xmlns:a16="http://schemas.microsoft.com/office/drawing/2014/main" id="{E819F5AE-5627-2575-410C-F7644A9AE5DE}"/>
              </a:ext>
            </a:extLst>
          </p:cNvPr>
          <p:cNvSpPr/>
          <p:nvPr/>
        </p:nvSpPr>
        <p:spPr>
          <a:xfrm>
            <a:off x="865762" y="2227634"/>
            <a:ext cx="10671242" cy="2215991"/>
          </a:xfrm>
          <a:prstGeom prst="rect">
            <a:avLst/>
          </a:prstGeom>
          <a:noFill/>
        </p:spPr>
        <p:txBody>
          <a:bodyPr wrap="square" lIns="91440" tIns="45720" rIns="91440" bIns="45720">
            <a:spAutoFit/>
          </a:bodyPr>
          <a:lstStyle/>
          <a:p>
            <a:pPr algn="ctr"/>
            <a:r>
              <a:rPr lang="en-US" sz="13800" b="1" cap="none" spc="0" dirty="0">
                <a:ln w="0"/>
                <a:solidFill>
                  <a:schemeClr val="tx1"/>
                </a:solidFill>
                <a:effectLst>
                  <a:outerShdw blurRad="38100" dist="19050" dir="2700000" algn="tl" rotWithShape="0">
                    <a:schemeClr val="dk1">
                      <a:alpha val="40000"/>
                    </a:schemeClr>
                  </a:outerShdw>
                </a:effectLst>
              </a:rPr>
              <a:t>Questions?</a:t>
            </a:r>
          </a:p>
        </p:txBody>
      </p:sp>
    </p:spTree>
    <p:extLst>
      <p:ext uri="{BB962C8B-B14F-4D97-AF65-F5344CB8AC3E}">
        <p14:creationId xmlns:p14="http://schemas.microsoft.com/office/powerpoint/2010/main" val="253073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C492E-C2A5-4440-3978-330B32A052B6}"/>
              </a:ext>
            </a:extLst>
          </p:cNvPr>
          <p:cNvSpPr>
            <a:spLocks noGrp="1"/>
          </p:cNvSpPr>
          <p:nvPr>
            <p:ph type="title"/>
          </p:nvPr>
        </p:nvSpPr>
        <p:spPr>
          <a:xfrm>
            <a:off x="614857" y="433532"/>
            <a:ext cx="10044023" cy="877729"/>
          </a:xfrm>
        </p:spPr>
        <p:txBody>
          <a:bodyPr vert="horz" lIns="91440" tIns="45720" rIns="91440" bIns="45720" rtlCol="0" anchor="ctr">
            <a:normAutofit/>
          </a:bodyPr>
          <a:lstStyle/>
          <a:p>
            <a:r>
              <a:rPr lang="en-US" sz="4000" dirty="0">
                <a:solidFill>
                  <a:srgbClr val="FFFFFF"/>
                </a:solidFill>
                <a:latin typeface="+mj-lt"/>
                <a:cs typeface="+mj-cs"/>
              </a:rPr>
              <a:t>The Bottom Line…</a:t>
            </a:r>
            <a:endParaRPr lang="en-US" sz="4000" kern="1200" dirty="0">
              <a:solidFill>
                <a:srgbClr val="FFFFFF"/>
              </a:solidFill>
              <a:latin typeface="+mj-lt"/>
              <a:ea typeface="+mj-ea"/>
              <a:cs typeface="+mj-cs"/>
            </a:endParaRPr>
          </a:p>
        </p:txBody>
      </p:sp>
      <p:sp>
        <p:nvSpPr>
          <p:cNvPr id="7" name="Text Placeholder 6">
            <a:extLst>
              <a:ext uri="{FF2B5EF4-FFF2-40B4-BE49-F238E27FC236}">
                <a16:creationId xmlns:a16="http://schemas.microsoft.com/office/drawing/2014/main" id="{5A743265-4BEE-8A81-0F13-BED04B3111BE}"/>
              </a:ext>
            </a:extLst>
          </p:cNvPr>
          <p:cNvSpPr>
            <a:spLocks/>
          </p:cNvSpPr>
          <p:nvPr/>
        </p:nvSpPr>
        <p:spPr>
          <a:xfrm>
            <a:off x="614857" y="1655822"/>
            <a:ext cx="10962285" cy="2102731"/>
          </a:xfrm>
          <a:prstGeom prst="rect">
            <a:avLst/>
          </a:prstGeom>
        </p:spPr>
        <p:txBody>
          <a:bodyPr/>
          <a:lstStyle/>
          <a:p>
            <a:pPr marL="0" marR="0" lvl="0" indent="0" algn="l" rtl="0">
              <a:lnSpc>
                <a:spcPct val="180000"/>
              </a:lnSpc>
              <a:spcBef>
                <a:spcPts val="2000"/>
              </a:spcBef>
              <a:spcAft>
                <a:spcPts val="0"/>
              </a:spcAft>
              <a:buClr>
                <a:srgbClr val="000000"/>
              </a:buClr>
              <a:buSzPts val="1350"/>
              <a:buFont typeface="Arial"/>
              <a:buNone/>
            </a:pPr>
            <a:r>
              <a:rPr lang="en-US" sz="2000" dirty="0">
                <a:solidFill>
                  <a:srgbClr val="111111"/>
                </a:solidFill>
                <a:highlight>
                  <a:srgbClr val="FFFFFF"/>
                </a:highlight>
                <a:latin typeface="Roboto"/>
                <a:ea typeface="Roboto"/>
                <a:cs typeface="Roboto"/>
                <a:sym typeface="Roboto"/>
              </a:rPr>
              <a:t>In the realm of care professions, compassionate and empathetic individuals strive to enhance the quality of life through exceptional service. Our patients present complex needs, often requiring immediate attention. For some, the challenges of daily existence prove daunting, while others find it impossible to navigate. Those at the forefront of care frequently encounter a bewildered, frustrated, and sometimes angry public. The intricate interplay of developmental disabilities, mental health issues, and socio-economic struggles further compounds the situation. Individuals grappling with these stressors must reach out in a society that often lacks sufficient resources, understanding, and capability. As care professionals, we recognize that comprehensive training is essential to meet our patients’ diverse needs.</a:t>
            </a:r>
            <a:endParaRPr lang="en-US" sz="2400" b="1" i="0" u="none" strike="noStrike" cap="none" dirty="0">
              <a:solidFill>
                <a:srgbClr val="000000"/>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5775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0EC99B-2013-799A-C81A-141A9A80295A}"/>
              </a:ext>
            </a:extLst>
          </p:cNvPr>
          <p:cNvSpPr>
            <a:spLocks noGrp="1"/>
          </p:cNvSpPr>
          <p:nvPr>
            <p:ph type="title"/>
          </p:nvPr>
        </p:nvSpPr>
        <p:spPr>
          <a:xfrm>
            <a:off x="961151" y="396104"/>
            <a:ext cx="10044023" cy="877729"/>
          </a:xfrm>
        </p:spPr>
        <p:txBody>
          <a:bodyPr vert="horz" lIns="91440" tIns="45720" rIns="91440" bIns="45720" rtlCol="0" anchor="ctr">
            <a:normAutofit fontScale="90000"/>
          </a:bodyPr>
          <a:lstStyle/>
          <a:p>
            <a:r>
              <a:rPr lang="en-US" sz="4000" kern="1200" dirty="0">
                <a:solidFill>
                  <a:srgbClr val="FFFFFF"/>
                </a:solidFill>
                <a:latin typeface="+mj-lt"/>
                <a:ea typeface="+mj-ea"/>
                <a:cs typeface="+mj-cs"/>
              </a:rPr>
              <a:t>Developing a strong MAB Foundation helps the care provider </a:t>
            </a:r>
            <a:r>
              <a:rPr lang="en-US" sz="4000" kern="1200" dirty="0" err="1">
                <a:solidFill>
                  <a:srgbClr val="FFFFFF"/>
                </a:solidFill>
                <a:latin typeface="+mj-lt"/>
                <a:ea typeface="+mj-ea"/>
                <a:cs typeface="+mj-cs"/>
              </a:rPr>
              <a:t>todo</a:t>
            </a:r>
            <a:r>
              <a:rPr lang="en-US" sz="4000" kern="1200" dirty="0">
                <a:solidFill>
                  <a:srgbClr val="FFFFFF"/>
                </a:solidFill>
                <a:latin typeface="+mj-lt"/>
                <a:ea typeface="+mj-ea"/>
                <a:cs typeface="+mj-cs"/>
              </a:rPr>
              <a:t> the following…</a:t>
            </a:r>
          </a:p>
        </p:txBody>
      </p:sp>
      <p:sp>
        <p:nvSpPr>
          <p:cNvPr id="7" name="Google Shape;68;p15">
            <a:extLst>
              <a:ext uri="{FF2B5EF4-FFF2-40B4-BE49-F238E27FC236}">
                <a16:creationId xmlns:a16="http://schemas.microsoft.com/office/drawing/2014/main" id="{F189C271-2695-FF9C-72E9-F2EC99A3393B}"/>
              </a:ext>
            </a:extLst>
          </p:cNvPr>
          <p:cNvSpPr txBox="1"/>
          <p:nvPr/>
        </p:nvSpPr>
        <p:spPr>
          <a:xfrm>
            <a:off x="1765148" y="1847413"/>
            <a:ext cx="9992251" cy="3807300"/>
          </a:xfrm>
          <a:prstGeom prst="rect">
            <a:avLst/>
          </a:prstGeom>
          <a:noFill/>
          <a:ln>
            <a:noFill/>
          </a:ln>
        </p:spPr>
        <p:txBody>
          <a:bodyPr spcFirstLastPara="1" wrap="square" lIns="91425" tIns="91425" rIns="91425" bIns="91425" anchor="ctr" anchorCtr="0">
            <a:noAutofit/>
          </a:bodyPr>
          <a:lstStyle/>
          <a:p>
            <a:pPr marL="0" marR="0" lvl="0" indent="0" algn="l" rtl="0">
              <a:lnSpc>
                <a:spcPct val="180000"/>
              </a:lnSpc>
              <a:spcBef>
                <a:spcPts val="1800"/>
              </a:spcBef>
              <a:spcAft>
                <a:spcPts val="0"/>
              </a:spcAft>
              <a:buClr>
                <a:srgbClr val="000000"/>
              </a:buClr>
              <a:buSzPts val="1350"/>
              <a:buFont typeface="Arial"/>
              <a:buNone/>
            </a:pPr>
            <a:endParaRPr sz="1600" b="1" i="0" u="none" strike="noStrike" cap="none" dirty="0">
              <a:solidFill>
                <a:srgbClr val="000000"/>
              </a:solidFill>
              <a:highlight>
                <a:srgbClr val="FFFFFF"/>
              </a:highlight>
              <a:latin typeface="Arial"/>
              <a:ea typeface="Arial"/>
              <a:cs typeface="Arial"/>
              <a:sym typeface="Arial"/>
            </a:endParaRPr>
          </a:p>
          <a:p>
            <a:pPr marL="0" marR="0" lvl="0" indent="0" algn="l" rtl="0">
              <a:lnSpc>
                <a:spcPct val="180000"/>
              </a:lnSpc>
              <a:spcBef>
                <a:spcPts val="1800"/>
              </a:spcBef>
              <a:spcAft>
                <a:spcPts val="0"/>
              </a:spcAft>
              <a:buClr>
                <a:srgbClr val="000000"/>
              </a:buClr>
              <a:buSzPts val="1200"/>
              <a:buFont typeface="Arial"/>
              <a:buNone/>
            </a:pPr>
            <a:r>
              <a:rPr lang="en" sz="1600" b="1" i="0" u="none" strike="noStrike" cap="none" dirty="0">
                <a:solidFill>
                  <a:srgbClr val="000000"/>
                </a:solidFill>
                <a:highlight>
                  <a:srgbClr val="FFFFFF"/>
                </a:highlight>
                <a:latin typeface="Arial"/>
                <a:ea typeface="Arial"/>
                <a:cs typeface="Arial"/>
                <a:sym typeface="Arial"/>
              </a:rPr>
              <a:t>ASSESSMENT – Plug into the skills of assessment and awareness.  A keen eye for the details is essential in reading the situations that surround us.</a:t>
            </a:r>
            <a:endParaRPr sz="1600" b="1" i="0" u="none" strike="noStrike" cap="none" dirty="0">
              <a:solidFill>
                <a:srgbClr val="000000"/>
              </a:solidFill>
              <a:highlight>
                <a:srgbClr val="FFFFFF"/>
              </a:highlight>
              <a:latin typeface="Arial"/>
              <a:ea typeface="Arial"/>
              <a:cs typeface="Arial"/>
              <a:sym typeface="Arial"/>
            </a:endParaRPr>
          </a:p>
          <a:p>
            <a:pPr marL="0" marR="0" lvl="0" indent="0" algn="l" rtl="0">
              <a:lnSpc>
                <a:spcPct val="180000"/>
              </a:lnSpc>
              <a:spcBef>
                <a:spcPts val="1800"/>
              </a:spcBef>
              <a:spcAft>
                <a:spcPts val="0"/>
              </a:spcAft>
              <a:buClr>
                <a:srgbClr val="000000"/>
              </a:buClr>
              <a:buSzPts val="1200"/>
              <a:buFont typeface="Arial"/>
              <a:buNone/>
            </a:pPr>
            <a:r>
              <a:rPr lang="en" sz="1600" b="1" i="0" u="none" strike="noStrike" cap="none" dirty="0">
                <a:solidFill>
                  <a:srgbClr val="000000"/>
                </a:solidFill>
                <a:highlight>
                  <a:srgbClr val="FFFFFF"/>
                </a:highlight>
                <a:latin typeface="Arial"/>
                <a:ea typeface="Arial"/>
                <a:cs typeface="Arial"/>
                <a:sym typeface="Arial"/>
              </a:rPr>
              <a:t>COMMUNICATE – To recognize the types of communication, to use the most effective form of communication, and to verify when communication occurs.</a:t>
            </a:r>
            <a:endParaRPr sz="1600" b="1" i="0" u="none" strike="noStrike" cap="none" dirty="0">
              <a:solidFill>
                <a:srgbClr val="000000"/>
              </a:solidFill>
              <a:highlight>
                <a:srgbClr val="FFFFFF"/>
              </a:highlight>
              <a:latin typeface="Arial"/>
              <a:ea typeface="Arial"/>
              <a:cs typeface="Arial"/>
              <a:sym typeface="Arial"/>
            </a:endParaRPr>
          </a:p>
          <a:p>
            <a:pPr marL="0" marR="0" lvl="0" indent="0" algn="l" rtl="0">
              <a:lnSpc>
                <a:spcPct val="180000"/>
              </a:lnSpc>
              <a:spcBef>
                <a:spcPts val="1800"/>
              </a:spcBef>
              <a:spcAft>
                <a:spcPts val="0"/>
              </a:spcAft>
              <a:buClr>
                <a:srgbClr val="000000"/>
              </a:buClr>
              <a:buSzPts val="1200"/>
              <a:buFont typeface="Arial"/>
              <a:buNone/>
            </a:pPr>
            <a:r>
              <a:rPr lang="en" sz="1600" b="1" i="0" u="none" strike="noStrike" cap="none" dirty="0">
                <a:solidFill>
                  <a:srgbClr val="000000"/>
                </a:solidFill>
                <a:highlight>
                  <a:srgbClr val="FFFFFF"/>
                </a:highlight>
                <a:latin typeface="Arial"/>
                <a:ea typeface="Arial"/>
                <a:cs typeface="Arial"/>
                <a:sym typeface="Arial"/>
              </a:rPr>
              <a:t>SERVE &amp; SUPPORT – Developing an inward plan of approach before committing to an outward plan of action.  Developing and presenting options towards a pathway to peace, and determining which option is required, possible, and safest given the presented variables.</a:t>
            </a:r>
            <a:endParaRPr sz="1600" b="1" i="0" u="none" strike="noStrike" cap="none" dirty="0">
              <a:solidFill>
                <a:srgbClr val="000000"/>
              </a:solidFill>
              <a:highlight>
                <a:srgbClr val="FFFFFF"/>
              </a:highlight>
              <a:latin typeface="Arial"/>
              <a:ea typeface="Arial"/>
              <a:cs typeface="Arial"/>
              <a:sym typeface="Arial"/>
            </a:endParaRPr>
          </a:p>
          <a:p>
            <a:pPr marL="0" marR="0" lvl="0" indent="0" algn="l" rtl="0">
              <a:lnSpc>
                <a:spcPct val="180000"/>
              </a:lnSpc>
              <a:spcBef>
                <a:spcPts val="1800"/>
              </a:spcBef>
              <a:spcAft>
                <a:spcPts val="1800"/>
              </a:spcAft>
              <a:buClr>
                <a:srgbClr val="000000"/>
              </a:buClr>
              <a:buSzPts val="1350"/>
              <a:buFont typeface="Arial"/>
              <a:buNone/>
            </a:pPr>
            <a:endParaRPr sz="1600" b="1" i="0" u="none" strike="noStrike" cap="none" dirty="0">
              <a:solidFill>
                <a:srgbClr val="4675F4"/>
              </a:solidFill>
              <a:highlight>
                <a:srgbClr val="FFFFFF"/>
              </a:highlight>
              <a:latin typeface="Arial"/>
              <a:ea typeface="Arial"/>
              <a:cs typeface="Arial"/>
              <a:sym typeface="Arial"/>
            </a:endParaRPr>
          </a:p>
        </p:txBody>
      </p:sp>
      <p:pic>
        <p:nvPicPr>
          <p:cNvPr id="9" name="Google Shape;65;p15">
            <a:extLst>
              <a:ext uri="{FF2B5EF4-FFF2-40B4-BE49-F238E27FC236}">
                <a16:creationId xmlns:a16="http://schemas.microsoft.com/office/drawing/2014/main" id="{3723C637-585A-22AF-7797-E45DC80D38E3}"/>
              </a:ext>
            </a:extLst>
          </p:cNvPr>
          <p:cNvPicPr preferRelativeResize="0"/>
          <p:nvPr/>
        </p:nvPicPr>
        <p:blipFill rotWithShape="1">
          <a:blip r:embed="rId2">
            <a:alphaModFix/>
          </a:blip>
          <a:srcRect/>
          <a:stretch/>
        </p:blipFill>
        <p:spPr>
          <a:xfrm>
            <a:off x="933074" y="1972059"/>
            <a:ext cx="771525" cy="771525"/>
          </a:xfrm>
          <a:prstGeom prst="rect">
            <a:avLst/>
          </a:prstGeom>
          <a:noFill/>
          <a:ln>
            <a:noFill/>
          </a:ln>
        </p:spPr>
      </p:pic>
      <p:pic>
        <p:nvPicPr>
          <p:cNvPr id="10" name="Google Shape;66;p15">
            <a:extLst>
              <a:ext uri="{FF2B5EF4-FFF2-40B4-BE49-F238E27FC236}">
                <a16:creationId xmlns:a16="http://schemas.microsoft.com/office/drawing/2014/main" id="{C5152FAE-2A3A-323D-0D89-94E6DE01A23A}"/>
              </a:ext>
            </a:extLst>
          </p:cNvPr>
          <p:cNvPicPr preferRelativeResize="0"/>
          <p:nvPr/>
        </p:nvPicPr>
        <p:blipFill rotWithShape="1">
          <a:blip r:embed="rId3">
            <a:alphaModFix/>
          </a:blip>
          <a:srcRect/>
          <a:stretch/>
        </p:blipFill>
        <p:spPr>
          <a:xfrm>
            <a:off x="916209" y="3139197"/>
            <a:ext cx="828675" cy="828675"/>
          </a:xfrm>
          <a:prstGeom prst="rect">
            <a:avLst/>
          </a:prstGeom>
          <a:noFill/>
          <a:ln>
            <a:noFill/>
          </a:ln>
        </p:spPr>
      </p:pic>
      <p:pic>
        <p:nvPicPr>
          <p:cNvPr id="11" name="Google Shape;67;p15">
            <a:extLst>
              <a:ext uri="{FF2B5EF4-FFF2-40B4-BE49-F238E27FC236}">
                <a16:creationId xmlns:a16="http://schemas.microsoft.com/office/drawing/2014/main" id="{FE7D0D1F-78A2-A460-6B33-770E01C9E842}"/>
              </a:ext>
            </a:extLst>
          </p:cNvPr>
          <p:cNvPicPr preferRelativeResize="0"/>
          <p:nvPr/>
        </p:nvPicPr>
        <p:blipFill rotWithShape="1">
          <a:blip r:embed="rId4">
            <a:alphaModFix/>
          </a:blip>
          <a:srcRect/>
          <a:stretch/>
        </p:blipFill>
        <p:spPr>
          <a:xfrm>
            <a:off x="961151" y="4306335"/>
            <a:ext cx="819150" cy="819150"/>
          </a:xfrm>
          <a:prstGeom prst="rect">
            <a:avLst/>
          </a:prstGeom>
          <a:noFill/>
          <a:ln>
            <a:noFill/>
          </a:ln>
        </p:spPr>
      </p:pic>
    </p:spTree>
    <p:extLst>
      <p:ext uri="{BB962C8B-B14F-4D97-AF65-F5344CB8AC3E}">
        <p14:creationId xmlns:p14="http://schemas.microsoft.com/office/powerpoint/2010/main" val="15099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4E452-1BAA-57A3-E357-7DFF5D67A6AB}"/>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What is the ACS Process?</a:t>
            </a:r>
          </a:p>
        </p:txBody>
      </p:sp>
      <p:sp>
        <p:nvSpPr>
          <p:cNvPr id="3" name="Text Placeholder 2">
            <a:extLst>
              <a:ext uri="{FF2B5EF4-FFF2-40B4-BE49-F238E27FC236}">
                <a16:creationId xmlns:a16="http://schemas.microsoft.com/office/drawing/2014/main" id="{17F2069F-38A9-0A2D-4EC3-5D82802DD9E0}"/>
              </a:ext>
            </a:extLst>
          </p:cNvPr>
          <p:cNvSpPr>
            <a:spLocks/>
          </p:cNvSpPr>
          <p:nvPr/>
        </p:nvSpPr>
        <p:spPr>
          <a:xfrm>
            <a:off x="4565964" y="1573178"/>
            <a:ext cx="1919131" cy="488884"/>
          </a:xfrm>
          <a:prstGeom prst="rect">
            <a:avLst/>
          </a:prstGeom>
        </p:spPr>
        <p:txBody>
          <a:bodyPr lIns="91440" tIns="45720" rIns="91440" bIns="45720" anchor="t"/>
          <a:lstStyle/>
          <a:p>
            <a:pPr defTabSz="594360">
              <a:spcAft>
                <a:spcPts val="600"/>
              </a:spcAft>
            </a:pPr>
            <a:r>
              <a:rPr lang="en" sz="1600" b="1" i="0" u="none" strike="noStrike" cap="none" dirty="0">
                <a:solidFill>
                  <a:srgbClr val="0000FF"/>
                </a:solidFill>
                <a:highlight>
                  <a:srgbClr val="FFFFFF"/>
                </a:highlight>
                <a:latin typeface="Arial"/>
                <a:ea typeface="Arial"/>
                <a:cs typeface="Arial"/>
                <a:sym typeface="Arial"/>
              </a:rPr>
              <a:t>Stage One – ASSESSMENT</a:t>
            </a:r>
            <a:endParaRPr lang="en-US" sz="1600" b="1" dirty="0">
              <a:solidFill>
                <a:srgbClr val="0A34F2"/>
              </a:solidFill>
              <a:ea typeface="Calibri"/>
              <a:cs typeface="Calibri"/>
            </a:endParaRPr>
          </a:p>
        </p:txBody>
      </p:sp>
      <p:sp>
        <p:nvSpPr>
          <p:cNvPr id="4" name="Text Placeholder 3">
            <a:extLst>
              <a:ext uri="{FF2B5EF4-FFF2-40B4-BE49-F238E27FC236}">
                <a16:creationId xmlns:a16="http://schemas.microsoft.com/office/drawing/2014/main" id="{7D33581D-CE9A-8EEA-441B-74209EE6688C}"/>
              </a:ext>
            </a:extLst>
          </p:cNvPr>
          <p:cNvSpPr>
            <a:spLocks/>
          </p:cNvSpPr>
          <p:nvPr/>
        </p:nvSpPr>
        <p:spPr>
          <a:xfrm>
            <a:off x="6931769" y="1533797"/>
            <a:ext cx="2119097" cy="488884"/>
          </a:xfrm>
          <a:prstGeom prst="rect">
            <a:avLst/>
          </a:prstGeom>
        </p:spPr>
        <p:txBody>
          <a:bodyPr lIns="91440" tIns="45720" rIns="91440" bIns="45720" anchor="t"/>
          <a:lstStyle/>
          <a:p>
            <a:pPr defTabSz="594360">
              <a:spcAft>
                <a:spcPts val="600"/>
              </a:spcAft>
            </a:pPr>
            <a:r>
              <a:rPr lang="en" sz="1600" b="1" i="0" u="none" strike="noStrike" cap="none" dirty="0">
                <a:solidFill>
                  <a:srgbClr val="0000FF"/>
                </a:solidFill>
                <a:highlight>
                  <a:srgbClr val="FFFFFF"/>
                </a:highlight>
                <a:latin typeface="Arial"/>
                <a:ea typeface="Arial"/>
                <a:cs typeface="Arial"/>
                <a:sym typeface="Arial"/>
              </a:rPr>
              <a:t>Stage Two – </a:t>
            </a:r>
          </a:p>
          <a:p>
            <a:pPr defTabSz="594360">
              <a:spcAft>
                <a:spcPts val="600"/>
              </a:spcAft>
            </a:pPr>
            <a:r>
              <a:rPr lang="en" sz="1600" b="1" dirty="0">
                <a:solidFill>
                  <a:srgbClr val="0000FF"/>
                </a:solidFill>
                <a:highlight>
                  <a:srgbClr val="FFFFFF"/>
                </a:highlight>
                <a:latin typeface="Arial"/>
                <a:ea typeface="Calibri"/>
                <a:cs typeface="Arial"/>
                <a:sym typeface="Arial"/>
              </a:rPr>
              <a:t>COMMUNICATION</a:t>
            </a:r>
            <a:endParaRPr lang="en-US" sz="1600" b="1" dirty="0">
              <a:solidFill>
                <a:srgbClr val="0A34F2"/>
              </a:solidFill>
              <a:ea typeface="Calibri"/>
              <a:cs typeface="Calibri"/>
            </a:endParaRPr>
          </a:p>
        </p:txBody>
      </p:sp>
      <p:sp>
        <p:nvSpPr>
          <p:cNvPr id="5" name="Text Placeholder 4">
            <a:extLst>
              <a:ext uri="{FF2B5EF4-FFF2-40B4-BE49-F238E27FC236}">
                <a16:creationId xmlns:a16="http://schemas.microsoft.com/office/drawing/2014/main" id="{8CBF010D-A17A-9815-9E7A-5E373D845547}"/>
              </a:ext>
            </a:extLst>
          </p:cNvPr>
          <p:cNvSpPr>
            <a:spLocks/>
          </p:cNvSpPr>
          <p:nvPr/>
        </p:nvSpPr>
        <p:spPr>
          <a:xfrm>
            <a:off x="9305620" y="1508396"/>
            <a:ext cx="2259846" cy="684464"/>
          </a:xfrm>
          <a:prstGeom prst="rect">
            <a:avLst/>
          </a:prstGeom>
        </p:spPr>
        <p:txBody>
          <a:bodyPr lIns="91440" tIns="45720" rIns="91440" bIns="45720" anchor="t"/>
          <a:lstStyle/>
          <a:p>
            <a:pPr defTabSz="594360">
              <a:spcAft>
                <a:spcPts val="600"/>
              </a:spcAft>
            </a:pPr>
            <a:r>
              <a:rPr lang="en" sz="1600" b="1" i="0" u="none" strike="noStrike" cap="none" dirty="0">
                <a:solidFill>
                  <a:srgbClr val="0000FF"/>
                </a:solidFill>
                <a:highlight>
                  <a:srgbClr val="FFFFFF"/>
                </a:highlight>
                <a:latin typeface="Arial"/>
                <a:ea typeface="Arial"/>
                <a:cs typeface="Arial"/>
                <a:sym typeface="Arial"/>
              </a:rPr>
              <a:t>Stage Three – </a:t>
            </a:r>
          </a:p>
          <a:p>
            <a:pPr defTabSz="594360">
              <a:spcAft>
                <a:spcPts val="600"/>
              </a:spcAft>
            </a:pPr>
            <a:r>
              <a:rPr lang="en" sz="1600" b="1" dirty="0">
                <a:solidFill>
                  <a:srgbClr val="0000FF"/>
                </a:solidFill>
                <a:highlight>
                  <a:srgbClr val="FFFFFF"/>
                </a:highlight>
                <a:latin typeface="Arial"/>
                <a:ea typeface="Calibri"/>
                <a:cs typeface="Arial"/>
                <a:sym typeface="Arial"/>
              </a:rPr>
              <a:t>SUPPORT</a:t>
            </a:r>
            <a:endParaRPr lang="en-US" sz="1600" b="1" dirty="0">
              <a:solidFill>
                <a:srgbClr val="0A34F2"/>
              </a:solidFill>
              <a:ea typeface="Calibri"/>
              <a:cs typeface="Calibri"/>
            </a:endParaRPr>
          </a:p>
        </p:txBody>
      </p:sp>
      <p:sp>
        <p:nvSpPr>
          <p:cNvPr id="6" name="Text Placeholder 5">
            <a:extLst>
              <a:ext uri="{FF2B5EF4-FFF2-40B4-BE49-F238E27FC236}">
                <a16:creationId xmlns:a16="http://schemas.microsoft.com/office/drawing/2014/main" id="{D824F58D-0D88-536D-02B7-BAC5A646E260}"/>
              </a:ext>
            </a:extLst>
          </p:cNvPr>
          <p:cNvSpPr>
            <a:spLocks/>
          </p:cNvSpPr>
          <p:nvPr/>
        </p:nvSpPr>
        <p:spPr>
          <a:xfrm>
            <a:off x="4557918" y="2306507"/>
            <a:ext cx="1919131" cy="1353417"/>
          </a:xfrm>
          <a:prstGeom prst="rect">
            <a:avLst/>
          </a:prstGeom>
        </p:spPr>
        <p:txBody>
          <a:bodyPr lIns="91440" tIns="45720" rIns="91440" bIns="45720" anchor="t"/>
          <a:lstStyle/>
          <a:p>
            <a:pPr marL="0" marR="0" lvl="0" indent="0" algn="l" rtl="0">
              <a:spcBef>
                <a:spcPts val="1800"/>
              </a:spcBef>
              <a:spcAft>
                <a:spcPts val="0"/>
              </a:spcAft>
              <a:buClr>
                <a:srgbClr val="000000"/>
              </a:buClr>
              <a:buSzPts val="950"/>
              <a:buFont typeface="Arial"/>
              <a:buNone/>
            </a:pPr>
            <a:r>
              <a:rPr lang="en-US" sz="1600" i="0" u="none" strike="noStrike" cap="none" dirty="0">
                <a:solidFill>
                  <a:schemeClr val="dk1"/>
                </a:solidFill>
                <a:highlight>
                  <a:srgbClr val="FFFFFF"/>
                </a:highlight>
                <a:latin typeface="Arial"/>
                <a:ea typeface="Arial"/>
                <a:cs typeface="Arial"/>
                <a:sym typeface="Arial"/>
              </a:rPr>
              <a:t>It starts by enhancing the skills of assessment by training the responder to look for and recognize the information required to help meet the patient’s needs.</a:t>
            </a:r>
          </a:p>
        </p:txBody>
      </p:sp>
      <p:sp>
        <p:nvSpPr>
          <p:cNvPr id="7" name="Text Placeholder 6">
            <a:extLst>
              <a:ext uri="{FF2B5EF4-FFF2-40B4-BE49-F238E27FC236}">
                <a16:creationId xmlns:a16="http://schemas.microsoft.com/office/drawing/2014/main" id="{6C54AF03-6837-06E2-3A9E-4387739574AA}"/>
              </a:ext>
            </a:extLst>
          </p:cNvPr>
          <p:cNvSpPr>
            <a:spLocks/>
          </p:cNvSpPr>
          <p:nvPr/>
        </p:nvSpPr>
        <p:spPr>
          <a:xfrm>
            <a:off x="6931769" y="2306507"/>
            <a:ext cx="2051364" cy="1353417"/>
          </a:xfrm>
          <a:prstGeom prst="rect">
            <a:avLst/>
          </a:prstGeom>
        </p:spPr>
        <p:txBody>
          <a:bodyPr/>
          <a:lstStyle/>
          <a:p>
            <a:pPr marL="0" marR="0" lvl="0" indent="0" algn="l" rtl="0">
              <a:spcBef>
                <a:spcPts val="1800"/>
              </a:spcBef>
              <a:spcAft>
                <a:spcPts val="0"/>
              </a:spcAft>
              <a:buClr>
                <a:srgbClr val="000000"/>
              </a:buClr>
              <a:buSzPts val="950"/>
              <a:buFont typeface="Arial"/>
              <a:buNone/>
            </a:pPr>
            <a:r>
              <a:rPr lang="en-US" sz="1600" i="0" u="none" strike="noStrike" cap="none" dirty="0">
                <a:solidFill>
                  <a:schemeClr val="dk1"/>
                </a:solidFill>
                <a:highlight>
                  <a:srgbClr val="FFFFFF"/>
                </a:highlight>
                <a:latin typeface="Arial"/>
                <a:ea typeface="Arial"/>
                <a:cs typeface="Arial"/>
                <a:sym typeface="Arial"/>
              </a:rPr>
              <a:t>This effort is enhanced by developing and utilizing the MAB Tactically Advanced Communication skills (M-TAC) to facilitate an understanding of needs and the delivery of capabilities to meet those needs.</a:t>
            </a:r>
          </a:p>
        </p:txBody>
      </p:sp>
      <p:sp>
        <p:nvSpPr>
          <p:cNvPr id="8" name="Text Placeholder 7">
            <a:extLst>
              <a:ext uri="{FF2B5EF4-FFF2-40B4-BE49-F238E27FC236}">
                <a16:creationId xmlns:a16="http://schemas.microsoft.com/office/drawing/2014/main" id="{91C2CC20-2DB1-D866-396E-793261640478}"/>
              </a:ext>
            </a:extLst>
          </p:cNvPr>
          <p:cNvSpPr>
            <a:spLocks/>
          </p:cNvSpPr>
          <p:nvPr/>
        </p:nvSpPr>
        <p:spPr>
          <a:xfrm>
            <a:off x="9305619" y="2306507"/>
            <a:ext cx="2708581" cy="1353417"/>
          </a:xfrm>
          <a:prstGeom prst="rect">
            <a:avLst/>
          </a:prstGeom>
        </p:spPr>
        <p:txBody>
          <a:bodyPr/>
          <a:lstStyle/>
          <a:p>
            <a:pPr marL="0" marR="0" lvl="0" indent="0" algn="l" rtl="0">
              <a:spcBef>
                <a:spcPts val="1800"/>
              </a:spcBef>
              <a:spcAft>
                <a:spcPts val="0"/>
              </a:spcAft>
              <a:buClr>
                <a:srgbClr val="000000"/>
              </a:buClr>
              <a:buSzPts val="950"/>
              <a:buFont typeface="Arial"/>
              <a:buNone/>
            </a:pPr>
            <a:r>
              <a:rPr lang="en-US" sz="1600" i="0" u="none" strike="noStrike" cap="none" dirty="0">
                <a:solidFill>
                  <a:schemeClr val="dk1"/>
                </a:solidFill>
                <a:highlight>
                  <a:srgbClr val="FFFFFF"/>
                </a:highlight>
                <a:latin typeface="Arial"/>
                <a:ea typeface="Arial"/>
                <a:cs typeface="Arial"/>
                <a:sym typeface="Arial"/>
              </a:rPr>
              <a:t>Once a situation is assessed, and communication of needs has been exchanged, the responder then helps to guide the situation towards a more positive result by presenting options.  Once the patient decides how he or she will respond to the options and acts on that decision, the Responder repeats the assessment and communication process steps and redevelops a new plan of approach to meet the needs.</a:t>
            </a:r>
          </a:p>
        </p:txBody>
      </p:sp>
      <p:sp>
        <p:nvSpPr>
          <p:cNvPr id="10" name="TextBox 9">
            <a:extLst>
              <a:ext uri="{FF2B5EF4-FFF2-40B4-BE49-F238E27FC236}">
                <a16:creationId xmlns:a16="http://schemas.microsoft.com/office/drawing/2014/main" id="{C42F0428-EB2C-D679-B332-72741FBADD62}"/>
              </a:ext>
            </a:extLst>
          </p:cNvPr>
          <p:cNvSpPr txBox="1"/>
          <p:nvPr/>
        </p:nvSpPr>
        <p:spPr>
          <a:xfrm>
            <a:off x="4444351" y="240835"/>
            <a:ext cx="7400515" cy="923330"/>
          </a:xfrm>
          <a:prstGeom prst="rect">
            <a:avLst/>
          </a:prstGeom>
          <a:noFill/>
        </p:spPr>
        <p:txBody>
          <a:bodyPr wrap="square">
            <a:spAutoFit/>
          </a:bodyPr>
          <a:lstStyle/>
          <a:p>
            <a:pPr marL="0" marR="0" lvl="0" indent="0" algn="l" rtl="0">
              <a:spcBef>
                <a:spcPts val="1800"/>
              </a:spcBef>
              <a:spcAft>
                <a:spcPts val="0"/>
              </a:spcAft>
              <a:buClr>
                <a:srgbClr val="000000"/>
              </a:buClr>
              <a:buSzPts val="950"/>
              <a:buFont typeface="Arial"/>
              <a:buNone/>
            </a:pPr>
            <a:r>
              <a:rPr lang="en-US" sz="1800" b="1" i="0" u="none" strike="noStrike" cap="none" dirty="0">
                <a:solidFill>
                  <a:schemeClr val="dk1"/>
                </a:solidFill>
                <a:highlight>
                  <a:srgbClr val="FFFFFF"/>
                </a:highlight>
                <a:latin typeface="Arial"/>
                <a:ea typeface="Arial"/>
                <a:cs typeface="Arial"/>
                <a:sym typeface="Arial"/>
              </a:rPr>
              <a:t>The ACS Process is a three-stage cycle of conflict response components that helps the Responder to have the ability to make quick, educated and safe decisions.</a:t>
            </a:r>
          </a:p>
        </p:txBody>
      </p:sp>
    </p:spTree>
    <p:extLst>
      <p:ext uri="{BB962C8B-B14F-4D97-AF65-F5344CB8AC3E}">
        <p14:creationId xmlns:p14="http://schemas.microsoft.com/office/powerpoint/2010/main" val="324221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DCEFD-AD4F-F466-876C-C549F34E7B01}"/>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Repeat the ACS Process…</a:t>
            </a:r>
          </a:p>
        </p:txBody>
      </p:sp>
      <p:sp>
        <p:nvSpPr>
          <p:cNvPr id="3" name="Text Placeholder 2">
            <a:extLst>
              <a:ext uri="{FF2B5EF4-FFF2-40B4-BE49-F238E27FC236}">
                <a16:creationId xmlns:a16="http://schemas.microsoft.com/office/drawing/2014/main" id="{33E6FA8A-A001-2617-3FE3-AFEC2DF44D4E}"/>
              </a:ext>
            </a:extLst>
          </p:cNvPr>
          <p:cNvSpPr>
            <a:spLocks/>
          </p:cNvSpPr>
          <p:nvPr/>
        </p:nvSpPr>
        <p:spPr>
          <a:xfrm>
            <a:off x="4907298" y="922866"/>
            <a:ext cx="6327969" cy="5096933"/>
          </a:xfrm>
          <a:prstGeom prst="rect">
            <a:avLst/>
          </a:prstGeom>
        </p:spPr>
        <p:txBody>
          <a:bodyPr/>
          <a:lstStyle/>
          <a:p>
            <a:pPr marL="0" marR="0" lvl="0" indent="0" algn="ctr" rtl="0">
              <a:lnSpc>
                <a:spcPct val="150000"/>
              </a:lnSpc>
              <a:spcBef>
                <a:spcPts val="1800"/>
              </a:spcBef>
              <a:spcAft>
                <a:spcPts val="1800"/>
              </a:spcAft>
              <a:buClr>
                <a:srgbClr val="000000"/>
              </a:buClr>
              <a:buSzPts val="2650"/>
              <a:buFont typeface="Arial"/>
              <a:buNone/>
            </a:pPr>
            <a:r>
              <a:rPr lang="en-US" sz="3200" b="1" i="0" u="none" strike="noStrike" cap="none" dirty="0">
                <a:solidFill>
                  <a:srgbClr val="0A34F2"/>
                </a:solidFill>
                <a:highlight>
                  <a:srgbClr val="FFFFFF"/>
                </a:highlight>
                <a:latin typeface="Arial"/>
                <a:ea typeface="Arial"/>
                <a:cs typeface="Arial"/>
                <a:sym typeface="Arial"/>
              </a:rPr>
              <a:t>“The Responder continuously loops the Stages of the ACS Process until the conflict finds resolution and the patient has his or her needs met.”  </a:t>
            </a:r>
          </a:p>
        </p:txBody>
      </p:sp>
    </p:spTree>
    <p:extLst>
      <p:ext uri="{BB962C8B-B14F-4D97-AF65-F5344CB8AC3E}">
        <p14:creationId xmlns:p14="http://schemas.microsoft.com/office/powerpoint/2010/main" val="295061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EBC9D11-6C20-6419-1854-EA1C51326D7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The Three Components of the ACS Process…</a:t>
            </a:r>
          </a:p>
        </p:txBody>
      </p:sp>
      <p:pic>
        <p:nvPicPr>
          <p:cNvPr id="6" name="Google Shape;89;p19">
            <a:extLst>
              <a:ext uri="{FF2B5EF4-FFF2-40B4-BE49-F238E27FC236}">
                <a16:creationId xmlns:a16="http://schemas.microsoft.com/office/drawing/2014/main" id="{E724CA23-6725-7AF7-8CC0-F3621FA2525E}"/>
              </a:ext>
            </a:extLst>
          </p:cNvPr>
          <p:cNvPicPr preferRelativeResize="0"/>
          <p:nvPr/>
        </p:nvPicPr>
        <p:blipFill rotWithShape="1">
          <a:blip r:embed="rId2"/>
          <a:srcRect t="15947" b="-15947"/>
          <a:stretch/>
        </p:blipFill>
        <p:spPr>
          <a:xfrm>
            <a:off x="3479715" y="0"/>
            <a:ext cx="8712286" cy="8189843"/>
          </a:xfrm>
          <a:prstGeom prst="rect">
            <a:avLst/>
          </a:prstGeom>
          <a:noFill/>
        </p:spPr>
      </p:pic>
      <p:sp>
        <p:nvSpPr>
          <p:cNvPr id="11" name="Text Placeholder 10">
            <a:extLst>
              <a:ext uri="{FF2B5EF4-FFF2-40B4-BE49-F238E27FC236}">
                <a16:creationId xmlns:a16="http://schemas.microsoft.com/office/drawing/2014/main" id="{A04E904E-521F-A087-EC76-BC2A55275EB3}"/>
              </a:ext>
            </a:extLst>
          </p:cNvPr>
          <p:cNvSpPr>
            <a:spLocks/>
          </p:cNvSpPr>
          <p:nvPr/>
        </p:nvSpPr>
        <p:spPr>
          <a:xfrm>
            <a:off x="495300" y="6573838"/>
            <a:ext cx="2870200" cy="284162"/>
          </a:xfrm>
          <a:prstGeom prst="rect">
            <a:avLst/>
          </a:prstGeom>
        </p:spPr>
        <p:txBody>
          <a:bodyPr/>
          <a:lstStyle/>
          <a:p>
            <a:endParaRPr lang="en-US"/>
          </a:p>
        </p:txBody>
      </p:sp>
    </p:spTree>
    <p:extLst>
      <p:ext uri="{BB962C8B-B14F-4D97-AF65-F5344CB8AC3E}">
        <p14:creationId xmlns:p14="http://schemas.microsoft.com/office/powerpoint/2010/main" val="41859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EBC9D11-6C20-6419-1854-EA1C51326D7B}"/>
              </a:ext>
            </a:extLst>
          </p:cNvPr>
          <p:cNvSpPr>
            <a:spLocks noGrp="1"/>
          </p:cNvSpPr>
          <p:nvPr>
            <p:ph type="title"/>
          </p:nvPr>
        </p:nvSpPr>
        <p:spPr>
          <a:xfrm>
            <a:off x="455066" y="2949582"/>
            <a:ext cx="2880828" cy="3071906"/>
          </a:xfrm>
        </p:spPr>
        <p:txBody>
          <a:bodyPr vert="horz" lIns="91440" tIns="45720" rIns="91440" bIns="45720" rtlCol="0" anchor="t">
            <a:normAutofit/>
          </a:bodyPr>
          <a:lstStyle/>
          <a:p>
            <a:r>
              <a:rPr lang="en-US" sz="3200" kern="1200" dirty="0">
                <a:solidFill>
                  <a:srgbClr val="FFFFFF"/>
                </a:solidFill>
                <a:latin typeface="+mj-lt"/>
                <a:ea typeface="+mj-ea"/>
                <a:cs typeface="+mj-cs"/>
              </a:rPr>
              <a:t>Initial</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Customer</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Assessment</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of Needs…</a:t>
            </a:r>
          </a:p>
        </p:txBody>
      </p:sp>
      <p:sp>
        <p:nvSpPr>
          <p:cNvPr id="11" name="Text Placeholder 10">
            <a:extLst>
              <a:ext uri="{FF2B5EF4-FFF2-40B4-BE49-F238E27FC236}">
                <a16:creationId xmlns:a16="http://schemas.microsoft.com/office/drawing/2014/main" id="{A04E904E-521F-A087-EC76-BC2A55275EB3}"/>
              </a:ext>
            </a:extLst>
          </p:cNvPr>
          <p:cNvSpPr>
            <a:spLocks/>
          </p:cNvSpPr>
          <p:nvPr/>
        </p:nvSpPr>
        <p:spPr>
          <a:xfrm>
            <a:off x="495300" y="6573838"/>
            <a:ext cx="2870200" cy="284162"/>
          </a:xfrm>
          <a:prstGeom prst="rect">
            <a:avLst/>
          </a:prstGeom>
        </p:spPr>
        <p:txBody>
          <a:bodyPr/>
          <a:lstStyle/>
          <a:p>
            <a:endParaRPr lang="en-US"/>
          </a:p>
        </p:txBody>
      </p:sp>
      <p:pic>
        <p:nvPicPr>
          <p:cNvPr id="3" name="Google Shape;94;p20">
            <a:extLst>
              <a:ext uri="{FF2B5EF4-FFF2-40B4-BE49-F238E27FC236}">
                <a16:creationId xmlns:a16="http://schemas.microsoft.com/office/drawing/2014/main" id="{70F06A4C-6E03-6BC4-B28C-B20D4851E3EF}"/>
              </a:ext>
            </a:extLst>
          </p:cNvPr>
          <p:cNvPicPr preferRelativeResize="0"/>
          <p:nvPr/>
        </p:nvPicPr>
        <p:blipFill rotWithShape="1">
          <a:blip r:embed="rId2">
            <a:alphaModFix/>
          </a:blip>
          <a:srcRect/>
          <a:stretch/>
        </p:blipFill>
        <p:spPr>
          <a:xfrm>
            <a:off x="3220278" y="0"/>
            <a:ext cx="8971722" cy="6857572"/>
          </a:xfrm>
          <a:prstGeom prst="rect">
            <a:avLst/>
          </a:prstGeom>
          <a:noFill/>
          <a:ln>
            <a:noFill/>
          </a:ln>
        </p:spPr>
      </p:pic>
    </p:spTree>
    <p:extLst>
      <p:ext uri="{BB962C8B-B14F-4D97-AF65-F5344CB8AC3E}">
        <p14:creationId xmlns:p14="http://schemas.microsoft.com/office/powerpoint/2010/main" val="2195021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EBC9D11-6C20-6419-1854-EA1C51326D7B}"/>
              </a:ext>
            </a:extLst>
          </p:cNvPr>
          <p:cNvSpPr>
            <a:spLocks noGrp="1"/>
          </p:cNvSpPr>
          <p:nvPr>
            <p:ph type="title"/>
          </p:nvPr>
        </p:nvSpPr>
        <p:spPr>
          <a:xfrm>
            <a:off x="354105" y="2940672"/>
            <a:ext cx="2880828" cy="3071906"/>
          </a:xfrm>
        </p:spPr>
        <p:txBody>
          <a:bodyPr vert="horz" lIns="91440" tIns="45720" rIns="91440" bIns="45720" rtlCol="0" anchor="t">
            <a:normAutofit/>
          </a:bodyPr>
          <a:lstStyle/>
          <a:p>
            <a:r>
              <a:rPr lang="en-US" sz="3200" kern="1200" dirty="0">
                <a:solidFill>
                  <a:srgbClr val="FFFFFF"/>
                </a:solidFill>
                <a:latin typeface="+mj-lt"/>
                <a:ea typeface="+mj-ea"/>
                <a:cs typeface="+mj-cs"/>
              </a:rPr>
              <a:t>Tactically</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Advanc</a:t>
            </a:r>
            <a:r>
              <a:rPr lang="en-US" sz="3200" dirty="0">
                <a:solidFill>
                  <a:srgbClr val="FFFFFF"/>
                </a:solidFill>
                <a:latin typeface="+mj-lt"/>
                <a:cs typeface="+mj-cs"/>
              </a:rPr>
              <a:t>ed</a:t>
            </a:r>
            <a:br>
              <a:rPr lang="en-US" sz="3200" dirty="0">
                <a:solidFill>
                  <a:srgbClr val="FFFFFF"/>
                </a:solidFill>
                <a:latin typeface="+mj-lt"/>
                <a:cs typeface="+mj-cs"/>
              </a:rPr>
            </a:br>
            <a:r>
              <a:rPr lang="en-US" sz="3200" dirty="0">
                <a:solidFill>
                  <a:srgbClr val="FFFFFF"/>
                </a:solidFill>
                <a:latin typeface="+mj-lt"/>
                <a:cs typeface="+mj-cs"/>
              </a:rPr>
              <a:t>Communication</a:t>
            </a:r>
            <a:endParaRPr lang="en-US" sz="3200" kern="1200" dirty="0">
              <a:solidFill>
                <a:srgbClr val="FFFFFF"/>
              </a:solidFill>
              <a:latin typeface="+mj-lt"/>
              <a:ea typeface="+mj-ea"/>
              <a:cs typeface="+mj-cs"/>
            </a:endParaRPr>
          </a:p>
        </p:txBody>
      </p:sp>
      <p:sp>
        <p:nvSpPr>
          <p:cNvPr id="11" name="Text Placeholder 10">
            <a:extLst>
              <a:ext uri="{FF2B5EF4-FFF2-40B4-BE49-F238E27FC236}">
                <a16:creationId xmlns:a16="http://schemas.microsoft.com/office/drawing/2014/main" id="{A04E904E-521F-A087-EC76-BC2A55275EB3}"/>
              </a:ext>
            </a:extLst>
          </p:cNvPr>
          <p:cNvSpPr>
            <a:spLocks/>
          </p:cNvSpPr>
          <p:nvPr/>
        </p:nvSpPr>
        <p:spPr>
          <a:xfrm>
            <a:off x="495300" y="6573838"/>
            <a:ext cx="2870200" cy="284162"/>
          </a:xfrm>
          <a:prstGeom prst="rect">
            <a:avLst/>
          </a:prstGeom>
        </p:spPr>
        <p:txBody>
          <a:bodyPr/>
          <a:lstStyle/>
          <a:p>
            <a:endParaRPr lang="en-US"/>
          </a:p>
        </p:txBody>
      </p:sp>
      <p:pic>
        <p:nvPicPr>
          <p:cNvPr id="4" name="Google Shape;99;p21">
            <a:extLst>
              <a:ext uri="{FF2B5EF4-FFF2-40B4-BE49-F238E27FC236}">
                <a16:creationId xmlns:a16="http://schemas.microsoft.com/office/drawing/2014/main" id="{8DB82FAD-0459-1D32-713E-68B80EAC09AC}"/>
              </a:ext>
            </a:extLst>
          </p:cNvPr>
          <p:cNvPicPr preferRelativeResize="0"/>
          <p:nvPr/>
        </p:nvPicPr>
        <p:blipFill rotWithShape="1">
          <a:blip r:embed="rId2">
            <a:alphaModFix/>
          </a:blip>
          <a:srcRect/>
          <a:stretch/>
        </p:blipFill>
        <p:spPr>
          <a:xfrm>
            <a:off x="3365500" y="-428"/>
            <a:ext cx="8864597" cy="6876248"/>
          </a:xfrm>
          <a:prstGeom prst="rect">
            <a:avLst/>
          </a:prstGeom>
          <a:noFill/>
          <a:ln>
            <a:noFill/>
          </a:ln>
        </p:spPr>
      </p:pic>
    </p:spTree>
    <p:extLst>
      <p:ext uri="{BB962C8B-B14F-4D97-AF65-F5344CB8AC3E}">
        <p14:creationId xmlns:p14="http://schemas.microsoft.com/office/powerpoint/2010/main" val="229589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EBC9D11-6C20-6419-1854-EA1C51326D7B}"/>
              </a:ext>
            </a:extLst>
          </p:cNvPr>
          <p:cNvSpPr>
            <a:spLocks noGrp="1"/>
          </p:cNvSpPr>
          <p:nvPr>
            <p:ph type="title"/>
          </p:nvPr>
        </p:nvSpPr>
        <p:spPr>
          <a:xfrm>
            <a:off x="354105" y="2940672"/>
            <a:ext cx="2880828" cy="3071906"/>
          </a:xfrm>
        </p:spPr>
        <p:txBody>
          <a:bodyPr vert="horz" lIns="91440" tIns="45720" rIns="91440" bIns="45720" rtlCol="0" anchor="t">
            <a:normAutofit/>
          </a:bodyPr>
          <a:lstStyle/>
          <a:p>
            <a:r>
              <a:rPr lang="en-US" sz="3200" kern="1200" dirty="0">
                <a:solidFill>
                  <a:srgbClr val="FFFFFF"/>
                </a:solidFill>
                <a:latin typeface="+mj-lt"/>
                <a:ea typeface="+mj-ea"/>
                <a:cs typeface="+mj-cs"/>
              </a:rPr>
              <a:t>Support,</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Empathy,</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Recovery,</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&amp; Validation…</a:t>
            </a:r>
          </a:p>
        </p:txBody>
      </p:sp>
      <p:sp>
        <p:nvSpPr>
          <p:cNvPr id="11" name="Text Placeholder 10">
            <a:extLst>
              <a:ext uri="{FF2B5EF4-FFF2-40B4-BE49-F238E27FC236}">
                <a16:creationId xmlns:a16="http://schemas.microsoft.com/office/drawing/2014/main" id="{A04E904E-521F-A087-EC76-BC2A55275EB3}"/>
              </a:ext>
            </a:extLst>
          </p:cNvPr>
          <p:cNvSpPr>
            <a:spLocks/>
          </p:cNvSpPr>
          <p:nvPr/>
        </p:nvSpPr>
        <p:spPr>
          <a:xfrm>
            <a:off x="495300" y="6573838"/>
            <a:ext cx="2870200" cy="284162"/>
          </a:xfrm>
          <a:prstGeom prst="rect">
            <a:avLst/>
          </a:prstGeom>
        </p:spPr>
        <p:txBody>
          <a:bodyPr/>
          <a:lstStyle/>
          <a:p>
            <a:endParaRPr lang="en-US"/>
          </a:p>
        </p:txBody>
      </p:sp>
      <p:pic>
        <p:nvPicPr>
          <p:cNvPr id="6" name="Google Shape;104;p22">
            <a:extLst>
              <a:ext uri="{FF2B5EF4-FFF2-40B4-BE49-F238E27FC236}">
                <a16:creationId xmlns:a16="http://schemas.microsoft.com/office/drawing/2014/main" id="{4A87BB79-57F6-2BDE-8486-00EE7AA103F2}"/>
              </a:ext>
            </a:extLst>
          </p:cNvPr>
          <p:cNvPicPr preferRelativeResize="0"/>
          <p:nvPr/>
        </p:nvPicPr>
        <p:blipFill rotWithShape="1">
          <a:blip r:embed="rId2">
            <a:alphaModFix/>
          </a:blip>
          <a:srcRect/>
          <a:stretch/>
        </p:blipFill>
        <p:spPr>
          <a:xfrm>
            <a:off x="3730233" y="-428"/>
            <a:ext cx="8461767" cy="6876248"/>
          </a:xfrm>
          <a:prstGeom prst="rect">
            <a:avLst/>
          </a:prstGeom>
          <a:noFill/>
          <a:ln>
            <a:noFill/>
          </a:ln>
        </p:spPr>
      </p:pic>
    </p:spTree>
    <p:extLst>
      <p:ext uri="{BB962C8B-B14F-4D97-AF65-F5344CB8AC3E}">
        <p14:creationId xmlns:p14="http://schemas.microsoft.com/office/powerpoint/2010/main" val="3734221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rra">
  <a:themeElements>
    <a:clrScheme name="Custom 3">
      <a:dk1>
        <a:srgbClr val="000000"/>
      </a:dk1>
      <a:lt1>
        <a:srgbClr val="FFFFFF"/>
      </a:lt1>
      <a:dk2>
        <a:srgbClr val="718DB2"/>
      </a:dk2>
      <a:lt2>
        <a:srgbClr val="FEFFFF"/>
      </a:lt2>
      <a:accent1>
        <a:srgbClr val="5E5E5E"/>
      </a:accent1>
      <a:accent2>
        <a:srgbClr val="E7E6E6"/>
      </a:accent2>
      <a:accent3>
        <a:srgbClr val="D7CDC8"/>
      </a:accent3>
      <a:accent4>
        <a:srgbClr val="AFA5A0"/>
      </a:accent4>
      <a:accent5>
        <a:srgbClr val="918787"/>
      </a:accent5>
      <a:accent6>
        <a:srgbClr val="556969"/>
      </a:accent6>
      <a:hlink>
        <a:srgbClr val="3758C1"/>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508</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Calibri</vt:lpstr>
      <vt:lpstr>Poppins</vt:lpstr>
      <vt:lpstr>Roboto</vt:lpstr>
      <vt:lpstr>office theme</vt:lpstr>
      <vt:lpstr>Terra</vt:lpstr>
      <vt:lpstr>The ACS Process… Assess, Communicate, &amp; Support</vt:lpstr>
      <vt:lpstr>The Bottom Line…</vt:lpstr>
      <vt:lpstr>Developing a strong MAB Foundation helps the care provider todo the following…</vt:lpstr>
      <vt:lpstr>What is the ACS Process?</vt:lpstr>
      <vt:lpstr>Repeat the ACS Process…</vt:lpstr>
      <vt:lpstr>The Three Components of the ACS Process…</vt:lpstr>
      <vt:lpstr>Initial Customer Assessment of Needs…</vt:lpstr>
      <vt:lpstr>Tactically Advanced Communication</vt:lpstr>
      <vt:lpstr>Support, Empathy, Recovery, &amp; Validation…</vt:lpstr>
      <vt:lpstr>The ACS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Darrell</dc:creator>
  <cp:lastModifiedBy>Darrell McLaughlin</cp:lastModifiedBy>
  <cp:revision>236</cp:revision>
  <dcterms:created xsi:type="dcterms:W3CDTF">2024-05-29T22:56:18Z</dcterms:created>
  <dcterms:modified xsi:type="dcterms:W3CDTF">2024-05-30T02:46:08Z</dcterms:modified>
</cp:coreProperties>
</file>